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98" r:id="rId1"/>
  </p:sldMasterIdLst>
  <p:notesMasterIdLst>
    <p:notesMasterId r:id="rId52"/>
  </p:notesMasterIdLst>
  <p:handoutMasterIdLst>
    <p:handoutMasterId r:id="rId53"/>
  </p:handoutMasterIdLst>
  <p:sldIdLst>
    <p:sldId id="1866" r:id="rId2"/>
    <p:sldId id="1888" r:id="rId3"/>
    <p:sldId id="1890" r:id="rId4"/>
    <p:sldId id="1895" r:id="rId5"/>
    <p:sldId id="1867" r:id="rId6"/>
    <p:sldId id="1877" r:id="rId7"/>
    <p:sldId id="1881" r:id="rId8"/>
    <p:sldId id="1882" r:id="rId9"/>
    <p:sldId id="1883" r:id="rId10"/>
    <p:sldId id="1915" r:id="rId11"/>
    <p:sldId id="1885" r:id="rId12"/>
    <p:sldId id="1893" r:id="rId13"/>
    <p:sldId id="1894" r:id="rId14"/>
    <p:sldId id="1914" r:id="rId15"/>
    <p:sldId id="1897" r:id="rId16"/>
    <p:sldId id="1898" r:id="rId17"/>
    <p:sldId id="1899" r:id="rId18"/>
    <p:sldId id="1900" r:id="rId19"/>
    <p:sldId id="1901" r:id="rId20"/>
    <p:sldId id="1902" r:id="rId21"/>
    <p:sldId id="1903" r:id="rId22"/>
    <p:sldId id="1904" r:id="rId23"/>
    <p:sldId id="1905" r:id="rId24"/>
    <p:sldId id="1906" r:id="rId25"/>
    <p:sldId id="1907" r:id="rId26"/>
    <p:sldId id="1909" r:id="rId27"/>
    <p:sldId id="1910" r:id="rId28"/>
    <p:sldId id="1911" r:id="rId29"/>
    <p:sldId id="1912" r:id="rId30"/>
    <p:sldId id="1916" r:id="rId31"/>
    <p:sldId id="1917" r:id="rId32"/>
    <p:sldId id="1918" r:id="rId33"/>
    <p:sldId id="1919" r:id="rId34"/>
    <p:sldId id="1920" r:id="rId35"/>
    <p:sldId id="1921" r:id="rId36"/>
    <p:sldId id="1922" r:id="rId37"/>
    <p:sldId id="1923" r:id="rId38"/>
    <p:sldId id="1924" r:id="rId39"/>
    <p:sldId id="1925" r:id="rId40"/>
    <p:sldId id="1926" r:id="rId41"/>
    <p:sldId id="1927" r:id="rId42"/>
    <p:sldId id="1928" r:id="rId43"/>
    <p:sldId id="1929" r:id="rId44"/>
    <p:sldId id="1930" r:id="rId45"/>
    <p:sldId id="1931" r:id="rId46"/>
    <p:sldId id="1932" r:id="rId47"/>
    <p:sldId id="1933" r:id="rId48"/>
    <p:sldId id="1934" r:id="rId49"/>
    <p:sldId id="1935" r:id="rId50"/>
    <p:sldId id="1913" r:id="rId51"/>
  </p:sldIdLst>
  <p:sldSz cx="10691813" cy="7559675"/>
  <p:notesSz cx="7099300" cy="1023461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orient="horz" pos="2835" userDrawn="1">
          <p15:clr>
            <a:srgbClr val="A4A3A4"/>
          </p15:clr>
        </p15:guide>
        <p15:guide id="3" pos="638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oo kyuong su" initials="yks" lastIdx="1" clrIdx="0">
    <p:extLst>
      <p:ext uri="{19B8F6BF-5375-455C-9EA6-DF929625EA0E}">
        <p15:presenceInfo xmlns:p15="http://schemas.microsoft.com/office/powerpoint/2012/main" userId="b52b382b277b6b9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  <a:srgbClr val="FF0000"/>
    <a:srgbClr val="000E83"/>
    <a:srgbClr val="FF66FF"/>
    <a:srgbClr val="E4E4E4"/>
    <a:srgbClr val="E0E0E0"/>
    <a:srgbClr val="9FA2AF"/>
    <a:srgbClr val="8E919E"/>
    <a:srgbClr val="9396A3"/>
    <a:srgbClr val="979A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673" autoAdjust="0"/>
    <p:restoredTop sz="96391" autoAdjust="0"/>
  </p:normalViewPr>
  <p:slideViewPr>
    <p:cSldViewPr snapToGrid="0">
      <p:cViewPr varScale="1">
        <p:scale>
          <a:sx n="100" d="100"/>
          <a:sy n="100" d="100"/>
        </p:scale>
        <p:origin x="1824" y="84"/>
      </p:cViewPr>
      <p:guideLst>
        <p:guide orient="horz" pos="2835"/>
        <p:guide pos="6384"/>
      </p:guideLst>
    </p:cSldViewPr>
  </p:slideViewPr>
  <p:outlineViewPr>
    <p:cViewPr>
      <p:scale>
        <a:sx n="50" d="100"/>
        <a:sy n="50" d="100"/>
      </p:scale>
      <p:origin x="0" y="0"/>
    </p:cViewPr>
  </p:outlineViewPr>
  <p:notesTextViewPr>
    <p:cViewPr>
      <p:scale>
        <a:sx n="75" d="100"/>
        <a:sy n="75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74" d="100"/>
          <a:sy n="74" d="100"/>
        </p:scale>
        <p:origin x="4044" y="54"/>
      </p:cViewPr>
      <p:guideLst/>
    </p:cSldViewPr>
  </p:notesViewPr>
  <p:gridSpacing cx="39601" cy="39601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6A6FFC65-43F8-4F36-9CC7-9B9A4C16A45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7137" cy="512304"/>
          </a:xfrm>
          <a:prstGeom prst="rect">
            <a:avLst/>
          </a:prstGeom>
        </p:spPr>
        <p:txBody>
          <a:bodyPr vert="horz" lIns="94768" tIns="47384" rIns="94768" bIns="47384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B98A183-2515-4266-945B-ACC7F41DB28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020506" y="0"/>
            <a:ext cx="3077137" cy="512304"/>
          </a:xfrm>
          <a:prstGeom prst="rect">
            <a:avLst/>
          </a:prstGeom>
        </p:spPr>
        <p:txBody>
          <a:bodyPr vert="horz" lIns="94768" tIns="47384" rIns="94768" bIns="47384" rtlCol="0"/>
          <a:lstStyle>
            <a:lvl1pPr algn="r">
              <a:defRPr sz="1200"/>
            </a:lvl1pPr>
          </a:lstStyle>
          <a:p>
            <a:fld id="{81BB23E9-64E9-483D-AB1A-8516EB0BE5ED}" type="datetimeFigureOut">
              <a:rPr lang="ko-KR" altLang="en-US" smtClean="0"/>
              <a:t>2022-09-28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CB3E319-2DC8-493C-B9C8-D263C208911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722309"/>
            <a:ext cx="3077137" cy="512304"/>
          </a:xfrm>
          <a:prstGeom prst="rect">
            <a:avLst/>
          </a:prstGeom>
        </p:spPr>
        <p:txBody>
          <a:bodyPr vert="horz" lIns="94768" tIns="47384" rIns="94768" bIns="47384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E71D7D3-20E9-483F-9217-46CBE81FC77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020506" y="9722309"/>
            <a:ext cx="3077137" cy="512304"/>
          </a:xfrm>
          <a:prstGeom prst="rect">
            <a:avLst/>
          </a:prstGeom>
        </p:spPr>
        <p:txBody>
          <a:bodyPr vert="horz" lIns="94768" tIns="47384" rIns="94768" bIns="47384" rtlCol="0" anchor="b"/>
          <a:lstStyle>
            <a:lvl1pPr algn="r">
              <a:defRPr sz="1200"/>
            </a:lvl1pPr>
          </a:lstStyle>
          <a:p>
            <a:fld id="{E19A2630-2F27-4382-BBEC-27B944A49F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6773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076363" cy="513508"/>
          </a:xfrm>
          <a:prstGeom prst="rect">
            <a:avLst/>
          </a:prstGeom>
        </p:spPr>
        <p:txBody>
          <a:bodyPr vert="horz" lIns="94768" tIns="47384" rIns="94768" bIns="47384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021295" y="0"/>
            <a:ext cx="3076363" cy="513508"/>
          </a:xfrm>
          <a:prstGeom prst="rect">
            <a:avLst/>
          </a:prstGeom>
        </p:spPr>
        <p:txBody>
          <a:bodyPr vert="horz" lIns="94768" tIns="47384" rIns="94768" bIns="47384" rtlCol="0"/>
          <a:lstStyle>
            <a:lvl1pPr algn="r">
              <a:defRPr sz="1200"/>
            </a:lvl1pPr>
          </a:lstStyle>
          <a:p>
            <a:fld id="{C540795C-04B0-45CE-AEA8-0FDF15F67D8B}" type="datetimeFigureOut">
              <a:rPr lang="ko-KR" altLang="en-US" smtClean="0"/>
              <a:t>2022-09-28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06488" y="1279525"/>
            <a:ext cx="4886325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768" tIns="47384" rIns="94768" bIns="47384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09931" y="4925407"/>
            <a:ext cx="5679440" cy="4029879"/>
          </a:xfrm>
          <a:prstGeom prst="rect">
            <a:avLst/>
          </a:prstGeom>
        </p:spPr>
        <p:txBody>
          <a:bodyPr vert="horz" lIns="94768" tIns="47384" rIns="94768" bIns="47384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1" y="9721107"/>
            <a:ext cx="3076363" cy="513507"/>
          </a:xfrm>
          <a:prstGeom prst="rect">
            <a:avLst/>
          </a:prstGeom>
        </p:spPr>
        <p:txBody>
          <a:bodyPr vert="horz" lIns="94768" tIns="47384" rIns="94768" bIns="47384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021295" y="9721107"/>
            <a:ext cx="3076363" cy="513507"/>
          </a:xfrm>
          <a:prstGeom prst="rect">
            <a:avLst/>
          </a:prstGeom>
        </p:spPr>
        <p:txBody>
          <a:bodyPr vert="horz" lIns="94768" tIns="47384" rIns="94768" bIns="47384" rtlCol="0" anchor="b"/>
          <a:lstStyle>
            <a:lvl1pPr algn="r">
              <a:defRPr sz="1200"/>
            </a:lvl1pPr>
          </a:lstStyle>
          <a:p>
            <a:fld id="{3DABA3A2-3719-4B93-A4F5-C55CDF00D9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89389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F7D329-AC90-4C27-B450-FDAD79D78854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99082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F7D329-AC90-4C27-B450-FDAD79D78854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97759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F7D329-AC90-4C27-B450-FDAD79D78854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03400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F7D329-AC90-4C27-B450-FDAD79D78854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15776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F7D329-AC90-4C27-B450-FDAD79D78854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83374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F7D329-AC90-4C27-B450-FDAD79D78854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3713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F7D329-AC90-4C27-B450-FDAD79D78854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91619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F7D329-AC90-4C27-B450-FDAD79D78854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29308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F7D329-AC90-4C27-B450-FDAD79D78854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14383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F7D329-AC90-4C27-B450-FDAD79D78854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290665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F7D329-AC90-4C27-B450-FDAD79D78854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93392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F7D329-AC90-4C27-B450-FDAD79D78854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436539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F7D329-AC90-4C27-B450-FDAD79D78854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989031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F7D329-AC90-4C27-B450-FDAD79D78854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760011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F7D329-AC90-4C27-B450-FDAD79D78854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703756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F7D329-AC90-4C27-B450-FDAD79D78854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481795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F7D329-AC90-4C27-B450-FDAD79D78854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503908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F7D329-AC90-4C27-B450-FDAD79D78854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983839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F7D329-AC90-4C27-B450-FDAD79D78854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752288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F7D329-AC90-4C27-B450-FDAD79D78854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782868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F7D329-AC90-4C27-B450-FDAD79D78854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743055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F7D329-AC90-4C27-B450-FDAD79D78854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72450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F7D329-AC90-4C27-B450-FDAD79D78854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463282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F7D329-AC90-4C27-B450-FDAD79D78854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634910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F7D329-AC90-4C27-B450-FDAD79D78854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711568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F7D329-AC90-4C27-B450-FDAD79D78854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747564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F7D329-AC90-4C27-B450-FDAD79D78854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623313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F7D329-AC90-4C27-B450-FDAD79D78854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202858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F7D329-AC90-4C27-B450-FDAD79D78854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156539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F7D329-AC90-4C27-B450-FDAD79D78854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001068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F7D329-AC90-4C27-B450-FDAD79D78854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105727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F7D329-AC90-4C27-B450-FDAD79D78854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499863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F7D329-AC90-4C27-B450-FDAD79D78854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38002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F7D329-AC90-4C27-B450-FDAD79D78854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548508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F7D329-AC90-4C27-B450-FDAD79D78854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840172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F7D329-AC90-4C27-B450-FDAD79D78854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72707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F7D329-AC90-4C27-B450-FDAD79D78854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707408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F7D329-AC90-4C27-B450-FDAD79D78854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68962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F7D329-AC90-4C27-B450-FDAD79D78854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306878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F7D329-AC90-4C27-B450-FDAD79D78854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546628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F7D329-AC90-4C27-B450-FDAD79D78854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45733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F7D329-AC90-4C27-B450-FDAD79D78854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04126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F7D329-AC90-4C27-B450-FDAD79D78854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91547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F7D329-AC90-4C27-B450-FDAD79D78854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81368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F7D329-AC90-4C27-B450-FDAD79D78854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41776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F7D329-AC90-4C27-B450-FDAD79D78854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89937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5E9B3-F030-4C61-AA38-19F3BB5A005B}" type="datetimeFigureOut">
              <a:rPr lang="ko-KR" altLang="en-US" smtClean="0"/>
              <a:t>2022-09-28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E5FC6-62E4-40EF-B6A4-65D0F578727F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EEA6A10-A65D-4BEA-8F75-401375F0FF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9"/>
            <a:ext cx="10691813" cy="7558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5990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A642997-A24C-49FA-8325-28939DBF6B9D}"/>
              </a:ext>
            </a:extLst>
          </p:cNvPr>
          <p:cNvSpPr/>
          <p:nvPr userDrawn="1"/>
        </p:nvSpPr>
        <p:spPr>
          <a:xfrm>
            <a:off x="4005470" y="1411357"/>
            <a:ext cx="2504660" cy="914400"/>
          </a:xfrm>
          <a:custGeom>
            <a:avLst/>
            <a:gdLst>
              <a:gd name="connsiteX0" fmla="*/ 0 w 2276060"/>
              <a:gd name="connsiteY0" fmla="*/ 0 h 914400"/>
              <a:gd name="connsiteX1" fmla="*/ 2276060 w 2276060"/>
              <a:gd name="connsiteY1" fmla="*/ 0 h 914400"/>
              <a:gd name="connsiteX2" fmla="*/ 2276060 w 2276060"/>
              <a:gd name="connsiteY2" fmla="*/ 914400 h 914400"/>
              <a:gd name="connsiteX3" fmla="*/ 0 w 2276060"/>
              <a:gd name="connsiteY3" fmla="*/ 914400 h 914400"/>
              <a:gd name="connsiteX4" fmla="*/ 0 w 2276060"/>
              <a:gd name="connsiteY4" fmla="*/ 0 h 914400"/>
              <a:gd name="connsiteX0" fmla="*/ 0 w 2276060"/>
              <a:gd name="connsiteY0" fmla="*/ 0 h 914400"/>
              <a:gd name="connsiteX1" fmla="*/ 1918251 w 2276060"/>
              <a:gd name="connsiteY1" fmla="*/ 0 h 914400"/>
              <a:gd name="connsiteX2" fmla="*/ 2276060 w 2276060"/>
              <a:gd name="connsiteY2" fmla="*/ 914400 h 914400"/>
              <a:gd name="connsiteX3" fmla="*/ 0 w 2276060"/>
              <a:gd name="connsiteY3" fmla="*/ 914400 h 914400"/>
              <a:gd name="connsiteX4" fmla="*/ 0 w 2276060"/>
              <a:gd name="connsiteY4" fmla="*/ 0 h 914400"/>
              <a:gd name="connsiteX0" fmla="*/ 0 w 2504660"/>
              <a:gd name="connsiteY0" fmla="*/ 0 h 914400"/>
              <a:gd name="connsiteX1" fmla="*/ 1918251 w 2504660"/>
              <a:gd name="connsiteY1" fmla="*/ 0 h 914400"/>
              <a:gd name="connsiteX2" fmla="*/ 2504660 w 2504660"/>
              <a:gd name="connsiteY2" fmla="*/ 904461 h 914400"/>
              <a:gd name="connsiteX3" fmla="*/ 0 w 2504660"/>
              <a:gd name="connsiteY3" fmla="*/ 914400 h 914400"/>
              <a:gd name="connsiteX4" fmla="*/ 0 w 2504660"/>
              <a:gd name="connsiteY4" fmla="*/ 0 h 914400"/>
              <a:gd name="connsiteX0" fmla="*/ 0 w 2504660"/>
              <a:gd name="connsiteY0" fmla="*/ 0 h 914400"/>
              <a:gd name="connsiteX1" fmla="*/ 1818860 w 2504660"/>
              <a:gd name="connsiteY1" fmla="*/ 0 h 914400"/>
              <a:gd name="connsiteX2" fmla="*/ 2504660 w 2504660"/>
              <a:gd name="connsiteY2" fmla="*/ 904461 h 914400"/>
              <a:gd name="connsiteX3" fmla="*/ 0 w 2504660"/>
              <a:gd name="connsiteY3" fmla="*/ 914400 h 914400"/>
              <a:gd name="connsiteX4" fmla="*/ 0 w 2504660"/>
              <a:gd name="connsiteY4" fmla="*/ 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04660" h="914400">
                <a:moveTo>
                  <a:pt x="0" y="0"/>
                </a:moveTo>
                <a:lnTo>
                  <a:pt x="1818860" y="0"/>
                </a:lnTo>
                <a:lnTo>
                  <a:pt x="2504660" y="904461"/>
                </a:lnTo>
                <a:lnTo>
                  <a:pt x="0" y="9144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F3002EE-91ED-4870-9A90-EECE9901C6C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9"/>
            <a:ext cx="10691813" cy="7558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7038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7EF91F8-21EF-4DF4-A784-FA026D8521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9"/>
            <a:ext cx="10691813" cy="7558636"/>
          </a:xfrm>
          <a:prstGeom prst="rect">
            <a:avLst/>
          </a:prstGeom>
        </p:spPr>
      </p:pic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8E6E4860-43F9-4A31-A7AF-EB10F2152EFA}"/>
              </a:ext>
            </a:extLst>
          </p:cNvPr>
          <p:cNvSpPr/>
          <p:nvPr userDrawn="1"/>
        </p:nvSpPr>
        <p:spPr>
          <a:xfrm>
            <a:off x="407504" y="1222513"/>
            <a:ext cx="6748670" cy="4890052"/>
          </a:xfrm>
          <a:custGeom>
            <a:avLst/>
            <a:gdLst>
              <a:gd name="connsiteX0" fmla="*/ 29818 w 6748670"/>
              <a:gd name="connsiteY0" fmla="*/ 0 h 4890052"/>
              <a:gd name="connsiteX1" fmla="*/ 5227983 w 6748670"/>
              <a:gd name="connsiteY1" fmla="*/ 39757 h 4890052"/>
              <a:gd name="connsiteX2" fmla="*/ 6748670 w 6748670"/>
              <a:gd name="connsiteY2" fmla="*/ 1649896 h 4890052"/>
              <a:gd name="connsiteX3" fmla="*/ 3438939 w 6748670"/>
              <a:gd name="connsiteY3" fmla="*/ 4890052 h 4890052"/>
              <a:gd name="connsiteX4" fmla="*/ 0 w 6748670"/>
              <a:gd name="connsiteY4" fmla="*/ 4890052 h 4890052"/>
              <a:gd name="connsiteX5" fmla="*/ 29818 w 6748670"/>
              <a:gd name="connsiteY5" fmla="*/ 0 h 4890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48670" h="4890052">
                <a:moveTo>
                  <a:pt x="29818" y="0"/>
                </a:moveTo>
                <a:lnTo>
                  <a:pt x="5227983" y="39757"/>
                </a:lnTo>
                <a:lnTo>
                  <a:pt x="6748670" y="1649896"/>
                </a:lnTo>
                <a:lnTo>
                  <a:pt x="3438939" y="4890052"/>
                </a:lnTo>
                <a:lnTo>
                  <a:pt x="0" y="4890052"/>
                </a:lnTo>
                <a:lnTo>
                  <a:pt x="2981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rial" panose="020B0604020202020204" pitchFamily="34" charset="0"/>
            </a:endParaRPr>
          </a:p>
        </p:txBody>
      </p:sp>
      <p:pic>
        <p:nvPicPr>
          <p:cNvPr id="15" name="그림 14" descr="그리기이(가) 표시된 사진&#10;&#10;자동 생성된 설명">
            <a:extLst>
              <a:ext uri="{FF2B5EF4-FFF2-40B4-BE49-F238E27FC236}">
                <a16:creationId xmlns:a16="http://schemas.microsoft.com/office/drawing/2014/main" id="{1F06D9A1-CD22-4596-A740-3F574A0E34C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984" y="2003469"/>
            <a:ext cx="3571961" cy="1664070"/>
          </a:xfrm>
          <a:prstGeom prst="rect">
            <a:avLst/>
          </a:prstGeom>
        </p:spPr>
      </p:pic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01C0D02C-9429-44B6-BA5B-70666C74D8B3}"/>
              </a:ext>
            </a:extLst>
          </p:cNvPr>
          <p:cNvCxnSpPr>
            <a:cxnSpLocks/>
          </p:cNvCxnSpPr>
          <p:nvPr userDrawn="1"/>
        </p:nvCxnSpPr>
        <p:spPr>
          <a:xfrm>
            <a:off x="715617" y="2778954"/>
            <a:ext cx="6380922" cy="0"/>
          </a:xfrm>
          <a:prstGeom prst="line">
            <a:avLst/>
          </a:prstGeom>
          <a:ln>
            <a:solidFill>
              <a:srgbClr val="9A9A9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76883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455" y="402484"/>
            <a:ext cx="9221689" cy="1461188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6456" y="1853171"/>
            <a:ext cx="4523137" cy="908210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36456" y="2761381"/>
            <a:ext cx="4523137" cy="4061576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412731" y="1853171"/>
            <a:ext cx="4545413" cy="908210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412731" y="2761381"/>
            <a:ext cx="4545413" cy="4061576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5E9B3-F030-4C61-AA38-19F3BB5A005B}" type="datetimeFigureOut">
              <a:rPr lang="ko-KR" altLang="en-US" smtClean="0"/>
              <a:t>2022-09-28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E5FC6-62E4-40EF-B6A4-65D0F57872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82048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5E9B3-F030-4C61-AA38-19F3BB5A005B}" type="datetimeFigureOut">
              <a:rPr lang="ko-KR" altLang="en-US" smtClean="0"/>
              <a:t>2022-09-28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E5FC6-62E4-40EF-B6A4-65D0F57872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22146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5E9B3-F030-4C61-AA38-19F3BB5A005B}" type="datetimeFigureOut">
              <a:rPr lang="ko-KR" altLang="en-US" smtClean="0"/>
              <a:t>2022-09-28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E5FC6-62E4-40EF-B6A4-65D0F57872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23982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455" y="503978"/>
            <a:ext cx="3448388" cy="1763924"/>
          </a:xfrm>
        </p:spPr>
        <p:txBody>
          <a:bodyPr anchor="b"/>
          <a:lstStyle>
            <a:lvl1pPr>
              <a:defRPr sz="3527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45413" y="1088455"/>
            <a:ext cx="5412730" cy="5372269"/>
          </a:xfrm>
        </p:spPr>
        <p:txBody>
          <a:bodyPr/>
          <a:lstStyle>
            <a:lvl1pPr>
              <a:defRPr sz="3527"/>
            </a:lvl1pPr>
            <a:lvl2pPr>
              <a:defRPr sz="3086"/>
            </a:lvl2pPr>
            <a:lvl3pPr>
              <a:defRPr sz="2646"/>
            </a:lvl3pPr>
            <a:lvl4pPr>
              <a:defRPr sz="2205"/>
            </a:lvl4pPr>
            <a:lvl5pPr>
              <a:defRPr sz="2205"/>
            </a:lvl5pPr>
            <a:lvl6pPr>
              <a:defRPr sz="2205"/>
            </a:lvl6pPr>
            <a:lvl7pPr>
              <a:defRPr sz="2205"/>
            </a:lvl7pPr>
            <a:lvl8pPr>
              <a:defRPr sz="2205"/>
            </a:lvl8pPr>
            <a:lvl9pPr>
              <a:defRPr sz="2205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36455" y="2267902"/>
            <a:ext cx="3448388" cy="4201570"/>
          </a:xfrm>
        </p:spPr>
        <p:txBody>
          <a:bodyPr/>
          <a:lstStyle>
            <a:lvl1pPr marL="0" indent="0">
              <a:buNone/>
              <a:defRPr sz="1764"/>
            </a:lvl1pPr>
            <a:lvl2pPr marL="503972" indent="0">
              <a:buNone/>
              <a:defRPr sz="1543"/>
            </a:lvl2pPr>
            <a:lvl3pPr marL="1007943" indent="0">
              <a:buNone/>
              <a:defRPr sz="1323"/>
            </a:lvl3pPr>
            <a:lvl4pPr marL="1511915" indent="0">
              <a:buNone/>
              <a:defRPr sz="1102"/>
            </a:lvl4pPr>
            <a:lvl5pPr marL="2015886" indent="0">
              <a:buNone/>
              <a:defRPr sz="1102"/>
            </a:lvl5pPr>
            <a:lvl6pPr marL="2519858" indent="0">
              <a:buNone/>
              <a:defRPr sz="1102"/>
            </a:lvl6pPr>
            <a:lvl7pPr marL="3023829" indent="0">
              <a:buNone/>
              <a:defRPr sz="1102"/>
            </a:lvl7pPr>
            <a:lvl8pPr marL="3527801" indent="0">
              <a:buNone/>
              <a:defRPr sz="1102"/>
            </a:lvl8pPr>
            <a:lvl9pPr marL="4031772" indent="0">
              <a:buNone/>
              <a:defRPr sz="1102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5E9B3-F030-4C61-AA38-19F3BB5A005B}" type="datetimeFigureOut">
              <a:rPr lang="ko-KR" altLang="en-US" smtClean="0"/>
              <a:t>2022-09-28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E5FC6-62E4-40EF-B6A4-65D0F57872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548380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455" y="503978"/>
            <a:ext cx="3448388" cy="1763924"/>
          </a:xfrm>
        </p:spPr>
        <p:txBody>
          <a:bodyPr anchor="b"/>
          <a:lstStyle>
            <a:lvl1pPr>
              <a:defRPr sz="3527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545413" y="1088455"/>
            <a:ext cx="5412730" cy="5372269"/>
          </a:xfrm>
        </p:spPr>
        <p:txBody>
          <a:bodyPr anchor="t"/>
          <a:lstStyle>
            <a:lvl1pPr marL="0" indent="0">
              <a:buNone/>
              <a:defRPr sz="3527"/>
            </a:lvl1pPr>
            <a:lvl2pPr marL="503972" indent="0">
              <a:buNone/>
              <a:defRPr sz="3086"/>
            </a:lvl2pPr>
            <a:lvl3pPr marL="1007943" indent="0">
              <a:buNone/>
              <a:defRPr sz="2646"/>
            </a:lvl3pPr>
            <a:lvl4pPr marL="1511915" indent="0">
              <a:buNone/>
              <a:defRPr sz="2205"/>
            </a:lvl4pPr>
            <a:lvl5pPr marL="2015886" indent="0">
              <a:buNone/>
              <a:defRPr sz="2205"/>
            </a:lvl5pPr>
            <a:lvl6pPr marL="2519858" indent="0">
              <a:buNone/>
              <a:defRPr sz="2205"/>
            </a:lvl6pPr>
            <a:lvl7pPr marL="3023829" indent="0">
              <a:buNone/>
              <a:defRPr sz="2205"/>
            </a:lvl7pPr>
            <a:lvl8pPr marL="3527801" indent="0">
              <a:buNone/>
              <a:defRPr sz="2205"/>
            </a:lvl8pPr>
            <a:lvl9pPr marL="4031772" indent="0">
              <a:buNone/>
              <a:defRPr sz="2205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36455" y="2267902"/>
            <a:ext cx="3448388" cy="4201570"/>
          </a:xfrm>
        </p:spPr>
        <p:txBody>
          <a:bodyPr/>
          <a:lstStyle>
            <a:lvl1pPr marL="0" indent="0">
              <a:buNone/>
              <a:defRPr sz="1764"/>
            </a:lvl1pPr>
            <a:lvl2pPr marL="503972" indent="0">
              <a:buNone/>
              <a:defRPr sz="1543"/>
            </a:lvl2pPr>
            <a:lvl3pPr marL="1007943" indent="0">
              <a:buNone/>
              <a:defRPr sz="1323"/>
            </a:lvl3pPr>
            <a:lvl4pPr marL="1511915" indent="0">
              <a:buNone/>
              <a:defRPr sz="1102"/>
            </a:lvl4pPr>
            <a:lvl5pPr marL="2015886" indent="0">
              <a:buNone/>
              <a:defRPr sz="1102"/>
            </a:lvl5pPr>
            <a:lvl6pPr marL="2519858" indent="0">
              <a:buNone/>
              <a:defRPr sz="1102"/>
            </a:lvl6pPr>
            <a:lvl7pPr marL="3023829" indent="0">
              <a:buNone/>
              <a:defRPr sz="1102"/>
            </a:lvl7pPr>
            <a:lvl8pPr marL="3527801" indent="0">
              <a:buNone/>
              <a:defRPr sz="1102"/>
            </a:lvl8pPr>
            <a:lvl9pPr marL="4031772" indent="0">
              <a:buNone/>
              <a:defRPr sz="1102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5E9B3-F030-4C61-AA38-19F3BB5A005B}" type="datetimeFigureOut">
              <a:rPr lang="ko-KR" altLang="en-US" smtClean="0"/>
              <a:t>2022-09-28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E5FC6-62E4-40EF-B6A4-65D0F57872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457104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5E9B3-F030-4C61-AA38-19F3BB5A005B}" type="datetimeFigureOut">
              <a:rPr lang="ko-KR" altLang="en-US" smtClean="0"/>
              <a:t>2022-09-28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E5FC6-62E4-40EF-B6A4-65D0F57872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594348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651329" y="402483"/>
            <a:ext cx="2305422" cy="640647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35063" y="402483"/>
            <a:ext cx="6782619" cy="640647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5E9B3-F030-4C61-AA38-19F3BB5A005B}" type="datetimeFigureOut">
              <a:rPr lang="ko-KR" altLang="en-US" smtClean="0"/>
              <a:t>2022-09-28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E5FC6-62E4-40EF-B6A4-65D0F57872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33165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 descr="텍스트이(가) 표시된 사진&#10;&#10;자동 생성된 설명">
            <a:extLst>
              <a:ext uri="{FF2B5EF4-FFF2-40B4-BE49-F238E27FC236}">
                <a16:creationId xmlns:a16="http://schemas.microsoft.com/office/drawing/2014/main" id="{9D9A25D3-1A84-424B-9C77-EF40701B17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9"/>
            <a:ext cx="10691813" cy="7558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754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46CEB62-73B3-46B8-80A8-E56247BA320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9"/>
            <a:ext cx="10691813" cy="755863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82F3031-C215-4CA0-A510-0DFC4196FAB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9"/>
            <a:ext cx="10691813" cy="7558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9031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129E4D56-4F63-4DEA-A378-587054DE64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9"/>
            <a:ext cx="10691813" cy="7558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0369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90517A95-CB30-4A4C-BEB8-570FCDB77F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9"/>
            <a:ext cx="10691813" cy="7558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6839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9A07AB79-A0EB-46A3-98F3-CAF42FA41EE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9"/>
            <a:ext cx="10691813" cy="7558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7853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6519D790-2F9F-4A91-B1CE-C14EBCF3AA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9"/>
            <a:ext cx="10691813" cy="7558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1817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75D43894-5C7B-444E-9DD5-7A6F8045210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9"/>
            <a:ext cx="10691813" cy="7558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1271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22335DEB-7604-45A3-8E90-1799B64ADC5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9"/>
            <a:ext cx="10691813" cy="7558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655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35062" y="402484"/>
            <a:ext cx="9221689" cy="1461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5062" y="2012414"/>
            <a:ext cx="9221689" cy="47965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35062" y="7006700"/>
            <a:ext cx="2405658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3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96B5E9B3-F030-4C61-AA38-19F3BB5A005B}" type="datetimeFigureOut">
              <a:rPr lang="ko-KR" altLang="en-US" smtClean="0"/>
              <a:pPr/>
              <a:t>2022-09-28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41663" y="7006700"/>
            <a:ext cx="3608487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3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51093" y="7006700"/>
            <a:ext cx="2405658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3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45AE5FC6-62E4-40EF-B6A4-65D0F578727F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394854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  <p:sldLayoutId id="2147483712" r:id="rId14"/>
    <p:sldLayoutId id="2147483713" r:id="rId15"/>
    <p:sldLayoutId id="2147483714" r:id="rId16"/>
    <p:sldLayoutId id="2147483715" r:id="rId17"/>
    <p:sldLayoutId id="2147483716" r:id="rId18"/>
  </p:sldLayoutIdLst>
  <p:txStyles>
    <p:titleStyle>
      <a:lvl1pPr algn="l" defTabSz="1007943" rtl="0" eaLnBrk="1" latinLnBrk="1" hangingPunct="1">
        <a:lnSpc>
          <a:spcPct val="90000"/>
        </a:lnSpc>
        <a:spcBef>
          <a:spcPct val="0"/>
        </a:spcBef>
        <a:buNone/>
        <a:defRPr sz="4850" kern="1200">
          <a:solidFill>
            <a:schemeClr val="tx1"/>
          </a:solidFill>
          <a:latin typeface="Arial" panose="020B0604020202020204" pitchFamily="34" charset="0"/>
          <a:ea typeface="+mj-ea"/>
          <a:cs typeface="+mj-cs"/>
        </a:defRPr>
      </a:lvl1pPr>
    </p:titleStyle>
    <p:bodyStyle>
      <a:lvl1pPr marL="251986" indent="-251986" algn="l" defTabSz="1007943" rtl="0" eaLnBrk="1" latinLnBrk="1" hangingPunct="1">
        <a:lnSpc>
          <a:spcPct val="90000"/>
        </a:lnSpc>
        <a:spcBef>
          <a:spcPts val="1102"/>
        </a:spcBef>
        <a:buFont typeface="Arial" panose="020B0604020202020204" pitchFamily="34" charset="0"/>
        <a:buChar char="•"/>
        <a:defRPr sz="3086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1pPr>
      <a:lvl2pPr marL="755957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646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2pPr>
      <a:lvl3pPr marL="1259929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205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3pPr>
      <a:lvl4pPr marL="1763900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4pPr>
      <a:lvl5pPr marL="2267872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5pPr>
      <a:lvl6pPr marL="2771844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275815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779787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283758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72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943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915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886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858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829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801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772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4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0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30.png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4">
            <a:extLst>
              <a:ext uri="{FF2B5EF4-FFF2-40B4-BE49-F238E27FC236}">
                <a16:creationId xmlns:a16="http://schemas.microsoft.com/office/drawing/2014/main" id="{C86F9EAE-F351-4D00-AD07-407FF5785F94}"/>
              </a:ext>
            </a:extLst>
          </p:cNvPr>
          <p:cNvSpPr txBox="1">
            <a:spLocks/>
          </p:cNvSpPr>
          <p:nvPr/>
        </p:nvSpPr>
        <p:spPr>
          <a:xfrm>
            <a:off x="1" y="3074315"/>
            <a:ext cx="10691812" cy="446020"/>
          </a:xfrm>
          <a:prstGeom prst="rect">
            <a:avLst/>
          </a:prstGeom>
        </p:spPr>
        <p:txBody>
          <a:bodyPr wrap="none"/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ko-KR" altLang="en-US" sz="32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특허 명 </a:t>
            </a:r>
            <a:r>
              <a:rPr lang="en-US" altLang="ko-KR" sz="32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: </a:t>
            </a:r>
            <a:r>
              <a:rPr lang="ko-KR" altLang="en-US" sz="32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축산 악취 발생 경보 시스템 및 방법</a:t>
            </a:r>
          </a:p>
        </p:txBody>
      </p:sp>
      <p:sp>
        <p:nvSpPr>
          <p:cNvPr id="4" name="제목 4">
            <a:extLst>
              <a:ext uri="{FF2B5EF4-FFF2-40B4-BE49-F238E27FC236}">
                <a16:creationId xmlns:a16="http://schemas.microsoft.com/office/drawing/2014/main" id="{812BA1F6-40BB-8F67-5463-9FA4F97D0B02}"/>
              </a:ext>
            </a:extLst>
          </p:cNvPr>
          <p:cNvSpPr txBox="1">
            <a:spLocks/>
          </p:cNvSpPr>
          <p:nvPr/>
        </p:nvSpPr>
        <p:spPr>
          <a:xfrm>
            <a:off x="221536" y="109173"/>
            <a:ext cx="7706491" cy="446020"/>
          </a:xfrm>
          <a:prstGeom prst="rect">
            <a:avLst/>
          </a:prstGeom>
        </p:spPr>
        <p:txBody>
          <a:bodyPr wrap="none"/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세부 과제명 </a:t>
            </a:r>
            <a:r>
              <a:rPr lang="en-US" altLang="ko-KR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altLang="ko-KR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IoT </a:t>
            </a:r>
            <a:r>
              <a:rPr lang="ko-KR" altLang="en-US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빅데이터 및 인공지능 기반의 축산 악취 실시간 조기 예</a:t>
            </a:r>
            <a:r>
              <a:rPr lang="en-US" altLang="ko-KR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,</a:t>
            </a:r>
            <a:r>
              <a:rPr lang="ko-KR" altLang="en-US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경보 알고리즘 개발 및 실증 연구</a:t>
            </a:r>
          </a:p>
        </p:txBody>
      </p:sp>
    </p:spTree>
    <p:extLst>
      <p:ext uri="{BB962C8B-B14F-4D97-AF65-F5344CB8AC3E}">
        <p14:creationId xmlns:p14="http://schemas.microsoft.com/office/powerpoint/2010/main" val="42822943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FC38EE4-E31B-5051-BAB5-5BF03751378C}"/>
              </a:ext>
            </a:extLst>
          </p:cNvPr>
          <p:cNvSpPr txBox="1"/>
          <p:nvPr/>
        </p:nvSpPr>
        <p:spPr>
          <a:xfrm>
            <a:off x="2672686" y="3487450"/>
            <a:ext cx="534644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4400" fontAlgn="base">
              <a:spcBef>
                <a:spcPct val="0"/>
              </a:spcBef>
              <a:spcAft>
                <a:spcPts val="800"/>
              </a:spcAft>
              <a:buSzPct val="75000"/>
              <a:defRPr/>
            </a:pPr>
            <a:r>
              <a:rPr lang="ko-KR" altLang="en-US" sz="3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별첨 </a:t>
            </a:r>
            <a:r>
              <a:rPr lang="en-US" altLang="ko-KR" sz="3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1. R </a:t>
            </a:r>
            <a:r>
              <a:rPr lang="ko-KR" altLang="en-US" sz="3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코드 구성</a:t>
            </a:r>
            <a:endParaRPr lang="en-US" altLang="ko-KR" sz="3200" b="1" spc="-100" dirty="0">
              <a:ln>
                <a:solidFill>
                  <a:srgbClr val="C2CAD4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541422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4">
            <a:extLst>
              <a:ext uri="{FF2B5EF4-FFF2-40B4-BE49-F238E27FC236}">
                <a16:creationId xmlns:a16="http://schemas.microsoft.com/office/drawing/2014/main" id="{C86F9EAE-F351-4D00-AD07-407FF5785F94}"/>
              </a:ext>
            </a:extLst>
          </p:cNvPr>
          <p:cNvSpPr txBox="1">
            <a:spLocks/>
          </p:cNvSpPr>
          <p:nvPr/>
        </p:nvSpPr>
        <p:spPr>
          <a:xfrm>
            <a:off x="221536" y="109173"/>
            <a:ext cx="7706491" cy="446020"/>
          </a:xfrm>
          <a:prstGeom prst="rect">
            <a:avLst/>
          </a:prstGeom>
        </p:spPr>
        <p:txBody>
          <a:bodyPr wrap="none"/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세부 과제명 </a:t>
            </a:r>
            <a:r>
              <a:rPr lang="en-US" altLang="ko-KR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altLang="ko-KR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IoT </a:t>
            </a:r>
            <a:r>
              <a:rPr lang="ko-KR" altLang="en-US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빅데이터 및 인공지능 기반의 축산 악취 실시간 조기 예</a:t>
            </a:r>
            <a:r>
              <a:rPr lang="en-US" altLang="ko-KR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,</a:t>
            </a:r>
            <a:r>
              <a:rPr lang="ko-KR" altLang="en-US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경보 알고리즘 개발 및 실증 연구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C87074A4-D440-4674-B0A4-91D4F5E87437}"/>
              </a:ext>
            </a:extLst>
          </p:cNvPr>
          <p:cNvSpPr txBox="1"/>
          <p:nvPr/>
        </p:nvSpPr>
        <p:spPr>
          <a:xfrm>
            <a:off x="8024263" y="43094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별첨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40EA27-81C4-4277-941E-6F50437C2B7D}"/>
              </a:ext>
            </a:extLst>
          </p:cNvPr>
          <p:cNvSpPr txBox="1"/>
          <p:nvPr/>
        </p:nvSpPr>
        <p:spPr>
          <a:xfrm>
            <a:off x="412748" y="1140156"/>
            <a:ext cx="9967327" cy="4542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142875" indent="-142875" defTabSz="914400" fontAlgn="base">
              <a:lnSpc>
                <a:spcPct val="150000"/>
              </a:lnSpc>
              <a:spcBef>
                <a:spcPct val="0"/>
              </a:spcBef>
              <a:spcAft>
                <a:spcPts val="800"/>
              </a:spcAft>
              <a:buSzPct val="75000"/>
              <a:buBlip>
                <a:blip r:embed="rId3"/>
              </a:buBlip>
              <a:defRPr/>
            </a:pPr>
            <a:r>
              <a:rPr lang="ko-KR" altLang="en-US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코드 구성은 다음과 같습니다</a:t>
            </a:r>
            <a:r>
              <a:rPr lang="en-US" altLang="ko-KR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endParaRPr lang="ko-KR" altLang="en-US" b="1" spc="-100" dirty="0">
              <a:ln>
                <a:solidFill>
                  <a:srgbClr val="C2CAD4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76DD164C-F4E5-BB59-0FE8-9D25523A7D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3097351"/>
              </p:ext>
            </p:extLst>
          </p:nvPr>
        </p:nvGraphicFramePr>
        <p:xfrm>
          <a:off x="691215" y="1828573"/>
          <a:ext cx="6480000" cy="3048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00000">
                  <a:extLst>
                    <a:ext uri="{9D8B030D-6E8A-4147-A177-3AD203B41FA5}">
                      <a16:colId xmlns:a16="http://schemas.microsoft.com/office/drawing/2014/main" val="1749953916"/>
                    </a:ext>
                  </a:extLst>
                </a:gridCol>
                <a:gridCol w="1800000">
                  <a:extLst>
                    <a:ext uri="{9D8B030D-6E8A-4147-A177-3AD203B41FA5}">
                      <a16:colId xmlns:a16="http://schemas.microsoft.com/office/drawing/2014/main" val="2322603646"/>
                    </a:ext>
                  </a:extLst>
                </a:gridCol>
                <a:gridCol w="2880000">
                  <a:extLst>
                    <a:ext uri="{9D8B030D-6E8A-4147-A177-3AD203B41FA5}">
                      <a16:colId xmlns:a16="http://schemas.microsoft.com/office/drawing/2014/main" val="530889154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b="1" u="none" strike="noStrike" dirty="0">
                          <a:effectLst/>
                          <a:latin typeface="+mn-ea"/>
                          <a:ea typeface="+mn-ea"/>
                        </a:rPr>
                        <a:t>함수 파일 명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b="1" u="none" strike="noStrike" dirty="0">
                          <a:effectLst/>
                          <a:latin typeface="+mn-ea"/>
                          <a:ea typeface="+mn-ea"/>
                        </a:rPr>
                        <a:t>함수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b="1" u="none" strike="noStrike" dirty="0">
                          <a:effectLst/>
                          <a:latin typeface="+mn-ea"/>
                          <a:ea typeface="+mn-ea"/>
                        </a:rPr>
                        <a:t>설명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4080708"/>
                  </a:ext>
                </a:extLst>
              </a:tr>
              <a:tr h="190500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common_preprocess_tools.R</a:t>
                      </a:r>
                      <a:endParaRPr 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+mn-ea"/>
                          <a:ea typeface="+mn-ea"/>
                        </a:rPr>
                        <a:t>LOAD_FN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+mn-ea"/>
                          <a:ea typeface="+mn-ea"/>
                        </a:rPr>
                        <a:t>데이터 호출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9388385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PREPROCESS_FN</a:t>
                      </a:r>
                      <a:endParaRPr 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데이터 </a:t>
                      </a:r>
                      <a:r>
                        <a:rPr lang="ko-KR" altLang="en-US" sz="1000" u="none" strike="noStrike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전처리</a:t>
                      </a:r>
                      <a:r>
                        <a:rPr lang="en-US" altLang="ko-KR" sz="10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0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이상치</a:t>
                      </a:r>
                      <a:r>
                        <a:rPr lang="en-US" altLang="ko-KR" sz="10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000" u="none" strike="noStrike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결측치</a:t>
                      </a:r>
                      <a:r>
                        <a:rPr lang="en-US" altLang="ko-KR" sz="10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0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통계량</a:t>
                      </a:r>
                      <a:r>
                        <a:rPr lang="en-US" altLang="ko-KR" sz="10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en-US" altLang="ko-KR" sz="10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3946838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TRAIN_ANAL_FN</a:t>
                      </a:r>
                      <a:endParaRPr 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학습 시차 데이터 생성</a:t>
                      </a:r>
                      <a:endParaRPr lang="en-US" altLang="ko-KR" sz="10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7536300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PRED_ANAL_FN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예측 시차 데이터 생성</a:t>
                      </a:r>
                      <a:endParaRPr lang="en-US" altLang="ko-KR" sz="10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489783"/>
                  </a:ext>
                </a:extLst>
              </a:tr>
              <a:tr h="190500">
                <a:tc rowSpan="9"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train_model_tools.R</a:t>
                      </a:r>
                      <a:endParaRPr 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MODELING_MLR</a:t>
                      </a:r>
                      <a:endParaRPr 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회귀분석 모델링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0586409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MODELING_RF</a:t>
                      </a:r>
                      <a:endParaRPr 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u="none" strike="noStrike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랜덤포레스트</a:t>
                      </a:r>
                      <a:r>
                        <a:rPr lang="ko-KR" altLang="en-US" sz="10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모델링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4644801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MODELING_XGBOOST</a:t>
                      </a:r>
                      <a:endParaRPr 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00" u="none" strike="noStrike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XGBoost</a:t>
                      </a:r>
                      <a:r>
                        <a:rPr lang="en-US" altLang="ko-KR" sz="10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모델링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1686265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MODELING_LIGHTGBM</a:t>
                      </a:r>
                      <a:endParaRPr 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Light GBM </a:t>
                      </a:r>
                      <a:r>
                        <a:rPr lang="ko-KR" altLang="en-US" sz="10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모델링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545150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MODELING_ANN</a:t>
                      </a:r>
                      <a:endParaRPr 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</a:rPr>
                        <a:t>Artificial Neural Network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</a:rPr>
                        <a:t>모델링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3803590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MODELING_LSTM</a:t>
                      </a:r>
                      <a:endParaRPr 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LSTM</a:t>
                      </a:r>
                      <a:r>
                        <a:rPr lang="ko-KR" altLang="en-US" sz="10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모델링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0025050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MODELING_ARIMAX</a:t>
                      </a:r>
                      <a:endParaRPr 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ARIMA </a:t>
                      </a:r>
                      <a:r>
                        <a:rPr lang="ko-KR" altLang="en-US" sz="10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모델링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263970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EVAL_FN</a:t>
                      </a:r>
                      <a:endParaRPr 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모델 평가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247794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SAVE_FN</a:t>
                      </a:r>
                      <a:endParaRPr 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모델 저장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3551093"/>
                  </a:ext>
                </a:extLst>
              </a:tr>
              <a:tr h="190500"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pred_prediction_tools.R</a:t>
                      </a:r>
                      <a:endParaRPr 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MODEL_LOAD_FN</a:t>
                      </a:r>
                      <a:endParaRPr lang="en-US" sz="1000" b="0" i="0" u="none" strike="noStrike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모델 불러오기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2366562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PRED_FN</a:t>
                      </a:r>
                      <a:endParaRPr lang="en-US" sz="1000" b="0" i="0" u="none" strike="noStrike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예측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8141457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D6D9161A-B10E-D513-CA64-C012D2C6C1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4306541"/>
              </p:ext>
            </p:extLst>
          </p:nvPr>
        </p:nvGraphicFramePr>
        <p:xfrm>
          <a:off x="691215" y="5203011"/>
          <a:ext cx="8640000" cy="2286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00000">
                  <a:extLst>
                    <a:ext uri="{9D8B030D-6E8A-4147-A177-3AD203B41FA5}">
                      <a16:colId xmlns:a16="http://schemas.microsoft.com/office/drawing/2014/main" val="469924652"/>
                    </a:ext>
                  </a:extLst>
                </a:gridCol>
                <a:gridCol w="1800000">
                  <a:extLst>
                    <a:ext uri="{9D8B030D-6E8A-4147-A177-3AD203B41FA5}">
                      <a16:colId xmlns:a16="http://schemas.microsoft.com/office/drawing/2014/main" val="498851339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3489825967"/>
                    </a:ext>
                  </a:extLst>
                </a:gridCol>
                <a:gridCol w="2880000">
                  <a:extLst>
                    <a:ext uri="{9D8B030D-6E8A-4147-A177-3AD203B41FA5}">
                      <a16:colId xmlns:a16="http://schemas.microsoft.com/office/drawing/2014/main" val="1978320614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b="1" u="none" strike="noStrike" dirty="0">
                          <a:effectLst/>
                          <a:latin typeface="+mn-ea"/>
                          <a:ea typeface="+mn-ea"/>
                        </a:rPr>
                        <a:t>코어 파일 명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b="1" u="none" strike="noStrike" dirty="0">
                          <a:effectLst/>
                          <a:latin typeface="+mn-ea"/>
                          <a:ea typeface="+mn-ea"/>
                        </a:rPr>
                        <a:t>함수 코드 파일 명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함수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b="1" u="none" strike="noStrike" dirty="0">
                          <a:effectLst/>
                          <a:latin typeface="+mn-ea"/>
                          <a:ea typeface="+mn-ea"/>
                        </a:rPr>
                        <a:t>설명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1259736"/>
                  </a:ext>
                </a:extLst>
              </a:tr>
              <a:tr h="190500">
                <a:tc rowSpan="6"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 err="1">
                          <a:effectLst/>
                          <a:latin typeface="+mn-ea"/>
                          <a:ea typeface="+mn-ea"/>
                        </a:rPr>
                        <a:t>train_core</a:t>
                      </a:r>
                      <a:r>
                        <a:rPr lang="en-US" sz="1000" u="none" strike="noStrike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.R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 err="1">
                          <a:effectLst/>
                          <a:latin typeface="+mn-ea"/>
                          <a:ea typeface="+mn-ea"/>
                        </a:rPr>
                        <a:t>common_preprocess_tools</a:t>
                      </a:r>
                      <a:r>
                        <a:rPr lang="en-US" sz="1000" u="none" strike="noStrike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.R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latin typeface="+mn-ea"/>
                          <a:ea typeface="+mn-ea"/>
                        </a:rPr>
                        <a:t>LOAD_FN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u="none" strike="noStrike" dirty="0">
                          <a:effectLst/>
                          <a:latin typeface="+mn-ea"/>
                          <a:ea typeface="+mn-ea"/>
                        </a:rPr>
                        <a:t>학습데이터 호출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4723684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 err="1">
                          <a:effectLst/>
                          <a:latin typeface="+mn-ea"/>
                          <a:ea typeface="+mn-ea"/>
                        </a:rPr>
                        <a:t>common_preprocess_tools</a:t>
                      </a:r>
                      <a:r>
                        <a:rPr lang="en-US" sz="1000" u="none" strike="noStrike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.R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latin typeface="+mn-ea"/>
                          <a:ea typeface="+mn-ea"/>
                        </a:rPr>
                        <a:t>PREPROCESS_FN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데이터 </a:t>
                      </a:r>
                      <a:r>
                        <a:rPr lang="ko-KR" altLang="en-US" sz="1000" u="none" strike="noStrike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전처리</a:t>
                      </a:r>
                      <a:r>
                        <a:rPr lang="en-US" altLang="ko-KR" sz="10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0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이상치</a:t>
                      </a:r>
                      <a:r>
                        <a:rPr lang="en-US" altLang="ko-KR" sz="10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000" u="none" strike="noStrike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결측치</a:t>
                      </a:r>
                      <a:r>
                        <a:rPr lang="en-US" altLang="ko-KR" sz="10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0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통계량</a:t>
                      </a:r>
                      <a:r>
                        <a:rPr lang="en-US" altLang="ko-KR" sz="10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en-US" altLang="ko-KR" sz="10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7552072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007943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u="none" strike="noStrike" dirty="0" err="1">
                          <a:effectLst/>
                          <a:latin typeface="+mn-ea"/>
                          <a:ea typeface="+mn-ea"/>
                        </a:rPr>
                        <a:t>common_preprocess_tools</a:t>
                      </a:r>
                      <a:r>
                        <a:rPr lang="en-US" sz="1000" u="none" strike="noStrike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.R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07943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u="none" strike="noStrike" dirty="0">
                          <a:effectLst/>
                          <a:latin typeface="+mn-ea"/>
                          <a:ea typeface="+mn-ea"/>
                        </a:rPr>
                        <a:t>TRAIN_ANAL_FN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시차 데이터 생성</a:t>
                      </a:r>
                      <a:endParaRPr lang="en-US" altLang="ko-KR" sz="10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2860366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 err="1">
                          <a:effectLst/>
                          <a:latin typeface="+mn-ea"/>
                          <a:ea typeface="+mn-ea"/>
                        </a:rPr>
                        <a:t>train_preprocess_tools</a:t>
                      </a:r>
                      <a:r>
                        <a:rPr lang="en-US" sz="1000" u="none" strike="noStrike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.R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latin typeface="+mn-ea"/>
                          <a:ea typeface="+mn-ea"/>
                        </a:rPr>
                        <a:t>MODELING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u="none" strike="noStrike" dirty="0">
                          <a:effectLst/>
                          <a:latin typeface="+mn-ea"/>
                          <a:ea typeface="+mn-ea"/>
                        </a:rPr>
                        <a:t>모델링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9854848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 err="1">
                          <a:effectLst/>
                          <a:latin typeface="+mn-ea"/>
                          <a:ea typeface="+mn-ea"/>
                        </a:rPr>
                        <a:t>train_preprocess_tools</a:t>
                      </a:r>
                      <a:r>
                        <a:rPr lang="en-US" sz="1000" u="none" strike="noStrike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.R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latin typeface="+mn-ea"/>
                          <a:ea typeface="+mn-ea"/>
                        </a:rPr>
                        <a:t>EVAL_FN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u="none" strike="noStrike" dirty="0">
                          <a:effectLst/>
                          <a:latin typeface="+mn-ea"/>
                          <a:ea typeface="+mn-ea"/>
                        </a:rPr>
                        <a:t>모델평가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4555642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 err="1">
                          <a:effectLst/>
                          <a:latin typeface="+mn-ea"/>
                          <a:ea typeface="+mn-ea"/>
                        </a:rPr>
                        <a:t>train_preprocess_tools</a:t>
                      </a:r>
                      <a:r>
                        <a:rPr lang="en-US" sz="1000" u="none" strike="noStrike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.R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latin typeface="+mn-ea"/>
                          <a:ea typeface="+mn-ea"/>
                        </a:rPr>
                        <a:t>SAVE_FN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u="none" strike="noStrike">
                          <a:effectLst/>
                          <a:latin typeface="+mn-ea"/>
                          <a:ea typeface="+mn-ea"/>
                        </a:rPr>
                        <a:t>모델저장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5309984"/>
                  </a:ext>
                </a:extLst>
              </a:tr>
              <a:tr h="190500">
                <a:tc rowSpan="5"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 err="1">
                          <a:effectLst/>
                          <a:latin typeface="+mn-ea"/>
                          <a:ea typeface="+mn-ea"/>
                        </a:rPr>
                        <a:t>pred_core</a:t>
                      </a:r>
                      <a:r>
                        <a:rPr lang="en-US" sz="1000" u="none" strike="noStrike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.R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 err="1">
                          <a:effectLst/>
                          <a:latin typeface="+mn-ea"/>
                          <a:ea typeface="+mn-ea"/>
                        </a:rPr>
                        <a:t>common_preprocess_tools</a:t>
                      </a:r>
                      <a:r>
                        <a:rPr lang="en-US" sz="1000" u="none" strike="noStrike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.R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latin typeface="+mn-ea"/>
                          <a:ea typeface="+mn-ea"/>
                        </a:rPr>
                        <a:t>LOAD_FN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u="none" strike="noStrike" dirty="0">
                          <a:effectLst/>
                          <a:latin typeface="+mn-ea"/>
                          <a:ea typeface="+mn-ea"/>
                        </a:rPr>
                        <a:t>예측데이터 호출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3038645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 err="1">
                          <a:effectLst/>
                          <a:latin typeface="+mn-ea"/>
                          <a:ea typeface="+mn-ea"/>
                        </a:rPr>
                        <a:t>common_preprocess_tools</a:t>
                      </a:r>
                      <a:r>
                        <a:rPr lang="en-US" sz="1000" u="none" strike="noStrike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.R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latin typeface="+mn-ea"/>
                          <a:ea typeface="+mn-ea"/>
                        </a:rPr>
                        <a:t>PREPROCESS_FN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u="none" strike="noStrike" dirty="0">
                          <a:effectLst/>
                          <a:latin typeface="+mn-ea"/>
                          <a:ea typeface="+mn-ea"/>
                        </a:rPr>
                        <a:t>예측데이터 </a:t>
                      </a:r>
                      <a:r>
                        <a:rPr lang="ko-KR" altLang="en-US" sz="1000" u="none" strike="noStrike" dirty="0" err="1">
                          <a:effectLst/>
                          <a:latin typeface="+mn-ea"/>
                          <a:ea typeface="+mn-ea"/>
                        </a:rPr>
                        <a:t>전처리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0655733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007943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u="none" strike="noStrike" dirty="0" err="1">
                          <a:effectLst/>
                          <a:latin typeface="+mn-ea"/>
                          <a:ea typeface="+mn-ea"/>
                        </a:rPr>
                        <a:t>common_preprocess_tools</a:t>
                      </a:r>
                      <a:r>
                        <a:rPr lang="en-US" sz="1000" u="none" strike="noStrike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.R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07943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u="none" strike="noStrike" dirty="0">
                          <a:effectLst/>
                          <a:latin typeface="+mn-ea"/>
                          <a:ea typeface="+mn-ea"/>
                        </a:rPr>
                        <a:t>PRED_ANAL_FN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시차 데이터 생성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7974668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 err="1">
                          <a:effectLst/>
                          <a:latin typeface="+mn-ea"/>
                          <a:ea typeface="+mn-ea"/>
                        </a:rPr>
                        <a:t>pred_prediction_tools</a:t>
                      </a:r>
                      <a:r>
                        <a:rPr lang="en-US" sz="1000" u="none" strike="noStrike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.R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latin typeface="+mn-ea"/>
                          <a:ea typeface="+mn-ea"/>
                        </a:rPr>
                        <a:t>MODEL_LOAD_FN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u="none" strike="noStrike" dirty="0">
                          <a:effectLst/>
                          <a:latin typeface="+mn-ea"/>
                          <a:ea typeface="+mn-ea"/>
                        </a:rPr>
                        <a:t>모델 불러오기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4153195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 err="1">
                          <a:effectLst/>
                          <a:latin typeface="+mn-ea"/>
                          <a:ea typeface="+mn-ea"/>
                        </a:rPr>
                        <a:t>pred_prediction_tools</a:t>
                      </a:r>
                      <a:r>
                        <a:rPr lang="en-US" sz="1000" u="none" strike="noStrike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.R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latin typeface="+mn-ea"/>
                          <a:ea typeface="+mn-ea"/>
                        </a:rPr>
                        <a:t>PRED_FN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u="none" strike="noStrike" dirty="0">
                          <a:effectLst/>
                          <a:latin typeface="+mn-ea"/>
                          <a:ea typeface="+mn-ea"/>
                        </a:rPr>
                        <a:t>예측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6930297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394841B6-1DA6-5D9F-3F3A-B203FF84147C}"/>
              </a:ext>
            </a:extLst>
          </p:cNvPr>
          <p:cNvSpPr txBox="1"/>
          <p:nvPr/>
        </p:nvSpPr>
        <p:spPr>
          <a:xfrm>
            <a:off x="691215" y="1539458"/>
            <a:ext cx="12907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* </a:t>
            </a:r>
            <a:r>
              <a:rPr lang="ko-KR" altLang="en-US" sz="1200" dirty="0"/>
              <a:t>함수 코드 구성</a:t>
            </a:r>
            <a:endParaRPr lang="en-US" sz="1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640D32-892D-2380-D912-B33DFD91B450}"/>
              </a:ext>
            </a:extLst>
          </p:cNvPr>
          <p:cNvSpPr txBox="1"/>
          <p:nvPr/>
        </p:nvSpPr>
        <p:spPr>
          <a:xfrm>
            <a:off x="691215" y="4915605"/>
            <a:ext cx="20008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* </a:t>
            </a:r>
            <a:r>
              <a:rPr lang="ko-KR" altLang="en-US" sz="1200" dirty="0"/>
              <a:t>학습</a:t>
            </a:r>
            <a:r>
              <a:rPr lang="en-US" altLang="ko-KR" sz="1200" dirty="0"/>
              <a:t>/</a:t>
            </a:r>
            <a:r>
              <a:rPr lang="ko-KR" altLang="en-US" sz="1200" dirty="0"/>
              <a:t>예측 코어 코드 구성</a:t>
            </a:r>
            <a:endParaRPr lang="en-US" sz="1200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9282B1A-480C-4D6F-60E3-A448CB7DB14D}"/>
              </a:ext>
            </a:extLst>
          </p:cNvPr>
          <p:cNvSpPr/>
          <p:nvPr/>
        </p:nvSpPr>
        <p:spPr>
          <a:xfrm>
            <a:off x="8608633" y="430945"/>
            <a:ext cx="14221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03030"/>
                </a:solidFill>
                <a:latin typeface="+mn-ea"/>
              </a:rPr>
              <a:t>코드 구성 </a:t>
            </a:r>
            <a:r>
              <a:rPr lang="en-US" altLang="ko-KR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03030"/>
                </a:solidFill>
                <a:latin typeface="+mn-ea"/>
              </a:rPr>
              <a:t>(1/19)</a:t>
            </a:r>
            <a:endParaRPr lang="ko-KR" altLang="en-US" spc="-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0303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969363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2E628476-3CE0-D880-4823-7DCC69E33E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748" y="1684372"/>
            <a:ext cx="5040000" cy="5310806"/>
          </a:xfrm>
          <a:prstGeom prst="rect">
            <a:avLst/>
          </a:prstGeom>
        </p:spPr>
      </p:pic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33E39F9A-22F5-7776-FC90-9CC871B6F8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1402204"/>
              </p:ext>
            </p:extLst>
          </p:nvPr>
        </p:nvGraphicFramePr>
        <p:xfrm>
          <a:off x="5680157" y="3854480"/>
          <a:ext cx="4320000" cy="1794737"/>
        </p:xfrm>
        <a:graphic>
          <a:graphicData uri="http://schemas.openxmlformats.org/drawingml/2006/table">
            <a:tbl>
              <a:tblPr/>
              <a:tblGrid>
                <a:gridCol w="72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0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/>
                        </a:rPr>
                        <a:t>항목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/>
                        </a:rPr>
                        <a:t>내용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ko-KR" altLang="en-US" sz="1000" dirty="0"/>
                        <a:t>데이터 불러오기</a:t>
                      </a:r>
                      <a:endParaRPr lang="en-US" sz="10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marL="0" marR="0" indent="0" algn="ctr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ko-KR" altLang="en-US" sz="1000" dirty="0"/>
                        <a:t>변수 명 지정하기</a:t>
                      </a:r>
                      <a:endParaRPr lang="en-US" sz="10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98934967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marL="0" marR="0" indent="0" algn="ctr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ko-KR" altLang="en-US" sz="1000" dirty="0"/>
                        <a:t>텍스트 형태의 시간 데이터를 </a:t>
                      </a:r>
                      <a:r>
                        <a:rPr lang="en-US" altLang="ko-KR" sz="1000" dirty="0" err="1"/>
                        <a:t>POSIXct</a:t>
                      </a:r>
                      <a:r>
                        <a:rPr lang="ko-KR" altLang="en-US" sz="1000" dirty="0"/>
                        <a:t>으로 변경</a:t>
                      </a:r>
                      <a:endParaRPr lang="en-US" sz="10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marL="0" marR="0" indent="0" algn="ctr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ko-KR" altLang="en-US" sz="1000" dirty="0"/>
                        <a:t>암모니아와 황화수소가 </a:t>
                      </a:r>
                      <a:r>
                        <a:rPr lang="en-US" altLang="ko-KR" sz="1000" dirty="0"/>
                        <a:t>2</a:t>
                      </a:r>
                      <a:r>
                        <a:rPr lang="ko-KR" altLang="en-US" sz="1000" dirty="0"/>
                        <a:t>개일 경우 </a:t>
                      </a:r>
                      <a:r>
                        <a:rPr lang="en-US" altLang="ko-KR" sz="1000" dirty="0"/>
                        <a:t>ppm </a:t>
                      </a:r>
                      <a:r>
                        <a:rPr lang="ko-KR" altLang="en-US" sz="1000" dirty="0"/>
                        <a:t>선택</a:t>
                      </a:r>
                      <a:r>
                        <a:rPr lang="en-US" altLang="ko-KR" sz="1000" dirty="0"/>
                        <a:t>(mV </a:t>
                      </a:r>
                      <a:r>
                        <a:rPr lang="ko-KR" altLang="en-US" sz="1000" dirty="0"/>
                        <a:t>제거</a:t>
                      </a:r>
                      <a:r>
                        <a:rPr lang="en-US" altLang="ko-KR" sz="1000" dirty="0"/>
                        <a:t>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73000095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marL="0" marR="0" indent="0" algn="ctr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ko-KR" altLang="en-US" sz="1000" dirty="0"/>
                        <a:t>변수명에 영어 포함 시 제거</a:t>
                      </a:r>
                      <a:endParaRPr lang="en-US" altLang="ko-KR" sz="10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87878465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marL="0" marR="0" indent="0" algn="ctr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ko-KR" altLang="en-US" sz="1000" dirty="0"/>
                        <a:t>모든 값이 </a:t>
                      </a:r>
                      <a:r>
                        <a:rPr lang="en-US" altLang="ko-KR" sz="1000" dirty="0"/>
                        <a:t>NA</a:t>
                      </a:r>
                      <a:r>
                        <a:rPr lang="ko-KR" altLang="en-US" sz="1000" dirty="0"/>
                        <a:t>인 변수 제거</a:t>
                      </a:r>
                      <a:endParaRPr lang="en-US" altLang="ko-KR" sz="10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3079864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marL="0" marR="0" indent="0" algn="ctr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ko-KR" altLang="en-US" sz="1000" dirty="0"/>
                        <a:t>단일 값을 가지는 변수 제거</a:t>
                      </a:r>
                      <a:endParaRPr lang="en-US" altLang="ko-KR" sz="10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4962071"/>
                  </a:ext>
                </a:extLst>
              </a:tr>
            </a:tbl>
          </a:graphicData>
        </a:graphic>
      </p:graphicFrame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E8054145-EF44-C9B5-7E3F-F126860D24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2607371"/>
              </p:ext>
            </p:extLst>
          </p:nvPr>
        </p:nvGraphicFramePr>
        <p:xfrm>
          <a:off x="5680157" y="2860731"/>
          <a:ext cx="4320000" cy="692782"/>
        </p:xfrm>
        <a:graphic>
          <a:graphicData uri="http://schemas.openxmlformats.org/drawingml/2006/table">
            <a:tbl>
              <a:tblPr/>
              <a:tblGrid>
                <a:gridCol w="72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0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/>
                        </a:rPr>
                        <a:t>항목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/>
                        </a:rPr>
                        <a:t>내용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입력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 err="1"/>
                        <a:t>data_path</a:t>
                      </a:r>
                      <a:r>
                        <a:rPr lang="en-US" sz="1000" dirty="0"/>
                        <a:t> : raw </a:t>
                      </a:r>
                      <a:r>
                        <a:rPr lang="ko-KR" altLang="en-US" sz="1000" dirty="0"/>
                        <a:t>데이터 위치</a:t>
                      </a:r>
                      <a:endParaRPr lang="en-US" sz="10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marL="0" marR="0" indent="0" algn="ctr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출력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 err="1"/>
                        <a:t>dat</a:t>
                      </a:r>
                      <a:r>
                        <a:rPr lang="en-US" sz="1000" dirty="0"/>
                        <a:t> : </a:t>
                      </a:r>
                      <a:r>
                        <a:rPr lang="ko-KR" altLang="en-US" sz="1000" dirty="0"/>
                        <a:t>데이터 프레임</a:t>
                      </a:r>
                      <a:endParaRPr lang="en-US" sz="10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제목 4">
            <a:extLst>
              <a:ext uri="{FF2B5EF4-FFF2-40B4-BE49-F238E27FC236}">
                <a16:creationId xmlns:a16="http://schemas.microsoft.com/office/drawing/2014/main" id="{C86F9EAE-F351-4D00-AD07-407FF5785F94}"/>
              </a:ext>
            </a:extLst>
          </p:cNvPr>
          <p:cNvSpPr txBox="1">
            <a:spLocks/>
          </p:cNvSpPr>
          <p:nvPr/>
        </p:nvSpPr>
        <p:spPr>
          <a:xfrm>
            <a:off x="221536" y="109173"/>
            <a:ext cx="7706491" cy="446020"/>
          </a:xfrm>
          <a:prstGeom prst="rect">
            <a:avLst/>
          </a:prstGeom>
        </p:spPr>
        <p:txBody>
          <a:bodyPr wrap="none"/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세부 과제명 </a:t>
            </a:r>
            <a:r>
              <a:rPr lang="en-US" altLang="ko-KR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altLang="ko-KR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IoT </a:t>
            </a:r>
            <a:r>
              <a:rPr lang="ko-KR" altLang="en-US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빅데이터 및 인공지능 기반의 축산 악취 실시간 조기 예</a:t>
            </a:r>
            <a:r>
              <a:rPr lang="en-US" altLang="ko-KR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,</a:t>
            </a:r>
            <a:r>
              <a:rPr lang="ko-KR" altLang="en-US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경보 알고리즘 개발 및 실증 연구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C87074A4-D440-4674-B0A4-91D4F5E87437}"/>
              </a:ext>
            </a:extLst>
          </p:cNvPr>
          <p:cNvSpPr txBox="1"/>
          <p:nvPr/>
        </p:nvSpPr>
        <p:spPr>
          <a:xfrm>
            <a:off x="8024263" y="43094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별첨</a:t>
            </a: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56E7B2F1-E7A8-47D3-A8EF-3CEF2088A4FD}"/>
              </a:ext>
            </a:extLst>
          </p:cNvPr>
          <p:cNvSpPr/>
          <p:nvPr/>
        </p:nvSpPr>
        <p:spPr>
          <a:xfrm>
            <a:off x="8608633" y="430945"/>
            <a:ext cx="14221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03030"/>
                </a:solidFill>
                <a:latin typeface="+mn-ea"/>
              </a:rPr>
              <a:t>코드 구성 </a:t>
            </a:r>
            <a:r>
              <a:rPr lang="en-US" altLang="ko-KR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03030"/>
                </a:solidFill>
                <a:latin typeface="+mn-ea"/>
              </a:rPr>
              <a:t>(2/19)</a:t>
            </a:r>
            <a:endParaRPr lang="ko-KR" altLang="en-US" spc="-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03030"/>
              </a:solidFill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40EA27-81C4-4277-941E-6F50437C2B7D}"/>
              </a:ext>
            </a:extLst>
          </p:cNvPr>
          <p:cNvSpPr txBox="1"/>
          <p:nvPr/>
        </p:nvSpPr>
        <p:spPr>
          <a:xfrm>
            <a:off x="412748" y="1140156"/>
            <a:ext cx="9967327" cy="4542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142875" indent="-142875" defTabSz="914400" fontAlgn="base">
              <a:lnSpc>
                <a:spcPct val="150000"/>
              </a:lnSpc>
              <a:spcBef>
                <a:spcPct val="0"/>
              </a:spcBef>
              <a:spcAft>
                <a:spcPts val="800"/>
              </a:spcAft>
              <a:buSzPct val="75000"/>
              <a:buBlip>
                <a:blip r:embed="rId4"/>
              </a:buBlip>
              <a:defRPr/>
            </a:pPr>
            <a:r>
              <a:rPr lang="ko-KR" altLang="en-US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코드에 대한 상세 설명은 다음과 같습니다</a:t>
            </a:r>
            <a:r>
              <a:rPr lang="en-US" altLang="ko-KR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  </a:t>
            </a:r>
            <a:endParaRPr lang="ko-KR" altLang="en-US" b="1" spc="-100" dirty="0">
              <a:ln>
                <a:solidFill>
                  <a:srgbClr val="C2CAD4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5C1D877-0816-9653-58B0-001CAE7AADD8}"/>
              </a:ext>
            </a:extLst>
          </p:cNvPr>
          <p:cNvSpPr txBox="1"/>
          <p:nvPr/>
        </p:nvSpPr>
        <p:spPr>
          <a:xfrm>
            <a:off x="5680157" y="3555137"/>
            <a:ext cx="2148226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ts val="800"/>
              </a:spcAft>
              <a:buSzPct val="75000"/>
              <a:defRPr/>
            </a:pP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기능 상세 설명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F9F0CF3A-E28A-8A76-A980-A218ED7B305B}"/>
              </a:ext>
            </a:extLst>
          </p:cNvPr>
          <p:cNvGrpSpPr/>
          <p:nvPr/>
        </p:nvGrpSpPr>
        <p:grpSpPr>
          <a:xfrm>
            <a:off x="355614" y="1728123"/>
            <a:ext cx="4976274" cy="421907"/>
            <a:chOff x="355614" y="2493242"/>
            <a:chExt cx="4976274" cy="421907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FC01F440-C5C6-A8FF-76B4-76099BAA7FFA}"/>
                </a:ext>
              </a:extLst>
            </p:cNvPr>
            <p:cNvSpPr/>
            <p:nvPr/>
          </p:nvSpPr>
          <p:spPr>
            <a:xfrm>
              <a:off x="471888" y="2558558"/>
              <a:ext cx="4860000" cy="356591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AutoShape 40">
              <a:extLst>
                <a:ext uri="{FF2B5EF4-FFF2-40B4-BE49-F238E27FC236}">
                  <a16:creationId xmlns:a16="http://schemas.microsoft.com/office/drawing/2014/main" id="{DEBF136B-E654-90AF-B37A-377FA8CBB7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614" y="2493242"/>
              <a:ext cx="190500" cy="152400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19050" algn="ctr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rgbClr val="4F81BD"/>
                </a:buClr>
                <a:buSzTx/>
                <a:buFont typeface="Wingdings" pitchFamily="2" charset="2"/>
                <a:buNone/>
                <a:tabLst/>
                <a:defRPr/>
              </a:pPr>
              <a:r>
                <a:rPr lang="en-US" altLang="ko-KR" sz="1000" b="1" dirty="0">
                  <a:solidFill>
                    <a:srgbClr val="C00000"/>
                  </a:solidFill>
                  <a:latin typeface="+mj-ea"/>
                  <a:ea typeface="+mj-ea"/>
                  <a:cs typeface="Arial" pitchFamily="34" charset="0"/>
                </a:rPr>
                <a:t>1</a:t>
              </a:r>
              <a:endPara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ea"/>
                <a:ea typeface="+mj-ea"/>
                <a:cs typeface="Arial" pitchFamily="34" charset="0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B29F754F-F13C-3651-4B1F-9AC03C03283E}"/>
              </a:ext>
            </a:extLst>
          </p:cNvPr>
          <p:cNvGrpSpPr/>
          <p:nvPr/>
        </p:nvGrpSpPr>
        <p:grpSpPr>
          <a:xfrm>
            <a:off x="355614" y="2141788"/>
            <a:ext cx="4976275" cy="866850"/>
            <a:chOff x="355614" y="3084185"/>
            <a:chExt cx="4976275" cy="866850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4C299B19-FC06-E168-7CF0-35A4B7883813}"/>
                </a:ext>
              </a:extLst>
            </p:cNvPr>
            <p:cNvSpPr/>
            <p:nvPr/>
          </p:nvSpPr>
          <p:spPr>
            <a:xfrm>
              <a:off x="471889" y="3149502"/>
              <a:ext cx="4860000" cy="801533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AutoShape 40">
              <a:extLst>
                <a:ext uri="{FF2B5EF4-FFF2-40B4-BE49-F238E27FC236}">
                  <a16:creationId xmlns:a16="http://schemas.microsoft.com/office/drawing/2014/main" id="{7E3FBE73-6360-3F6F-3958-E1292D96DC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614" y="3084185"/>
              <a:ext cx="190500" cy="152400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19050" algn="ctr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rgbClr val="4F81BD"/>
                </a:buClr>
                <a:buSzTx/>
                <a:buFont typeface="Wingdings" pitchFamily="2" charset="2"/>
                <a:buNone/>
                <a:tabLst/>
                <a:defRPr/>
              </a:pPr>
              <a:r>
                <a:rPr kumimoji="0" lang="en-US" altLang="ko-KR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+mj-ea"/>
                  <a:ea typeface="+mj-ea"/>
                  <a:cs typeface="Arial" pitchFamily="34" charset="0"/>
                </a:rPr>
                <a:t>2</a:t>
              </a:r>
              <a:endPara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ea"/>
                <a:ea typeface="+mj-ea"/>
                <a:cs typeface="Arial" pitchFamily="34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00B9EBF-E822-EEE9-57C7-9E39A8FE1B1B}"/>
              </a:ext>
            </a:extLst>
          </p:cNvPr>
          <p:cNvSpPr txBox="1"/>
          <p:nvPr/>
        </p:nvSpPr>
        <p:spPr>
          <a:xfrm>
            <a:off x="5680157" y="2572457"/>
            <a:ext cx="2148226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ts val="800"/>
              </a:spcAft>
              <a:buSzPct val="75000"/>
              <a:defRPr/>
            </a:pP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입력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/</a:t>
            </a: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출력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0D81BC2-04DF-BF81-B714-9076B9FD6A54}"/>
              </a:ext>
            </a:extLst>
          </p:cNvPr>
          <p:cNvSpPr/>
          <p:nvPr/>
        </p:nvSpPr>
        <p:spPr>
          <a:xfrm>
            <a:off x="5680157" y="1684372"/>
            <a:ext cx="4320000" cy="80313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400" fontAlgn="base">
              <a:spcBef>
                <a:spcPct val="0"/>
              </a:spcBef>
              <a:spcAft>
                <a:spcPts val="800"/>
              </a:spcAft>
              <a:buSzPct val="75000"/>
              <a:defRPr/>
            </a:pP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파일 명 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</a:t>
            </a:r>
            <a:r>
              <a:rPr lang="en-US" altLang="ko-KR" sz="1200" b="1" spc="-100" dirty="0" err="1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accent6"/>
                </a:solidFill>
                <a:latin typeface="+mn-ea"/>
              </a:rPr>
              <a:t>common_preprocess_tools.R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accent6"/>
                </a:solidFill>
                <a:latin typeface="+mn-ea"/>
              </a:rPr>
              <a:t> - (1/4)</a:t>
            </a:r>
          </a:p>
          <a:p>
            <a:pPr defTabSz="914400" fontAlgn="base">
              <a:spcBef>
                <a:spcPct val="0"/>
              </a:spcBef>
              <a:spcAft>
                <a:spcPts val="800"/>
              </a:spcAft>
              <a:buSzPct val="75000"/>
              <a:defRPr/>
            </a:pP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함수 명 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LOAD_FN</a:t>
            </a:r>
          </a:p>
          <a:p>
            <a:pPr defTabSz="914400" fontAlgn="base">
              <a:spcBef>
                <a:spcPct val="0"/>
              </a:spcBef>
              <a:spcAft>
                <a:spcPts val="800"/>
              </a:spcAft>
              <a:buSzPct val="75000"/>
              <a:defRPr/>
            </a:pP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함수 기능 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</a:t>
            </a: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데이터 호출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75CB634C-1717-3B64-DE94-86AA4002EE88}"/>
              </a:ext>
            </a:extLst>
          </p:cNvPr>
          <p:cNvGrpSpPr/>
          <p:nvPr/>
        </p:nvGrpSpPr>
        <p:grpSpPr>
          <a:xfrm>
            <a:off x="355614" y="3012834"/>
            <a:ext cx="4976275" cy="301689"/>
            <a:chOff x="355614" y="3084185"/>
            <a:chExt cx="4976275" cy="301689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51D090B4-A1AA-474D-2640-F1B7165BCE7F}"/>
                </a:ext>
              </a:extLst>
            </p:cNvPr>
            <p:cNvSpPr/>
            <p:nvPr/>
          </p:nvSpPr>
          <p:spPr>
            <a:xfrm>
              <a:off x="471889" y="3149502"/>
              <a:ext cx="4860000" cy="236372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AutoShape 40">
              <a:extLst>
                <a:ext uri="{FF2B5EF4-FFF2-40B4-BE49-F238E27FC236}">
                  <a16:creationId xmlns:a16="http://schemas.microsoft.com/office/drawing/2014/main" id="{2E433237-E234-664B-844D-F7E9D6A7E2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614" y="3084185"/>
              <a:ext cx="190500" cy="152400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19050" algn="ctr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rgbClr val="4F81BD"/>
                </a:buClr>
                <a:buSzTx/>
                <a:buFont typeface="Wingdings" pitchFamily="2" charset="2"/>
                <a:buNone/>
                <a:tabLst/>
                <a:defRPr/>
              </a:pPr>
              <a:r>
                <a:rPr lang="en-US" altLang="ko-KR" sz="1100" b="1" dirty="0">
                  <a:solidFill>
                    <a:srgbClr val="C00000"/>
                  </a:solidFill>
                  <a:latin typeface="+mj-ea"/>
                  <a:ea typeface="+mj-ea"/>
                  <a:cs typeface="Arial" pitchFamily="34" charset="0"/>
                </a:rPr>
                <a:t>3</a:t>
              </a:r>
              <a:endPara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ea"/>
                <a:ea typeface="+mj-ea"/>
                <a:cs typeface="Arial" pitchFamily="34" charset="0"/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8F0F2E58-3C22-2A8A-84AE-1EFB9140B83F}"/>
              </a:ext>
            </a:extLst>
          </p:cNvPr>
          <p:cNvGrpSpPr/>
          <p:nvPr/>
        </p:nvGrpSpPr>
        <p:grpSpPr>
          <a:xfrm>
            <a:off x="355613" y="4550576"/>
            <a:ext cx="4976275" cy="362115"/>
            <a:chOff x="355614" y="3084185"/>
            <a:chExt cx="4976275" cy="362115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46FE773F-D710-0528-1252-964FAC0DE9BD}"/>
                </a:ext>
              </a:extLst>
            </p:cNvPr>
            <p:cNvSpPr/>
            <p:nvPr/>
          </p:nvSpPr>
          <p:spPr>
            <a:xfrm>
              <a:off x="471889" y="3149503"/>
              <a:ext cx="4860000" cy="296797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AutoShape 40">
              <a:extLst>
                <a:ext uri="{FF2B5EF4-FFF2-40B4-BE49-F238E27FC236}">
                  <a16:creationId xmlns:a16="http://schemas.microsoft.com/office/drawing/2014/main" id="{71FF53D0-9228-2F24-BFF3-BDCEC8D3D9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614" y="3084185"/>
              <a:ext cx="190500" cy="152400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19050" algn="ctr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rgbClr val="4F81BD"/>
                </a:buClr>
                <a:buSzTx/>
                <a:buFont typeface="Wingdings" pitchFamily="2" charset="2"/>
                <a:buNone/>
                <a:tabLst/>
                <a:defRPr/>
              </a:pPr>
              <a:r>
                <a:rPr kumimoji="0" lang="en-US" altLang="ko-KR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+mj-ea"/>
                  <a:ea typeface="+mj-ea"/>
                  <a:cs typeface="Arial" pitchFamily="34" charset="0"/>
                </a:rPr>
                <a:t>5</a:t>
              </a:r>
              <a:endPara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ea"/>
                <a:ea typeface="+mj-ea"/>
                <a:cs typeface="Arial" pitchFamily="34" charset="0"/>
              </a:endParaRP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9137DAC7-110A-ADB2-E51D-86B4AB039D2F}"/>
              </a:ext>
            </a:extLst>
          </p:cNvPr>
          <p:cNvGrpSpPr/>
          <p:nvPr/>
        </p:nvGrpSpPr>
        <p:grpSpPr>
          <a:xfrm>
            <a:off x="355613" y="3299192"/>
            <a:ext cx="4976275" cy="1266049"/>
            <a:chOff x="355614" y="3084185"/>
            <a:chExt cx="4976275" cy="1266049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4217B78E-D323-FD0C-6281-BB5FA6F76815}"/>
                </a:ext>
              </a:extLst>
            </p:cNvPr>
            <p:cNvSpPr/>
            <p:nvPr/>
          </p:nvSpPr>
          <p:spPr>
            <a:xfrm>
              <a:off x="471889" y="3149502"/>
              <a:ext cx="4860000" cy="1200732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AutoShape 40">
              <a:extLst>
                <a:ext uri="{FF2B5EF4-FFF2-40B4-BE49-F238E27FC236}">
                  <a16:creationId xmlns:a16="http://schemas.microsoft.com/office/drawing/2014/main" id="{FA134F21-DE4F-B944-07DA-FBAF54B244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614" y="3084185"/>
              <a:ext cx="190500" cy="152400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19050" algn="ctr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rgbClr val="4F81BD"/>
                </a:buClr>
                <a:buSzTx/>
                <a:buFont typeface="Wingdings" pitchFamily="2" charset="2"/>
                <a:buNone/>
                <a:tabLst/>
                <a:defRPr/>
              </a:pPr>
              <a:r>
                <a:rPr lang="en-US" altLang="ko-KR" sz="1100" b="1" dirty="0">
                  <a:solidFill>
                    <a:srgbClr val="C00000"/>
                  </a:solidFill>
                  <a:latin typeface="+mj-ea"/>
                  <a:ea typeface="+mj-ea"/>
                  <a:cs typeface="Arial" pitchFamily="34" charset="0"/>
                </a:rPr>
                <a:t>4</a:t>
              </a:r>
              <a:endPara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ea"/>
                <a:ea typeface="+mj-ea"/>
                <a:cs typeface="Arial" pitchFamily="34" charset="0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E9AE6BB1-1131-8004-D871-1DC2E1FE3038}"/>
              </a:ext>
            </a:extLst>
          </p:cNvPr>
          <p:cNvGrpSpPr/>
          <p:nvPr/>
        </p:nvGrpSpPr>
        <p:grpSpPr>
          <a:xfrm>
            <a:off x="355613" y="4898920"/>
            <a:ext cx="4976275" cy="634132"/>
            <a:chOff x="355614" y="3084185"/>
            <a:chExt cx="4976275" cy="63413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B5DA06B6-7841-21AC-FA7C-092FEDB2988E}"/>
                </a:ext>
              </a:extLst>
            </p:cNvPr>
            <p:cNvSpPr/>
            <p:nvPr/>
          </p:nvSpPr>
          <p:spPr>
            <a:xfrm>
              <a:off x="471889" y="3149502"/>
              <a:ext cx="4860000" cy="568815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AutoShape 40">
              <a:extLst>
                <a:ext uri="{FF2B5EF4-FFF2-40B4-BE49-F238E27FC236}">
                  <a16:creationId xmlns:a16="http://schemas.microsoft.com/office/drawing/2014/main" id="{2B5CC1E5-A763-0D09-91AD-68900F82E2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614" y="3084185"/>
              <a:ext cx="190500" cy="152400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19050" algn="ctr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rgbClr val="4F81BD"/>
                </a:buClr>
                <a:buSzTx/>
                <a:buFont typeface="Wingdings" pitchFamily="2" charset="2"/>
                <a:buNone/>
                <a:tabLst/>
                <a:defRPr/>
              </a:pPr>
              <a:r>
                <a:rPr lang="en-US" altLang="ko-KR" sz="1100" b="1" dirty="0">
                  <a:solidFill>
                    <a:srgbClr val="C00000"/>
                  </a:solidFill>
                  <a:latin typeface="+mj-ea"/>
                  <a:ea typeface="+mj-ea"/>
                  <a:cs typeface="Arial" pitchFamily="34" charset="0"/>
                </a:rPr>
                <a:t>6</a:t>
              </a:r>
              <a:endPara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ea"/>
                <a:ea typeface="+mj-ea"/>
                <a:cs typeface="Arial" pitchFamily="34" charset="0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ADFF2430-EEA4-2DF7-193A-59E7C2BCB5A8}"/>
              </a:ext>
            </a:extLst>
          </p:cNvPr>
          <p:cNvGrpSpPr/>
          <p:nvPr/>
        </p:nvGrpSpPr>
        <p:grpSpPr>
          <a:xfrm>
            <a:off x="355613" y="5517851"/>
            <a:ext cx="4976275" cy="1078892"/>
            <a:chOff x="355614" y="3084185"/>
            <a:chExt cx="4976275" cy="1078892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8CEE3888-6E49-89F0-74C0-F6C18C700F32}"/>
                </a:ext>
              </a:extLst>
            </p:cNvPr>
            <p:cNvSpPr/>
            <p:nvPr/>
          </p:nvSpPr>
          <p:spPr>
            <a:xfrm>
              <a:off x="471889" y="3149502"/>
              <a:ext cx="4860000" cy="1013575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AutoShape 40">
              <a:extLst>
                <a:ext uri="{FF2B5EF4-FFF2-40B4-BE49-F238E27FC236}">
                  <a16:creationId xmlns:a16="http://schemas.microsoft.com/office/drawing/2014/main" id="{30112959-6E8D-BB12-A7C9-8700CD7B37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614" y="3084185"/>
              <a:ext cx="190500" cy="152400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19050" algn="ctr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rgbClr val="4F81BD"/>
                </a:buClr>
                <a:buSzTx/>
                <a:buFont typeface="Wingdings" pitchFamily="2" charset="2"/>
                <a:buNone/>
                <a:tabLst/>
                <a:defRPr/>
              </a:pPr>
              <a:r>
                <a:rPr kumimoji="0" lang="en-US" altLang="ko-KR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+mj-ea"/>
                  <a:ea typeface="+mj-ea"/>
                  <a:cs typeface="Arial" pitchFamily="34" charset="0"/>
                </a:rPr>
                <a:t>7</a:t>
              </a:r>
              <a:endPara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ea"/>
                <a:ea typeface="+mj-ea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756391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6A693163-CFAF-05AA-76F6-04B8434CDB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748" y="1684372"/>
            <a:ext cx="5040000" cy="5668150"/>
          </a:xfrm>
          <a:prstGeom prst="rect">
            <a:avLst/>
          </a:prstGeom>
        </p:spPr>
      </p:pic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33E39F9A-22F5-7776-FC90-9CC871B6F8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6584485"/>
              </p:ext>
            </p:extLst>
          </p:nvPr>
        </p:nvGraphicFramePr>
        <p:xfrm>
          <a:off x="5680157" y="4106406"/>
          <a:ext cx="4320000" cy="2015128"/>
        </p:xfrm>
        <a:graphic>
          <a:graphicData uri="http://schemas.openxmlformats.org/drawingml/2006/table">
            <a:tbl>
              <a:tblPr/>
              <a:tblGrid>
                <a:gridCol w="72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0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/>
                        </a:rPr>
                        <a:t>항목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/>
                        </a:rPr>
                        <a:t>내용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ko-KR" altLang="en-US" sz="1000" dirty="0"/>
                        <a:t>이상치를 허용범위 내로 보정</a:t>
                      </a:r>
                      <a:endParaRPr lang="en-US" sz="10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marL="0" marR="0" indent="0" algn="ctr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ko-KR" altLang="en-US" sz="1000" dirty="0"/>
                        <a:t>요약 통계량 생성을 위해 시간 변수를 </a:t>
                      </a:r>
                      <a:r>
                        <a:rPr lang="en-US" altLang="ko-KR" sz="1000" dirty="0" err="1"/>
                        <a:t>timp_grp</a:t>
                      </a:r>
                      <a:r>
                        <a:rPr lang="en-US" altLang="ko-KR" sz="1000" dirty="0"/>
                        <a:t> </a:t>
                      </a:r>
                      <a:r>
                        <a:rPr lang="ko-KR" altLang="en-US" sz="1000" dirty="0"/>
                        <a:t>단위로 변경</a:t>
                      </a:r>
                      <a:endParaRPr lang="en-US" sz="10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marL="0" marR="0" indent="0" algn="ctr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ko-KR" altLang="en-US" sz="1000" dirty="0"/>
                        <a:t>요약 통계량 생성을 위해 데이터 구조 변경 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시간</a:t>
                      </a:r>
                      <a:r>
                        <a:rPr lang="en-US" altLang="ko-KR" sz="1000" dirty="0"/>
                        <a:t>/</a:t>
                      </a:r>
                      <a:r>
                        <a:rPr lang="ko-KR" altLang="en-US" sz="1000" dirty="0" err="1"/>
                        <a:t>변수명</a:t>
                      </a:r>
                      <a:r>
                        <a:rPr lang="en-US" altLang="ko-KR" sz="1000" dirty="0"/>
                        <a:t>/</a:t>
                      </a:r>
                      <a:r>
                        <a:rPr lang="ko-KR" altLang="en-US" sz="1000" dirty="0"/>
                        <a:t>값</a:t>
                      </a:r>
                      <a:r>
                        <a:rPr lang="en-US" altLang="ko-KR" sz="1000" dirty="0"/>
                        <a:t>)</a:t>
                      </a:r>
                      <a:endParaRPr lang="en-US" sz="10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0122273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marL="0" marR="0" indent="0" algn="ctr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ko-KR" altLang="en-US" sz="1000" dirty="0"/>
                        <a:t>요약 통계량 생성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평균값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중앙값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최대값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최소값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표준편차</a:t>
                      </a:r>
                      <a:r>
                        <a:rPr lang="en-US" altLang="ko-KR" sz="1000" dirty="0"/>
                        <a:t>)</a:t>
                      </a:r>
                      <a:endParaRPr lang="en-US" sz="10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47503693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marL="0" marR="0" indent="0" algn="ctr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ko-KR" altLang="en-US" sz="1000" dirty="0"/>
                        <a:t>데이터 구조 변경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시간</a:t>
                      </a:r>
                      <a:r>
                        <a:rPr lang="en-US" altLang="ko-KR" sz="1000" dirty="0"/>
                        <a:t>/</a:t>
                      </a:r>
                      <a:r>
                        <a:rPr lang="ko-KR" altLang="en-US" sz="1000" dirty="0" err="1"/>
                        <a:t>변수명</a:t>
                      </a:r>
                      <a:r>
                        <a:rPr lang="en-US" altLang="ko-KR" sz="1000" dirty="0"/>
                        <a:t>/</a:t>
                      </a:r>
                      <a:r>
                        <a:rPr lang="ko-KR" altLang="en-US" sz="1000" dirty="0" err="1"/>
                        <a:t>요약통계량</a:t>
                      </a:r>
                      <a:r>
                        <a:rPr lang="en-US" altLang="ko-KR" sz="1000" dirty="0"/>
                        <a:t>/</a:t>
                      </a:r>
                      <a:r>
                        <a:rPr lang="ko-KR" altLang="en-US" sz="1000" dirty="0"/>
                        <a:t>값</a:t>
                      </a:r>
                      <a:r>
                        <a:rPr lang="en-US" altLang="ko-KR" sz="1000" dirty="0"/>
                        <a:t>)</a:t>
                      </a:r>
                      <a:endParaRPr lang="en-US" sz="10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20009666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marL="0" marR="0" indent="0" algn="ctr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ko-KR" altLang="en-US" sz="1000" dirty="0"/>
                        <a:t>최종 데이터 프레임으로 변경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시간</a:t>
                      </a:r>
                      <a:r>
                        <a:rPr lang="en-US" altLang="ko-KR" sz="1000" dirty="0"/>
                        <a:t>/</a:t>
                      </a:r>
                      <a:r>
                        <a:rPr lang="ko-KR" altLang="en-US" sz="1000" dirty="0"/>
                        <a:t>변수</a:t>
                      </a:r>
                      <a:r>
                        <a:rPr lang="en-US" altLang="ko-KR" sz="1000" dirty="0"/>
                        <a:t>_</a:t>
                      </a:r>
                      <a:r>
                        <a:rPr lang="ko-KR" altLang="en-US" sz="1000" dirty="0"/>
                        <a:t>통계량</a:t>
                      </a:r>
                      <a:r>
                        <a:rPr lang="en-US" altLang="ko-KR" sz="1000" dirty="0"/>
                        <a:t>1,…</a:t>
                      </a:r>
                      <a:r>
                        <a:rPr lang="ko-KR" altLang="en-US" sz="1000" dirty="0"/>
                        <a:t>통계량</a:t>
                      </a:r>
                      <a:r>
                        <a:rPr lang="en-US" altLang="ko-KR" sz="1000" dirty="0"/>
                        <a:t>n)</a:t>
                      </a:r>
                      <a:endParaRPr lang="en-US" sz="10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13629545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marL="0" marR="0" indent="0" algn="ctr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ko-KR" altLang="en-US" sz="1000" dirty="0"/>
                        <a:t>특정 시간대 데이터가 비어 있을 시 해당 시간대 생성</a:t>
                      </a:r>
                      <a:endParaRPr lang="en-US" sz="10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88999892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marL="0" marR="0" indent="0" algn="ctr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ko-KR" altLang="en-US" sz="10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</a:rPr>
                        <a:t>통계량 요약 시 대체가 가능한 값이 없는 경우 </a:t>
                      </a:r>
                      <a:r>
                        <a:rPr lang="ko-KR" altLang="en-US" sz="1000" b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</a:rPr>
                        <a:t>선형보간법</a:t>
                      </a:r>
                      <a:r>
                        <a:rPr lang="ko-KR" altLang="en-US" sz="10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</a:rPr>
                        <a:t> 적용</a:t>
                      </a:r>
                      <a:endParaRPr lang="en-US" sz="1000" b="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1010109"/>
                  </a:ext>
                </a:extLst>
              </a:tr>
            </a:tbl>
          </a:graphicData>
        </a:graphic>
      </p:graphicFrame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E8054145-EF44-C9B5-7E3F-F126860D24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2357209"/>
              </p:ext>
            </p:extLst>
          </p:nvPr>
        </p:nvGraphicFramePr>
        <p:xfrm>
          <a:off x="5680157" y="2860731"/>
          <a:ext cx="4320000" cy="939116"/>
        </p:xfrm>
        <a:graphic>
          <a:graphicData uri="http://schemas.openxmlformats.org/drawingml/2006/table">
            <a:tbl>
              <a:tblPr/>
              <a:tblGrid>
                <a:gridCol w="72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0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/>
                        </a:rPr>
                        <a:t>항목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/>
                        </a:rPr>
                        <a:t>내용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입력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 err="1"/>
                        <a:t>dat</a:t>
                      </a:r>
                      <a:r>
                        <a:rPr lang="en-US" sz="1000" dirty="0"/>
                        <a:t> : </a:t>
                      </a:r>
                      <a:r>
                        <a:rPr lang="ko-KR" altLang="en-US" sz="1000" dirty="0"/>
                        <a:t>데이터 프레임</a:t>
                      </a:r>
                      <a:endParaRPr lang="en-US" altLang="ko-KR" sz="1000" dirty="0"/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 err="1"/>
                        <a:t>time_grp</a:t>
                      </a:r>
                      <a:r>
                        <a:rPr lang="en-US" sz="1000" dirty="0"/>
                        <a:t> : </a:t>
                      </a:r>
                      <a:r>
                        <a:rPr lang="ko-KR" altLang="en-US" sz="1000" dirty="0"/>
                        <a:t>요약 시간</a:t>
                      </a:r>
                      <a:r>
                        <a:rPr lang="en-US" altLang="ko-KR" sz="1000" dirty="0"/>
                        <a:t>(</a:t>
                      </a:r>
                      <a:r>
                        <a:rPr lang="en-US" sz="1000" dirty="0"/>
                        <a:t>ex : if </a:t>
                      </a:r>
                      <a:r>
                        <a:rPr lang="en-US" sz="1000" dirty="0" err="1"/>
                        <a:t>time_grp</a:t>
                      </a:r>
                      <a:r>
                        <a:rPr lang="en-US" sz="1000" dirty="0"/>
                        <a:t> = 60, then 1</a:t>
                      </a:r>
                      <a:r>
                        <a:rPr lang="ko-KR" altLang="en-US" sz="1000" dirty="0"/>
                        <a:t>시간 단위로 데이터 요약</a:t>
                      </a:r>
                      <a:r>
                        <a:rPr lang="en-US" altLang="ko-KR" sz="1000" dirty="0"/>
                        <a:t>)</a:t>
                      </a:r>
                      <a:endParaRPr lang="en-US" sz="10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marL="0" marR="0" indent="0" algn="ctr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출력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 err="1"/>
                        <a:t>dat</a:t>
                      </a:r>
                      <a:r>
                        <a:rPr lang="en-US" sz="1000" dirty="0"/>
                        <a:t> : </a:t>
                      </a:r>
                      <a:r>
                        <a:rPr lang="ko-KR" altLang="en-US" sz="1000" dirty="0"/>
                        <a:t>통계량 요약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시간별</a:t>
                      </a:r>
                      <a:r>
                        <a:rPr lang="en-US" altLang="ko-KR" sz="1000" dirty="0"/>
                        <a:t>) </a:t>
                      </a:r>
                      <a:r>
                        <a:rPr lang="ko-KR" altLang="en-US" sz="1000" dirty="0"/>
                        <a:t>데이터 프레임</a:t>
                      </a:r>
                      <a:endParaRPr lang="en-US" sz="10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제목 4">
            <a:extLst>
              <a:ext uri="{FF2B5EF4-FFF2-40B4-BE49-F238E27FC236}">
                <a16:creationId xmlns:a16="http://schemas.microsoft.com/office/drawing/2014/main" id="{C86F9EAE-F351-4D00-AD07-407FF5785F94}"/>
              </a:ext>
            </a:extLst>
          </p:cNvPr>
          <p:cNvSpPr txBox="1">
            <a:spLocks/>
          </p:cNvSpPr>
          <p:nvPr/>
        </p:nvSpPr>
        <p:spPr>
          <a:xfrm>
            <a:off x="221536" y="109173"/>
            <a:ext cx="7706491" cy="446020"/>
          </a:xfrm>
          <a:prstGeom prst="rect">
            <a:avLst/>
          </a:prstGeom>
        </p:spPr>
        <p:txBody>
          <a:bodyPr wrap="none"/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세부 과제명 </a:t>
            </a:r>
            <a:r>
              <a:rPr lang="en-US" altLang="ko-KR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altLang="ko-KR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IoT </a:t>
            </a:r>
            <a:r>
              <a:rPr lang="ko-KR" altLang="en-US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빅데이터 및 인공지능 기반의 축산 악취 실시간 조기 예</a:t>
            </a:r>
            <a:r>
              <a:rPr lang="en-US" altLang="ko-KR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,</a:t>
            </a:r>
            <a:r>
              <a:rPr lang="ko-KR" altLang="en-US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경보 알고리즘 개발 및 실증 연구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C87074A4-D440-4674-B0A4-91D4F5E87437}"/>
              </a:ext>
            </a:extLst>
          </p:cNvPr>
          <p:cNvSpPr txBox="1"/>
          <p:nvPr/>
        </p:nvSpPr>
        <p:spPr>
          <a:xfrm>
            <a:off x="8024263" y="43094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별첨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40EA27-81C4-4277-941E-6F50437C2B7D}"/>
              </a:ext>
            </a:extLst>
          </p:cNvPr>
          <p:cNvSpPr txBox="1"/>
          <p:nvPr/>
        </p:nvSpPr>
        <p:spPr>
          <a:xfrm>
            <a:off x="412748" y="1140156"/>
            <a:ext cx="9967327" cy="4542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142875" indent="-142875" defTabSz="914400" fontAlgn="base">
              <a:lnSpc>
                <a:spcPct val="150000"/>
              </a:lnSpc>
              <a:spcBef>
                <a:spcPct val="0"/>
              </a:spcBef>
              <a:spcAft>
                <a:spcPts val="800"/>
              </a:spcAft>
              <a:buSzPct val="75000"/>
              <a:buBlip>
                <a:blip r:embed="rId4"/>
              </a:buBlip>
              <a:defRPr/>
            </a:pPr>
            <a:r>
              <a:rPr lang="ko-KR" altLang="en-US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코드에 대한 상세 설명은 다음과 같습니다</a:t>
            </a:r>
            <a:r>
              <a:rPr lang="en-US" altLang="ko-KR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  </a:t>
            </a:r>
            <a:endParaRPr lang="ko-KR" altLang="en-US" b="1" spc="-100" dirty="0">
              <a:ln>
                <a:solidFill>
                  <a:srgbClr val="C2CAD4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5C1D877-0816-9653-58B0-001CAE7AADD8}"/>
              </a:ext>
            </a:extLst>
          </p:cNvPr>
          <p:cNvSpPr txBox="1"/>
          <p:nvPr/>
        </p:nvSpPr>
        <p:spPr>
          <a:xfrm>
            <a:off x="5680157" y="3807063"/>
            <a:ext cx="2148226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ts val="800"/>
              </a:spcAft>
              <a:buSzPct val="75000"/>
              <a:defRPr/>
            </a:pP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기능 상세 설명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00B9EBF-E822-EEE9-57C7-9E39A8FE1B1B}"/>
              </a:ext>
            </a:extLst>
          </p:cNvPr>
          <p:cNvSpPr txBox="1"/>
          <p:nvPr/>
        </p:nvSpPr>
        <p:spPr>
          <a:xfrm>
            <a:off x="5680157" y="2572457"/>
            <a:ext cx="2148226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ts val="800"/>
              </a:spcAft>
              <a:buSzPct val="75000"/>
              <a:defRPr/>
            </a:pP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입력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/</a:t>
            </a: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출력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0D81BC2-04DF-BF81-B714-9076B9FD6A54}"/>
              </a:ext>
            </a:extLst>
          </p:cNvPr>
          <p:cNvSpPr/>
          <p:nvPr/>
        </p:nvSpPr>
        <p:spPr>
          <a:xfrm>
            <a:off x="5680157" y="1684372"/>
            <a:ext cx="4320000" cy="80313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400" fontAlgn="base">
              <a:spcBef>
                <a:spcPct val="0"/>
              </a:spcBef>
              <a:spcAft>
                <a:spcPts val="800"/>
              </a:spcAft>
              <a:buSzPct val="75000"/>
              <a:defRPr/>
            </a:pP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파일 명 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</a:t>
            </a:r>
            <a:r>
              <a:rPr lang="en-US" altLang="ko-KR" sz="1200" b="1" spc="-100" dirty="0" err="1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accent6"/>
                </a:solidFill>
                <a:latin typeface="+mn-ea"/>
              </a:rPr>
              <a:t>common_preprocess_tools.R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accent6"/>
                </a:solidFill>
                <a:latin typeface="+mn-ea"/>
              </a:rPr>
              <a:t> – (2/4)</a:t>
            </a:r>
          </a:p>
          <a:p>
            <a:pPr defTabSz="914400" fontAlgn="base">
              <a:spcBef>
                <a:spcPct val="0"/>
              </a:spcBef>
              <a:spcAft>
                <a:spcPts val="800"/>
              </a:spcAft>
              <a:buSzPct val="75000"/>
              <a:defRPr/>
            </a:pP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함수 명 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PREPROCESS_FN</a:t>
            </a:r>
          </a:p>
          <a:p>
            <a:pPr defTabSz="914400" fontAlgn="base">
              <a:spcBef>
                <a:spcPct val="0"/>
              </a:spcBef>
              <a:spcAft>
                <a:spcPts val="800"/>
              </a:spcAft>
              <a:buSzPct val="75000"/>
              <a:defRPr/>
            </a:pP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함수 기능 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</a:t>
            </a: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데이터 </a:t>
            </a:r>
            <a:r>
              <a:rPr lang="ko-KR" altLang="en-US" sz="1200" b="1" spc="-100" dirty="0" err="1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전처리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</a:t>
            </a: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이상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/</a:t>
            </a: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결측 처리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통계량 요약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)</a:t>
            </a:r>
            <a:endParaRPr lang="ko-KR" altLang="en-US" sz="1200" b="1" spc="-100" dirty="0">
              <a:ln>
                <a:solidFill>
                  <a:srgbClr val="C2CAD4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79FB0C72-E0C4-A627-5C09-505D8812550C}"/>
              </a:ext>
            </a:extLst>
          </p:cNvPr>
          <p:cNvGrpSpPr/>
          <p:nvPr/>
        </p:nvGrpSpPr>
        <p:grpSpPr>
          <a:xfrm>
            <a:off x="355614" y="2832243"/>
            <a:ext cx="4976275" cy="394969"/>
            <a:chOff x="355614" y="2493242"/>
            <a:chExt cx="4976275" cy="394969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20E8C814-4108-1BC5-C58E-D3AB02D11BFD}"/>
                </a:ext>
              </a:extLst>
            </p:cNvPr>
            <p:cNvSpPr/>
            <p:nvPr/>
          </p:nvSpPr>
          <p:spPr>
            <a:xfrm>
              <a:off x="471889" y="2558560"/>
              <a:ext cx="4860000" cy="329651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AutoShape 40">
              <a:extLst>
                <a:ext uri="{FF2B5EF4-FFF2-40B4-BE49-F238E27FC236}">
                  <a16:creationId xmlns:a16="http://schemas.microsoft.com/office/drawing/2014/main" id="{E79527F9-3036-40EA-E768-24B2A26327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614" y="2493242"/>
              <a:ext cx="190500" cy="152400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19050" algn="ctr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rgbClr val="4F81BD"/>
                </a:buClr>
                <a:buSzTx/>
                <a:buFont typeface="Wingdings" pitchFamily="2" charset="2"/>
                <a:buNone/>
                <a:tabLst/>
                <a:defRPr/>
              </a:pPr>
              <a:r>
                <a:rPr kumimoji="0" lang="en-US" altLang="ko-KR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+mj-ea"/>
                  <a:ea typeface="+mj-ea"/>
                  <a:cs typeface="Arial" pitchFamily="34" charset="0"/>
                </a:rPr>
                <a:t>2</a:t>
              </a:r>
              <a:endPara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ea"/>
                <a:ea typeface="+mj-ea"/>
                <a:cs typeface="Arial" pitchFamily="34" charset="0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AB1343E8-D703-79F4-B187-2623D8EEE456}"/>
              </a:ext>
            </a:extLst>
          </p:cNvPr>
          <p:cNvGrpSpPr/>
          <p:nvPr/>
        </p:nvGrpSpPr>
        <p:grpSpPr>
          <a:xfrm>
            <a:off x="355614" y="3206502"/>
            <a:ext cx="4976275" cy="293965"/>
            <a:chOff x="355614" y="2493242"/>
            <a:chExt cx="4976275" cy="293965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C4E6DB3A-EFBD-CD15-654D-E8779C19D0F3}"/>
                </a:ext>
              </a:extLst>
            </p:cNvPr>
            <p:cNvSpPr/>
            <p:nvPr/>
          </p:nvSpPr>
          <p:spPr>
            <a:xfrm>
              <a:off x="471889" y="2558560"/>
              <a:ext cx="4860000" cy="228647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AutoShape 40">
              <a:extLst>
                <a:ext uri="{FF2B5EF4-FFF2-40B4-BE49-F238E27FC236}">
                  <a16:creationId xmlns:a16="http://schemas.microsoft.com/office/drawing/2014/main" id="{AF237CC4-9496-F2D4-8847-956DF675CE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614" y="2493242"/>
              <a:ext cx="190500" cy="152400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19050" algn="ctr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rgbClr val="4F81BD"/>
                </a:buClr>
                <a:buSzTx/>
                <a:buFont typeface="Wingdings" pitchFamily="2" charset="2"/>
                <a:buNone/>
                <a:tabLst/>
                <a:defRPr/>
              </a:pPr>
              <a:r>
                <a:rPr lang="en-US" altLang="ko-KR" sz="1100" b="1" dirty="0">
                  <a:solidFill>
                    <a:srgbClr val="C00000"/>
                  </a:solidFill>
                  <a:latin typeface="+mj-ea"/>
                  <a:ea typeface="+mj-ea"/>
                  <a:cs typeface="Arial" pitchFamily="34" charset="0"/>
                </a:rPr>
                <a:t>3</a:t>
              </a:r>
              <a:endPara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ea"/>
                <a:ea typeface="+mj-ea"/>
                <a:cs typeface="Arial" pitchFamily="34" charset="0"/>
              </a:endParaRP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3F291584-28A5-DE1B-34F6-D2C6DAC3DAF5}"/>
              </a:ext>
            </a:extLst>
          </p:cNvPr>
          <p:cNvGrpSpPr/>
          <p:nvPr/>
        </p:nvGrpSpPr>
        <p:grpSpPr>
          <a:xfrm>
            <a:off x="355614" y="3480205"/>
            <a:ext cx="4976275" cy="475978"/>
            <a:chOff x="355614" y="2493242"/>
            <a:chExt cx="4976275" cy="475978"/>
          </a:xfrm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70F452F0-2EAB-ADDA-1420-63382913EEA2}"/>
                </a:ext>
              </a:extLst>
            </p:cNvPr>
            <p:cNvSpPr/>
            <p:nvPr/>
          </p:nvSpPr>
          <p:spPr>
            <a:xfrm>
              <a:off x="471889" y="2558560"/>
              <a:ext cx="4860000" cy="410660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AutoShape 40">
              <a:extLst>
                <a:ext uri="{FF2B5EF4-FFF2-40B4-BE49-F238E27FC236}">
                  <a16:creationId xmlns:a16="http://schemas.microsoft.com/office/drawing/2014/main" id="{357C18A4-E2A1-0D79-9770-13C44559E5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614" y="2493242"/>
              <a:ext cx="190500" cy="152400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19050" algn="ctr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rgbClr val="4F81BD"/>
                </a:buClr>
                <a:buSzTx/>
                <a:buFont typeface="Wingdings" pitchFamily="2" charset="2"/>
                <a:buNone/>
                <a:tabLst/>
                <a:defRPr/>
              </a:pPr>
              <a:r>
                <a:rPr lang="en-US" altLang="ko-KR" sz="1100" b="1" dirty="0">
                  <a:solidFill>
                    <a:srgbClr val="C00000"/>
                  </a:solidFill>
                  <a:latin typeface="+mj-ea"/>
                  <a:ea typeface="+mj-ea"/>
                  <a:cs typeface="Arial" pitchFamily="34" charset="0"/>
                </a:rPr>
                <a:t>4</a:t>
              </a:r>
              <a:endPara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ea"/>
                <a:ea typeface="+mj-ea"/>
                <a:cs typeface="Arial" pitchFamily="34" charset="0"/>
              </a:endParaRP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E977B809-46C4-F142-6002-1CA145A1F18D}"/>
              </a:ext>
            </a:extLst>
          </p:cNvPr>
          <p:cNvGrpSpPr/>
          <p:nvPr/>
        </p:nvGrpSpPr>
        <p:grpSpPr>
          <a:xfrm>
            <a:off x="355614" y="3905856"/>
            <a:ext cx="4976275" cy="417311"/>
            <a:chOff x="355614" y="2493242"/>
            <a:chExt cx="4976275" cy="417311"/>
          </a:xfrm>
        </p:grpSpPr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CE812B87-70CE-BFF8-A451-D0B3E18CDB34}"/>
                </a:ext>
              </a:extLst>
            </p:cNvPr>
            <p:cNvSpPr/>
            <p:nvPr/>
          </p:nvSpPr>
          <p:spPr>
            <a:xfrm>
              <a:off x="471889" y="2586553"/>
              <a:ext cx="4860000" cy="324000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AutoShape 40">
              <a:extLst>
                <a:ext uri="{FF2B5EF4-FFF2-40B4-BE49-F238E27FC236}">
                  <a16:creationId xmlns:a16="http://schemas.microsoft.com/office/drawing/2014/main" id="{30D4B6A4-7982-F622-54FF-0493001D52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614" y="2493242"/>
              <a:ext cx="190500" cy="152400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19050" algn="ctr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rgbClr val="4F81BD"/>
                </a:buClr>
                <a:buSzTx/>
                <a:buFont typeface="Wingdings" pitchFamily="2" charset="2"/>
                <a:buNone/>
                <a:tabLst/>
                <a:defRPr/>
              </a:pPr>
              <a:r>
                <a:rPr kumimoji="0" lang="en-US" altLang="ko-KR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+mj-ea"/>
                  <a:ea typeface="+mj-ea"/>
                  <a:cs typeface="Arial" pitchFamily="34" charset="0"/>
                </a:rPr>
                <a:t>5</a:t>
              </a:r>
              <a:endPara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ea"/>
                <a:ea typeface="+mj-ea"/>
                <a:cs typeface="Arial" pitchFamily="34" charset="0"/>
              </a:endParaRPr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50A43662-0A68-20ED-9DF1-FF6788B0D019}"/>
              </a:ext>
            </a:extLst>
          </p:cNvPr>
          <p:cNvGrpSpPr/>
          <p:nvPr/>
        </p:nvGrpSpPr>
        <p:grpSpPr>
          <a:xfrm>
            <a:off x="355614" y="4279041"/>
            <a:ext cx="4976275" cy="563543"/>
            <a:chOff x="355614" y="2493242"/>
            <a:chExt cx="4976275" cy="563543"/>
          </a:xfrm>
        </p:grpSpPr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FE79BC51-A0E2-7AFA-BED2-5812F227E654}"/>
                </a:ext>
              </a:extLst>
            </p:cNvPr>
            <p:cNvSpPr/>
            <p:nvPr/>
          </p:nvSpPr>
          <p:spPr>
            <a:xfrm>
              <a:off x="471889" y="2586553"/>
              <a:ext cx="4860000" cy="470232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AutoShape 40">
              <a:extLst>
                <a:ext uri="{FF2B5EF4-FFF2-40B4-BE49-F238E27FC236}">
                  <a16:creationId xmlns:a16="http://schemas.microsoft.com/office/drawing/2014/main" id="{5F8BE75E-F22F-FA12-8B3D-6CDB691977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614" y="2493242"/>
              <a:ext cx="190500" cy="152400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19050" algn="ctr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rgbClr val="4F81BD"/>
                </a:buClr>
                <a:buSzTx/>
                <a:buFont typeface="Wingdings" pitchFamily="2" charset="2"/>
                <a:buNone/>
                <a:tabLst/>
                <a:defRPr/>
              </a:pPr>
              <a:r>
                <a:rPr kumimoji="0" lang="en-US" altLang="ko-KR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+mj-ea"/>
                  <a:ea typeface="+mj-ea"/>
                  <a:cs typeface="Arial" pitchFamily="34" charset="0"/>
                </a:rPr>
                <a:t>6</a:t>
              </a:r>
              <a:endPara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ea"/>
                <a:ea typeface="+mj-ea"/>
                <a:cs typeface="Arial" pitchFamily="34" charset="0"/>
              </a:endParaRPr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08AC3D2A-8862-CB39-8105-BD9B58CE54D4}"/>
              </a:ext>
            </a:extLst>
          </p:cNvPr>
          <p:cNvGrpSpPr/>
          <p:nvPr/>
        </p:nvGrpSpPr>
        <p:grpSpPr>
          <a:xfrm>
            <a:off x="355614" y="4803117"/>
            <a:ext cx="4976275" cy="795251"/>
            <a:chOff x="355614" y="2493242"/>
            <a:chExt cx="4976275" cy="795251"/>
          </a:xfrm>
        </p:grpSpPr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215278B1-9702-F34D-55C2-0BB403DA5FA6}"/>
                </a:ext>
              </a:extLst>
            </p:cNvPr>
            <p:cNvSpPr/>
            <p:nvPr/>
          </p:nvSpPr>
          <p:spPr>
            <a:xfrm>
              <a:off x="471889" y="2586553"/>
              <a:ext cx="4860000" cy="701940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AutoShape 40">
              <a:extLst>
                <a:ext uri="{FF2B5EF4-FFF2-40B4-BE49-F238E27FC236}">
                  <a16:creationId xmlns:a16="http://schemas.microsoft.com/office/drawing/2014/main" id="{37C0B37B-EE41-2F8E-DBE6-E3CE302BFC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614" y="2493242"/>
              <a:ext cx="190500" cy="152400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19050" algn="ctr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rgbClr val="4F81BD"/>
                </a:buClr>
                <a:buSzTx/>
                <a:buFont typeface="Wingdings" pitchFamily="2" charset="2"/>
                <a:buNone/>
                <a:tabLst/>
                <a:defRPr/>
              </a:pPr>
              <a:r>
                <a:rPr kumimoji="0" lang="en-US" altLang="ko-KR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+mj-ea"/>
                  <a:ea typeface="+mj-ea"/>
                  <a:cs typeface="Arial" pitchFamily="34" charset="0"/>
                </a:rPr>
                <a:t>7</a:t>
              </a:r>
              <a:endPara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ea"/>
                <a:ea typeface="+mj-ea"/>
                <a:cs typeface="Arial" pitchFamily="34" charset="0"/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0F03530C-C2CC-9118-3F98-33BFA6735AAB}"/>
              </a:ext>
            </a:extLst>
          </p:cNvPr>
          <p:cNvGrpSpPr/>
          <p:nvPr/>
        </p:nvGrpSpPr>
        <p:grpSpPr>
          <a:xfrm>
            <a:off x="355614" y="1812101"/>
            <a:ext cx="4976274" cy="1039255"/>
            <a:chOff x="355614" y="2493242"/>
            <a:chExt cx="4976274" cy="1039255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2DEF6A0-CF5F-7841-B900-862083300E0E}"/>
                </a:ext>
              </a:extLst>
            </p:cNvPr>
            <p:cNvSpPr/>
            <p:nvPr/>
          </p:nvSpPr>
          <p:spPr>
            <a:xfrm>
              <a:off x="471888" y="2558558"/>
              <a:ext cx="4860000" cy="973939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AutoShape 40">
              <a:extLst>
                <a:ext uri="{FF2B5EF4-FFF2-40B4-BE49-F238E27FC236}">
                  <a16:creationId xmlns:a16="http://schemas.microsoft.com/office/drawing/2014/main" id="{F3C456A0-F750-A297-DEB1-97E3496829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614" y="2493242"/>
              <a:ext cx="190500" cy="152400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19050" algn="ctr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rgbClr val="4F81BD"/>
                </a:buClr>
                <a:buSzTx/>
                <a:buFont typeface="Wingdings" pitchFamily="2" charset="2"/>
                <a:buNone/>
                <a:tabLst/>
                <a:defRPr/>
              </a:pPr>
              <a:r>
                <a:rPr lang="en-US" altLang="ko-KR" sz="1000" b="1" dirty="0">
                  <a:solidFill>
                    <a:srgbClr val="C00000"/>
                  </a:solidFill>
                  <a:latin typeface="+mj-ea"/>
                  <a:ea typeface="+mj-ea"/>
                  <a:cs typeface="Arial" pitchFamily="34" charset="0"/>
                </a:rPr>
                <a:t>1</a:t>
              </a:r>
              <a:endPara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ea"/>
                <a:ea typeface="+mj-ea"/>
                <a:cs typeface="Arial" pitchFamily="34" charset="0"/>
              </a:endParaRPr>
            </a:p>
          </p:txBody>
        </p: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14B6651-1511-9E3D-F040-D2DADFCA78E7}"/>
              </a:ext>
            </a:extLst>
          </p:cNvPr>
          <p:cNvSpPr/>
          <p:nvPr/>
        </p:nvSpPr>
        <p:spPr>
          <a:xfrm>
            <a:off x="8608633" y="430945"/>
            <a:ext cx="14221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03030"/>
                </a:solidFill>
                <a:latin typeface="+mn-ea"/>
              </a:rPr>
              <a:t>코드 구성 </a:t>
            </a:r>
            <a:r>
              <a:rPr lang="en-US" altLang="ko-KR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03030"/>
                </a:solidFill>
                <a:latin typeface="+mn-ea"/>
              </a:rPr>
              <a:t>(3/19)</a:t>
            </a:r>
            <a:endParaRPr lang="ko-KR" altLang="en-US" spc="-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03030"/>
              </a:solidFill>
              <a:latin typeface="+mn-ea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1053D71C-827F-E623-B61C-AF8C88D8E1D6}"/>
              </a:ext>
            </a:extLst>
          </p:cNvPr>
          <p:cNvGrpSpPr/>
          <p:nvPr/>
        </p:nvGrpSpPr>
        <p:grpSpPr>
          <a:xfrm>
            <a:off x="355614" y="5565113"/>
            <a:ext cx="4976275" cy="1764000"/>
            <a:chOff x="355614" y="2493242"/>
            <a:chExt cx="4976275" cy="1778077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75C33E3A-A841-9F1A-2761-6565CC1EF1E7}"/>
                </a:ext>
              </a:extLst>
            </p:cNvPr>
            <p:cNvSpPr/>
            <p:nvPr/>
          </p:nvSpPr>
          <p:spPr>
            <a:xfrm>
              <a:off x="471889" y="2586552"/>
              <a:ext cx="4860000" cy="1684767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AutoShape 40">
              <a:extLst>
                <a:ext uri="{FF2B5EF4-FFF2-40B4-BE49-F238E27FC236}">
                  <a16:creationId xmlns:a16="http://schemas.microsoft.com/office/drawing/2014/main" id="{C14834A3-F43C-48B1-BAAB-AC742D77F1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614" y="2493242"/>
              <a:ext cx="190500" cy="152400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19050" algn="ctr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rgbClr val="4F81BD"/>
                </a:buClr>
                <a:buSzTx/>
                <a:buFont typeface="Wingdings" pitchFamily="2" charset="2"/>
                <a:buNone/>
                <a:tabLst/>
                <a:defRPr/>
              </a:pPr>
              <a:r>
                <a:rPr lang="en-US" altLang="ko-KR" sz="1100" b="1" dirty="0">
                  <a:solidFill>
                    <a:srgbClr val="C00000"/>
                  </a:solidFill>
                  <a:latin typeface="+mj-ea"/>
                  <a:ea typeface="+mj-ea"/>
                  <a:cs typeface="Arial" pitchFamily="34" charset="0"/>
                </a:rPr>
                <a:t>8</a:t>
              </a:r>
              <a:endPara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ea"/>
                <a:ea typeface="+mj-ea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31722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33E39F9A-22F5-7776-FC90-9CC871B6F8FE}"/>
              </a:ext>
            </a:extLst>
          </p:cNvPr>
          <p:cNvGraphicFramePr>
            <a:graphicFrameLocks noGrp="1"/>
          </p:cNvGraphicFramePr>
          <p:nvPr/>
        </p:nvGraphicFramePr>
        <p:xfrm>
          <a:off x="5680157" y="4199716"/>
          <a:ext cx="4320000" cy="1574346"/>
        </p:xfrm>
        <a:graphic>
          <a:graphicData uri="http://schemas.openxmlformats.org/drawingml/2006/table">
            <a:tbl>
              <a:tblPr/>
              <a:tblGrid>
                <a:gridCol w="72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0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/>
                        </a:rPr>
                        <a:t>항목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/>
                        </a:rPr>
                        <a:t>내용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ko-KR" altLang="en-US" sz="1000" dirty="0"/>
                        <a:t>종속변수 지정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암모니아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황화수소 </a:t>
                      </a:r>
                      <a:r>
                        <a:rPr lang="ko-KR" altLang="en-US" sz="1000" dirty="0" err="1"/>
                        <a:t>단위별</a:t>
                      </a:r>
                      <a:r>
                        <a:rPr lang="ko-KR" altLang="en-US" sz="1000" dirty="0"/>
                        <a:t> </a:t>
                      </a:r>
                      <a:r>
                        <a:rPr lang="en-US" altLang="ko-KR" sz="1000" dirty="0"/>
                        <a:t>max </a:t>
                      </a:r>
                      <a:r>
                        <a:rPr lang="ko-KR" altLang="en-US" sz="1000" dirty="0"/>
                        <a:t>값</a:t>
                      </a:r>
                      <a:r>
                        <a:rPr lang="en-US" altLang="ko-KR" sz="1000" dirty="0"/>
                        <a:t>)</a:t>
                      </a:r>
                      <a:endParaRPr lang="en-US" sz="10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marL="0" marR="0" indent="0" algn="ctr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ko-KR" altLang="en-US" sz="1000" dirty="0"/>
                        <a:t>시차 변경된 설명변수 생성</a:t>
                      </a:r>
                      <a:endParaRPr lang="en-US" sz="10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marL="0" marR="0" indent="0" algn="ctr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ko-KR" altLang="en-US" sz="1000" dirty="0"/>
                        <a:t>시차 데이터 생성으로 인한 </a:t>
                      </a:r>
                      <a:r>
                        <a:rPr lang="ko-KR" altLang="en-US" sz="1000" dirty="0" err="1"/>
                        <a:t>결측치</a:t>
                      </a:r>
                      <a:r>
                        <a:rPr lang="ko-KR" altLang="en-US" sz="1000" dirty="0"/>
                        <a:t> 제거</a:t>
                      </a:r>
                      <a:endParaRPr lang="en-US" sz="10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0122273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marL="0" marR="0" indent="0" algn="ctr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ko-KR" altLang="en-US" sz="1000" dirty="0"/>
                        <a:t>학습 </a:t>
                      </a:r>
                      <a:r>
                        <a:rPr lang="en-US" altLang="ko-KR" sz="1000" dirty="0"/>
                        <a:t>/ </a:t>
                      </a:r>
                      <a:r>
                        <a:rPr lang="ko-KR" altLang="en-US" sz="1000" dirty="0"/>
                        <a:t>검증 데이터 분할 </a:t>
                      </a:r>
                      <a:r>
                        <a:rPr lang="en-US" altLang="ko-KR" sz="1000" dirty="0"/>
                        <a:t>(7:3)</a:t>
                      </a:r>
                      <a:endParaRPr lang="en-US" sz="10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47503693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marL="0" marR="0" indent="0" algn="ctr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ko-KR" altLang="en-US" sz="1000" dirty="0"/>
                        <a:t>학습 데이터에 사용된 설명변수 </a:t>
                      </a:r>
                      <a:r>
                        <a:rPr lang="ko-KR" altLang="en-US" sz="1000" dirty="0" err="1"/>
                        <a:t>컬럼명</a:t>
                      </a:r>
                      <a:r>
                        <a:rPr lang="ko-KR" altLang="en-US" sz="1000" dirty="0"/>
                        <a:t> 저장을 위한 </a:t>
                      </a:r>
                      <a:r>
                        <a:rPr lang="en-US" altLang="ko-KR" sz="1000" dirty="0" err="1"/>
                        <a:t>var_dict</a:t>
                      </a:r>
                      <a:r>
                        <a:rPr lang="en-US" altLang="ko-KR" sz="1000" dirty="0"/>
                        <a:t> </a:t>
                      </a:r>
                      <a:r>
                        <a:rPr lang="ko-KR" altLang="en-US" sz="1000" dirty="0"/>
                        <a:t>생성</a:t>
                      </a:r>
                      <a:endParaRPr lang="en-US" sz="10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20009666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marL="0" marR="0" indent="0" algn="ctr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ko-KR" altLang="en-US" sz="1000" dirty="0"/>
                        <a:t>학습 데이터에서 단일 값을 가지는 변수 학습에서 제외</a:t>
                      </a:r>
                      <a:endParaRPr lang="en-US" sz="10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13629545"/>
                  </a:ext>
                </a:extLst>
              </a:tr>
            </a:tbl>
          </a:graphicData>
        </a:graphic>
      </p:graphicFrame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E8054145-EF44-C9B5-7E3F-F126860D2468}"/>
              </a:ext>
            </a:extLst>
          </p:cNvPr>
          <p:cNvGraphicFramePr>
            <a:graphicFrameLocks noGrp="1"/>
          </p:cNvGraphicFramePr>
          <p:nvPr/>
        </p:nvGraphicFramePr>
        <p:xfrm>
          <a:off x="5680157" y="2860731"/>
          <a:ext cx="4320000" cy="1033050"/>
        </p:xfrm>
        <a:graphic>
          <a:graphicData uri="http://schemas.openxmlformats.org/drawingml/2006/table">
            <a:tbl>
              <a:tblPr/>
              <a:tblGrid>
                <a:gridCol w="72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0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/>
                        </a:rPr>
                        <a:t>항목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/>
                        </a:rPr>
                        <a:t>내용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입력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 err="1"/>
                        <a:t>dat</a:t>
                      </a:r>
                      <a:r>
                        <a:rPr lang="en-US" sz="1000" dirty="0"/>
                        <a:t> : </a:t>
                      </a:r>
                      <a:r>
                        <a:rPr lang="ko-KR" altLang="en-US" sz="1000" dirty="0"/>
                        <a:t>데이터 프레임</a:t>
                      </a:r>
                      <a:endParaRPr lang="en-US" altLang="ko-KR" sz="1000" dirty="0"/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 err="1"/>
                        <a:t>window_v</a:t>
                      </a:r>
                      <a:r>
                        <a:rPr lang="en-US" sz="1000" dirty="0"/>
                        <a:t> : </a:t>
                      </a:r>
                      <a:r>
                        <a:rPr lang="ko-KR" altLang="en-US" sz="1000" dirty="0"/>
                        <a:t>설명 변수 시차 변경 </a:t>
                      </a:r>
                      <a:r>
                        <a:rPr lang="en-US" altLang="ko-KR" sz="1000" dirty="0"/>
                        <a:t>(</a:t>
                      </a:r>
                      <a:r>
                        <a:rPr lang="en-US" altLang="ko-KR" sz="1000" dirty="0" err="1"/>
                        <a:t>window_v</a:t>
                      </a:r>
                      <a:r>
                        <a:rPr lang="en-US" altLang="ko-KR" sz="1000" dirty="0"/>
                        <a:t> </a:t>
                      </a:r>
                      <a:r>
                        <a:rPr lang="ko-KR" altLang="en-US" sz="1000" dirty="0"/>
                        <a:t>시간 이전의 데이터를 설명 변수로 사용</a:t>
                      </a:r>
                      <a:r>
                        <a:rPr lang="en-US" altLang="ko-KR" sz="1000" dirty="0"/>
                        <a:t>)</a:t>
                      </a:r>
                      <a:endParaRPr lang="en-US" sz="10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marL="0" marR="0" indent="0" algn="ctr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출력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/>
                        <a:t>RESULT: </a:t>
                      </a:r>
                      <a:r>
                        <a:rPr lang="ko-KR" altLang="en-US" sz="1000" dirty="0"/>
                        <a:t>학습</a:t>
                      </a:r>
                      <a:r>
                        <a:rPr lang="en-US" altLang="ko-KR" sz="1000" dirty="0"/>
                        <a:t>/</a:t>
                      </a:r>
                      <a:r>
                        <a:rPr lang="ko-KR" altLang="en-US" sz="1000" dirty="0"/>
                        <a:t>검증 데이터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학습에 사용한 변수 명이 저장된 리스트</a:t>
                      </a:r>
                      <a:endParaRPr lang="en-US" sz="10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제목 4">
            <a:extLst>
              <a:ext uri="{FF2B5EF4-FFF2-40B4-BE49-F238E27FC236}">
                <a16:creationId xmlns:a16="http://schemas.microsoft.com/office/drawing/2014/main" id="{C86F9EAE-F351-4D00-AD07-407FF5785F94}"/>
              </a:ext>
            </a:extLst>
          </p:cNvPr>
          <p:cNvSpPr txBox="1">
            <a:spLocks/>
          </p:cNvSpPr>
          <p:nvPr/>
        </p:nvSpPr>
        <p:spPr>
          <a:xfrm>
            <a:off x="221536" y="109173"/>
            <a:ext cx="7706491" cy="446020"/>
          </a:xfrm>
          <a:prstGeom prst="rect">
            <a:avLst/>
          </a:prstGeom>
        </p:spPr>
        <p:txBody>
          <a:bodyPr wrap="none"/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세부 과제명 </a:t>
            </a:r>
            <a:r>
              <a:rPr lang="en-US" altLang="ko-KR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altLang="ko-KR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IoT </a:t>
            </a:r>
            <a:r>
              <a:rPr lang="ko-KR" altLang="en-US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빅데이터 및 인공지능 기반의 축산 악취 실시간 조기 예</a:t>
            </a:r>
            <a:r>
              <a:rPr lang="en-US" altLang="ko-KR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,</a:t>
            </a:r>
            <a:r>
              <a:rPr lang="ko-KR" altLang="en-US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경보 알고리즘 개발 및 실증 연구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C87074A4-D440-4674-B0A4-91D4F5E87437}"/>
              </a:ext>
            </a:extLst>
          </p:cNvPr>
          <p:cNvSpPr txBox="1"/>
          <p:nvPr/>
        </p:nvSpPr>
        <p:spPr>
          <a:xfrm>
            <a:off x="8024263" y="43094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별첨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40EA27-81C4-4277-941E-6F50437C2B7D}"/>
              </a:ext>
            </a:extLst>
          </p:cNvPr>
          <p:cNvSpPr txBox="1"/>
          <p:nvPr/>
        </p:nvSpPr>
        <p:spPr>
          <a:xfrm>
            <a:off x="412748" y="1140156"/>
            <a:ext cx="9967327" cy="4542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142875" indent="-142875" defTabSz="914400" fontAlgn="base">
              <a:lnSpc>
                <a:spcPct val="150000"/>
              </a:lnSpc>
              <a:spcBef>
                <a:spcPct val="0"/>
              </a:spcBef>
              <a:spcAft>
                <a:spcPts val="800"/>
              </a:spcAft>
              <a:buSzPct val="75000"/>
              <a:buBlip>
                <a:blip r:embed="rId3"/>
              </a:buBlip>
              <a:defRPr/>
            </a:pPr>
            <a:r>
              <a:rPr lang="ko-KR" altLang="en-US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코드에 대한 상세 설명은 다음과 같습니다</a:t>
            </a:r>
            <a:r>
              <a:rPr lang="en-US" altLang="ko-KR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  </a:t>
            </a:r>
            <a:endParaRPr lang="ko-KR" altLang="en-US" b="1" spc="-100" dirty="0">
              <a:ln>
                <a:solidFill>
                  <a:srgbClr val="C2CAD4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5C1D877-0816-9653-58B0-001CAE7AADD8}"/>
              </a:ext>
            </a:extLst>
          </p:cNvPr>
          <p:cNvSpPr txBox="1"/>
          <p:nvPr/>
        </p:nvSpPr>
        <p:spPr>
          <a:xfrm>
            <a:off x="5680157" y="3900373"/>
            <a:ext cx="2148226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ts val="800"/>
              </a:spcAft>
              <a:buSzPct val="75000"/>
              <a:defRPr/>
            </a:pP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기능 상세 설명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00B9EBF-E822-EEE9-57C7-9E39A8FE1B1B}"/>
              </a:ext>
            </a:extLst>
          </p:cNvPr>
          <p:cNvSpPr txBox="1"/>
          <p:nvPr/>
        </p:nvSpPr>
        <p:spPr>
          <a:xfrm>
            <a:off x="5680157" y="2572457"/>
            <a:ext cx="2148226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ts val="800"/>
              </a:spcAft>
              <a:buSzPct val="75000"/>
              <a:defRPr/>
            </a:pP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입력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/</a:t>
            </a: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출력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0D81BC2-04DF-BF81-B714-9076B9FD6A54}"/>
              </a:ext>
            </a:extLst>
          </p:cNvPr>
          <p:cNvSpPr/>
          <p:nvPr/>
        </p:nvSpPr>
        <p:spPr>
          <a:xfrm>
            <a:off x="5680157" y="1684372"/>
            <a:ext cx="4320000" cy="80313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400" fontAlgn="base">
              <a:spcBef>
                <a:spcPct val="0"/>
              </a:spcBef>
              <a:spcAft>
                <a:spcPts val="800"/>
              </a:spcAft>
              <a:buSzPct val="75000"/>
              <a:defRPr/>
            </a:pP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파일 명 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</a:t>
            </a:r>
            <a:r>
              <a:rPr lang="en-US" altLang="ko-KR" sz="1200" b="1" spc="-100" dirty="0" err="1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accent6"/>
                </a:solidFill>
                <a:latin typeface="+mn-ea"/>
              </a:rPr>
              <a:t>common_preprocess_tools.R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accent6"/>
                </a:solidFill>
                <a:latin typeface="+mn-ea"/>
              </a:rPr>
              <a:t> – (3/4)</a:t>
            </a:r>
          </a:p>
          <a:p>
            <a:pPr defTabSz="914400" fontAlgn="base">
              <a:spcBef>
                <a:spcPct val="0"/>
              </a:spcBef>
              <a:spcAft>
                <a:spcPts val="800"/>
              </a:spcAft>
              <a:buSzPct val="75000"/>
              <a:defRPr/>
            </a:pP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함수 명 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TRAIN_ANAL_FN</a:t>
            </a:r>
          </a:p>
          <a:p>
            <a:pPr defTabSz="914400" fontAlgn="base">
              <a:spcBef>
                <a:spcPct val="0"/>
              </a:spcBef>
              <a:spcAft>
                <a:spcPts val="800"/>
              </a:spcAft>
              <a:buSzPct val="75000"/>
              <a:defRPr/>
            </a:pP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함수 기능 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</a:t>
            </a: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학습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-</a:t>
            </a: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분석 데이터 생성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</a:t>
            </a: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종속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설명변수 지정 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/ </a:t>
            </a: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시차 변경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)</a:t>
            </a:r>
            <a:endParaRPr lang="ko-KR" altLang="en-US" sz="1200" b="1" spc="-100" dirty="0">
              <a:ln>
                <a:solidFill>
                  <a:srgbClr val="C2CAD4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A223246-191A-82E6-F3F4-5DB1C69DCC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748" y="1684372"/>
            <a:ext cx="5040000" cy="5406812"/>
          </a:xfrm>
          <a:prstGeom prst="rect">
            <a:avLst/>
          </a:prstGeom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66F02AC0-918B-9373-FD4B-AF653D5845BC}"/>
              </a:ext>
            </a:extLst>
          </p:cNvPr>
          <p:cNvGrpSpPr/>
          <p:nvPr/>
        </p:nvGrpSpPr>
        <p:grpSpPr>
          <a:xfrm>
            <a:off x="355614" y="2766930"/>
            <a:ext cx="4976275" cy="1254564"/>
            <a:chOff x="355614" y="2493242"/>
            <a:chExt cx="4976275" cy="1254564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1DEF2379-1C92-2F85-52CA-586C5D07CA1B}"/>
                </a:ext>
              </a:extLst>
            </p:cNvPr>
            <p:cNvSpPr/>
            <p:nvPr/>
          </p:nvSpPr>
          <p:spPr>
            <a:xfrm>
              <a:off x="471889" y="2558560"/>
              <a:ext cx="4860000" cy="1189246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AutoShape 40">
              <a:extLst>
                <a:ext uri="{FF2B5EF4-FFF2-40B4-BE49-F238E27FC236}">
                  <a16:creationId xmlns:a16="http://schemas.microsoft.com/office/drawing/2014/main" id="{45E6C005-7A55-7C44-4987-469689823F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614" y="2493242"/>
              <a:ext cx="190500" cy="152400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19050" algn="ctr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rgbClr val="4F81BD"/>
                </a:buClr>
                <a:buSzTx/>
                <a:buFont typeface="Wingdings" pitchFamily="2" charset="2"/>
                <a:buNone/>
                <a:tabLst/>
                <a:defRPr/>
              </a:pPr>
              <a:r>
                <a:rPr kumimoji="0" lang="en-US" altLang="ko-KR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+mj-ea"/>
                  <a:ea typeface="+mj-ea"/>
                  <a:cs typeface="Arial" pitchFamily="34" charset="0"/>
                </a:rPr>
                <a:t>2</a:t>
              </a:r>
              <a:endPara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ea"/>
                <a:ea typeface="+mj-ea"/>
                <a:cs typeface="Arial" pitchFamily="34" charset="0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A90A4213-9874-DFE3-544D-041C7E1EF83E}"/>
              </a:ext>
            </a:extLst>
          </p:cNvPr>
          <p:cNvGrpSpPr/>
          <p:nvPr/>
        </p:nvGrpSpPr>
        <p:grpSpPr>
          <a:xfrm>
            <a:off x="355614" y="3999609"/>
            <a:ext cx="4976275" cy="375712"/>
            <a:chOff x="355614" y="2493242"/>
            <a:chExt cx="4976275" cy="375712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9CEFA2E9-4A61-CDB1-A6C0-5D444D0FCC18}"/>
                </a:ext>
              </a:extLst>
            </p:cNvPr>
            <p:cNvSpPr/>
            <p:nvPr/>
          </p:nvSpPr>
          <p:spPr>
            <a:xfrm>
              <a:off x="471889" y="2558560"/>
              <a:ext cx="4860000" cy="310394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AutoShape 40">
              <a:extLst>
                <a:ext uri="{FF2B5EF4-FFF2-40B4-BE49-F238E27FC236}">
                  <a16:creationId xmlns:a16="http://schemas.microsoft.com/office/drawing/2014/main" id="{C55EB644-8A90-3D4C-8850-A3C5CB73E3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614" y="2493242"/>
              <a:ext cx="190500" cy="152400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19050" algn="ctr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rgbClr val="4F81BD"/>
                </a:buClr>
                <a:buSzTx/>
                <a:buFont typeface="Wingdings" pitchFamily="2" charset="2"/>
                <a:buNone/>
                <a:tabLst/>
                <a:defRPr/>
              </a:pPr>
              <a:r>
                <a:rPr lang="en-US" altLang="ko-KR" sz="1100" b="1" dirty="0">
                  <a:solidFill>
                    <a:srgbClr val="C00000"/>
                  </a:solidFill>
                  <a:latin typeface="+mj-ea"/>
                  <a:ea typeface="+mj-ea"/>
                  <a:cs typeface="Arial" pitchFamily="34" charset="0"/>
                </a:rPr>
                <a:t>3</a:t>
              </a:r>
              <a:endPara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ea"/>
                <a:ea typeface="+mj-ea"/>
                <a:cs typeface="Arial" pitchFamily="34" charset="0"/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E5118CA8-723B-3349-9CB9-AB4179737401}"/>
              </a:ext>
            </a:extLst>
          </p:cNvPr>
          <p:cNvGrpSpPr/>
          <p:nvPr/>
        </p:nvGrpSpPr>
        <p:grpSpPr>
          <a:xfrm>
            <a:off x="355614" y="4375946"/>
            <a:ext cx="4976275" cy="475978"/>
            <a:chOff x="355614" y="2493242"/>
            <a:chExt cx="4976275" cy="475978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B5FB67D5-51D1-1C95-F238-419F691DA71C}"/>
                </a:ext>
              </a:extLst>
            </p:cNvPr>
            <p:cNvSpPr/>
            <p:nvPr/>
          </p:nvSpPr>
          <p:spPr>
            <a:xfrm>
              <a:off x="471889" y="2558560"/>
              <a:ext cx="4860000" cy="410660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AutoShape 40">
              <a:extLst>
                <a:ext uri="{FF2B5EF4-FFF2-40B4-BE49-F238E27FC236}">
                  <a16:creationId xmlns:a16="http://schemas.microsoft.com/office/drawing/2014/main" id="{A72DE620-5E16-F992-3FFE-FACE3C4AEB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614" y="2493242"/>
              <a:ext cx="190500" cy="152400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19050" algn="ctr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rgbClr val="4F81BD"/>
                </a:buClr>
                <a:buSzTx/>
                <a:buFont typeface="Wingdings" pitchFamily="2" charset="2"/>
                <a:buNone/>
                <a:tabLst/>
                <a:defRPr/>
              </a:pPr>
              <a:r>
                <a:rPr lang="en-US" altLang="ko-KR" sz="1100" b="1" dirty="0">
                  <a:solidFill>
                    <a:srgbClr val="C00000"/>
                  </a:solidFill>
                  <a:latin typeface="+mj-ea"/>
                  <a:ea typeface="+mj-ea"/>
                  <a:cs typeface="Arial" pitchFamily="34" charset="0"/>
                </a:rPr>
                <a:t>4</a:t>
              </a:r>
              <a:endPara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ea"/>
                <a:ea typeface="+mj-ea"/>
                <a:cs typeface="Arial" pitchFamily="34" charset="0"/>
              </a:endParaRP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F179DA03-3D0E-CE55-8F5A-9E065C91E103}"/>
              </a:ext>
            </a:extLst>
          </p:cNvPr>
          <p:cNvGrpSpPr/>
          <p:nvPr/>
        </p:nvGrpSpPr>
        <p:grpSpPr>
          <a:xfrm>
            <a:off x="355614" y="4792263"/>
            <a:ext cx="4976275" cy="345311"/>
            <a:chOff x="355614" y="2493242"/>
            <a:chExt cx="4976275" cy="345311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911D54D1-4A6C-EB37-A95B-4BEB108D9D59}"/>
                </a:ext>
              </a:extLst>
            </p:cNvPr>
            <p:cNvSpPr/>
            <p:nvPr/>
          </p:nvSpPr>
          <p:spPr>
            <a:xfrm>
              <a:off x="471889" y="2586553"/>
              <a:ext cx="4860000" cy="252000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AutoShape 40">
              <a:extLst>
                <a:ext uri="{FF2B5EF4-FFF2-40B4-BE49-F238E27FC236}">
                  <a16:creationId xmlns:a16="http://schemas.microsoft.com/office/drawing/2014/main" id="{5817364B-17A1-37AF-7394-C79CE6CABD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614" y="2493242"/>
              <a:ext cx="190500" cy="152400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19050" algn="ctr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rgbClr val="4F81BD"/>
                </a:buClr>
                <a:buSzTx/>
                <a:buFont typeface="Wingdings" pitchFamily="2" charset="2"/>
                <a:buNone/>
                <a:tabLst/>
                <a:defRPr/>
              </a:pPr>
              <a:r>
                <a:rPr kumimoji="0" lang="en-US" altLang="ko-KR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+mj-ea"/>
                  <a:ea typeface="+mj-ea"/>
                  <a:cs typeface="Arial" pitchFamily="34" charset="0"/>
                </a:rPr>
                <a:t>5</a:t>
              </a:r>
              <a:endPara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ea"/>
                <a:ea typeface="+mj-ea"/>
                <a:cs typeface="Arial" pitchFamily="34" charset="0"/>
              </a:endParaRP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C7142291-642C-4598-7F37-47A85650BAB4}"/>
              </a:ext>
            </a:extLst>
          </p:cNvPr>
          <p:cNvGrpSpPr/>
          <p:nvPr/>
        </p:nvGrpSpPr>
        <p:grpSpPr>
          <a:xfrm>
            <a:off x="355614" y="5090811"/>
            <a:ext cx="4976275" cy="1505931"/>
            <a:chOff x="355614" y="2493242"/>
            <a:chExt cx="4976275" cy="1505931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7F1CC858-9D60-4320-1182-73E2B069D956}"/>
                </a:ext>
              </a:extLst>
            </p:cNvPr>
            <p:cNvSpPr/>
            <p:nvPr/>
          </p:nvSpPr>
          <p:spPr>
            <a:xfrm>
              <a:off x="471889" y="2586552"/>
              <a:ext cx="4860000" cy="1412621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AutoShape 40">
              <a:extLst>
                <a:ext uri="{FF2B5EF4-FFF2-40B4-BE49-F238E27FC236}">
                  <a16:creationId xmlns:a16="http://schemas.microsoft.com/office/drawing/2014/main" id="{80A672BF-4E1D-5D78-30D8-BE9784E3B0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614" y="2493242"/>
              <a:ext cx="190500" cy="152400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19050" algn="ctr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rgbClr val="4F81BD"/>
                </a:buClr>
                <a:buSzTx/>
                <a:buFont typeface="Wingdings" pitchFamily="2" charset="2"/>
                <a:buNone/>
                <a:tabLst/>
                <a:defRPr/>
              </a:pPr>
              <a:r>
                <a:rPr kumimoji="0" lang="en-US" altLang="ko-KR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+mj-ea"/>
                  <a:ea typeface="+mj-ea"/>
                  <a:cs typeface="Arial" pitchFamily="34" charset="0"/>
                </a:rPr>
                <a:t>6</a:t>
              </a:r>
              <a:endPara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ea"/>
                <a:ea typeface="+mj-ea"/>
                <a:cs typeface="Arial" pitchFamily="34" charset="0"/>
              </a:endParaRPr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2773BED2-3468-CB48-BE3F-7C2AF0DB20E6}"/>
              </a:ext>
            </a:extLst>
          </p:cNvPr>
          <p:cNvGrpSpPr/>
          <p:nvPr/>
        </p:nvGrpSpPr>
        <p:grpSpPr>
          <a:xfrm>
            <a:off x="355614" y="2054700"/>
            <a:ext cx="4976274" cy="674281"/>
            <a:chOff x="355614" y="2493242"/>
            <a:chExt cx="4976274" cy="674281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8F4E59E7-A6EA-43BB-AB13-9CF2B1D8236D}"/>
                </a:ext>
              </a:extLst>
            </p:cNvPr>
            <p:cNvSpPr/>
            <p:nvPr/>
          </p:nvSpPr>
          <p:spPr>
            <a:xfrm>
              <a:off x="471888" y="2558558"/>
              <a:ext cx="4860000" cy="608965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AutoShape 40">
              <a:extLst>
                <a:ext uri="{FF2B5EF4-FFF2-40B4-BE49-F238E27FC236}">
                  <a16:creationId xmlns:a16="http://schemas.microsoft.com/office/drawing/2014/main" id="{D8026353-7683-6BFE-9AC5-83EF1746DF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614" y="2493242"/>
              <a:ext cx="190500" cy="152400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19050" algn="ctr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rgbClr val="4F81BD"/>
                </a:buClr>
                <a:buSzTx/>
                <a:buFont typeface="Wingdings" pitchFamily="2" charset="2"/>
                <a:buNone/>
                <a:tabLst/>
                <a:defRPr/>
              </a:pPr>
              <a:r>
                <a:rPr lang="en-US" altLang="ko-KR" sz="1000" b="1" dirty="0">
                  <a:solidFill>
                    <a:srgbClr val="C00000"/>
                  </a:solidFill>
                  <a:latin typeface="+mj-ea"/>
                  <a:ea typeface="+mj-ea"/>
                  <a:cs typeface="Arial" pitchFamily="34" charset="0"/>
                </a:rPr>
                <a:t>1</a:t>
              </a:r>
              <a:endPara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ea"/>
                <a:ea typeface="+mj-ea"/>
                <a:cs typeface="Arial" pitchFamily="34" charset="0"/>
              </a:endParaRPr>
            </a:p>
          </p:txBody>
        </p:sp>
      </p:grp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888F9E7-5CBA-3541-CD9C-A0AFF7F475FA}"/>
              </a:ext>
            </a:extLst>
          </p:cNvPr>
          <p:cNvSpPr/>
          <p:nvPr/>
        </p:nvSpPr>
        <p:spPr>
          <a:xfrm>
            <a:off x="8608633" y="430945"/>
            <a:ext cx="14221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03030"/>
                </a:solidFill>
                <a:latin typeface="+mn-ea"/>
              </a:rPr>
              <a:t>코드 구성 </a:t>
            </a:r>
            <a:r>
              <a:rPr lang="en-US" altLang="ko-KR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03030"/>
                </a:solidFill>
                <a:latin typeface="+mn-ea"/>
              </a:rPr>
              <a:t>(4/19)</a:t>
            </a:r>
            <a:endParaRPr lang="ko-KR" altLang="en-US" spc="-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0303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178960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그림 34">
            <a:extLst>
              <a:ext uri="{FF2B5EF4-FFF2-40B4-BE49-F238E27FC236}">
                <a16:creationId xmlns:a16="http://schemas.microsoft.com/office/drawing/2014/main" id="{01ABEBB8-B786-E754-2FA4-4C23D5D893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748" y="1684372"/>
            <a:ext cx="5040000" cy="4234639"/>
          </a:xfrm>
          <a:prstGeom prst="rect">
            <a:avLst/>
          </a:prstGeom>
        </p:spPr>
      </p:pic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33E39F9A-22F5-7776-FC90-9CC871B6F8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2366741"/>
              </p:ext>
            </p:extLst>
          </p:nvPr>
        </p:nvGraphicFramePr>
        <p:xfrm>
          <a:off x="5680157" y="4106406"/>
          <a:ext cx="4320000" cy="1133564"/>
        </p:xfrm>
        <a:graphic>
          <a:graphicData uri="http://schemas.openxmlformats.org/drawingml/2006/table">
            <a:tbl>
              <a:tblPr/>
              <a:tblGrid>
                <a:gridCol w="72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0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/>
                        </a:rPr>
                        <a:t>항목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/>
                        </a:rPr>
                        <a:t>내용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ko-KR" altLang="en-US" sz="1000" dirty="0"/>
                        <a:t>예측시간 설정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현재 시간 </a:t>
                      </a:r>
                      <a:r>
                        <a:rPr lang="en-US" altLang="ko-KR" sz="1000" dirty="0"/>
                        <a:t>+ </a:t>
                      </a:r>
                      <a:r>
                        <a:rPr lang="en-US" altLang="ko-KR" sz="1000" dirty="0" err="1"/>
                        <a:t>window_v</a:t>
                      </a:r>
                      <a:r>
                        <a:rPr lang="en-US" altLang="ko-KR" sz="1000" dirty="0"/>
                        <a:t> min </a:t>
                      </a:r>
                      <a:r>
                        <a:rPr lang="ko-KR" altLang="en-US" sz="1000" dirty="0"/>
                        <a:t>값</a:t>
                      </a:r>
                      <a:r>
                        <a:rPr lang="en-US" altLang="ko-KR" sz="1000" dirty="0"/>
                        <a:t>)</a:t>
                      </a:r>
                      <a:endParaRPr lang="en-US" sz="10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marL="0" marR="0" indent="0" algn="ctr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ko-KR" altLang="en-US" sz="1000" dirty="0"/>
                        <a:t>시차 변경된 설명변수 생성</a:t>
                      </a:r>
                      <a:endParaRPr lang="en-US" sz="10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marL="0" marR="0" indent="0" algn="ctr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ko-KR" altLang="en-US" sz="1000" dirty="0"/>
                        <a:t>시차 데이터 생성으로 인한 </a:t>
                      </a:r>
                      <a:r>
                        <a:rPr lang="ko-KR" altLang="en-US" sz="1000" dirty="0" err="1"/>
                        <a:t>결측치</a:t>
                      </a:r>
                      <a:r>
                        <a:rPr lang="ko-KR" altLang="en-US" sz="1000" dirty="0"/>
                        <a:t> 제거</a:t>
                      </a:r>
                      <a:endParaRPr lang="en-US" sz="10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0122273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marL="0" marR="0" indent="0" algn="ctr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en-US" sz="1000" dirty="0" err="1"/>
                        <a:t>base_time</a:t>
                      </a:r>
                      <a:r>
                        <a:rPr lang="en-US" sz="1000" dirty="0"/>
                        <a:t> </a:t>
                      </a:r>
                      <a:r>
                        <a:rPr lang="ko-KR" altLang="en-US" sz="1000" dirty="0"/>
                        <a:t>컬럼 생성</a:t>
                      </a:r>
                      <a:endParaRPr lang="en-US" sz="10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47503693"/>
                  </a:ext>
                </a:extLst>
              </a:tr>
            </a:tbl>
          </a:graphicData>
        </a:graphic>
      </p:graphicFrame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E8054145-EF44-C9B5-7E3F-F126860D24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4385213"/>
              </p:ext>
            </p:extLst>
          </p:nvPr>
        </p:nvGraphicFramePr>
        <p:xfrm>
          <a:off x="5680157" y="2860731"/>
          <a:ext cx="4320000" cy="939116"/>
        </p:xfrm>
        <a:graphic>
          <a:graphicData uri="http://schemas.openxmlformats.org/drawingml/2006/table">
            <a:tbl>
              <a:tblPr/>
              <a:tblGrid>
                <a:gridCol w="72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0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/>
                        </a:rPr>
                        <a:t>항목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/>
                        </a:rPr>
                        <a:t>내용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입력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 err="1"/>
                        <a:t>dat</a:t>
                      </a:r>
                      <a:r>
                        <a:rPr lang="en-US" sz="1000" dirty="0"/>
                        <a:t> : </a:t>
                      </a:r>
                      <a:r>
                        <a:rPr lang="ko-KR" altLang="en-US" sz="1000" dirty="0"/>
                        <a:t>데이터 프레임</a:t>
                      </a:r>
                      <a:endParaRPr lang="en-US" altLang="ko-KR" sz="1000" dirty="0"/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 err="1"/>
                        <a:t>window_v</a:t>
                      </a:r>
                      <a:r>
                        <a:rPr lang="en-US" sz="1000" dirty="0"/>
                        <a:t> : </a:t>
                      </a:r>
                      <a:r>
                        <a:rPr lang="ko-KR" altLang="en-US" sz="1000" dirty="0"/>
                        <a:t>설명 변수 시차 변경 </a:t>
                      </a:r>
                      <a:r>
                        <a:rPr lang="en-US" altLang="ko-KR" sz="1000" dirty="0"/>
                        <a:t>(</a:t>
                      </a:r>
                      <a:r>
                        <a:rPr lang="en-US" altLang="ko-KR" sz="1000" dirty="0" err="1"/>
                        <a:t>window_v</a:t>
                      </a:r>
                      <a:r>
                        <a:rPr lang="en-US" altLang="ko-KR" sz="1000" dirty="0"/>
                        <a:t> </a:t>
                      </a:r>
                      <a:r>
                        <a:rPr lang="ko-KR" altLang="en-US" sz="1000" dirty="0"/>
                        <a:t>시간 이전의 데이터를 설명 변수로 사용</a:t>
                      </a:r>
                      <a:r>
                        <a:rPr lang="en-US" altLang="ko-KR" sz="1000" dirty="0"/>
                        <a:t>)</a:t>
                      </a:r>
                      <a:endParaRPr lang="en-US" sz="10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marL="0" marR="0" indent="0" algn="ctr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출력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/>
                        <a:t>RESULT: </a:t>
                      </a:r>
                      <a:r>
                        <a:rPr lang="ko-KR" altLang="en-US" sz="1000" dirty="0"/>
                        <a:t>예측 데이터</a:t>
                      </a:r>
                      <a:endParaRPr lang="en-US" sz="10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제목 4">
            <a:extLst>
              <a:ext uri="{FF2B5EF4-FFF2-40B4-BE49-F238E27FC236}">
                <a16:creationId xmlns:a16="http://schemas.microsoft.com/office/drawing/2014/main" id="{C86F9EAE-F351-4D00-AD07-407FF5785F94}"/>
              </a:ext>
            </a:extLst>
          </p:cNvPr>
          <p:cNvSpPr txBox="1">
            <a:spLocks/>
          </p:cNvSpPr>
          <p:nvPr/>
        </p:nvSpPr>
        <p:spPr>
          <a:xfrm>
            <a:off x="221536" y="109173"/>
            <a:ext cx="7706491" cy="446020"/>
          </a:xfrm>
          <a:prstGeom prst="rect">
            <a:avLst/>
          </a:prstGeom>
        </p:spPr>
        <p:txBody>
          <a:bodyPr wrap="none"/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세부 과제명 </a:t>
            </a:r>
            <a:r>
              <a:rPr lang="en-US" altLang="ko-KR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altLang="ko-KR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IoT </a:t>
            </a:r>
            <a:r>
              <a:rPr lang="ko-KR" altLang="en-US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빅데이터 및 인공지능 기반의 축산 악취 실시간 조기 예</a:t>
            </a:r>
            <a:r>
              <a:rPr lang="en-US" altLang="ko-KR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,</a:t>
            </a:r>
            <a:r>
              <a:rPr lang="ko-KR" altLang="en-US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경보 알고리즘 개발 및 실증 연구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C87074A4-D440-4674-B0A4-91D4F5E87437}"/>
              </a:ext>
            </a:extLst>
          </p:cNvPr>
          <p:cNvSpPr txBox="1"/>
          <p:nvPr/>
        </p:nvSpPr>
        <p:spPr>
          <a:xfrm>
            <a:off x="8024263" y="43094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별첨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40EA27-81C4-4277-941E-6F50437C2B7D}"/>
              </a:ext>
            </a:extLst>
          </p:cNvPr>
          <p:cNvSpPr txBox="1"/>
          <p:nvPr/>
        </p:nvSpPr>
        <p:spPr>
          <a:xfrm>
            <a:off x="412748" y="1140156"/>
            <a:ext cx="9967327" cy="4542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142875" indent="-142875" defTabSz="914400" fontAlgn="base">
              <a:lnSpc>
                <a:spcPct val="150000"/>
              </a:lnSpc>
              <a:spcBef>
                <a:spcPct val="0"/>
              </a:spcBef>
              <a:spcAft>
                <a:spcPts val="800"/>
              </a:spcAft>
              <a:buSzPct val="75000"/>
              <a:buBlip>
                <a:blip r:embed="rId4"/>
              </a:buBlip>
              <a:defRPr/>
            </a:pPr>
            <a:r>
              <a:rPr lang="ko-KR" altLang="en-US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코드에 대한 상세 설명은 다음과 같습니다</a:t>
            </a:r>
            <a:r>
              <a:rPr lang="en-US" altLang="ko-KR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  </a:t>
            </a:r>
            <a:endParaRPr lang="ko-KR" altLang="en-US" b="1" spc="-100" dirty="0">
              <a:ln>
                <a:solidFill>
                  <a:srgbClr val="C2CAD4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5C1D877-0816-9653-58B0-001CAE7AADD8}"/>
              </a:ext>
            </a:extLst>
          </p:cNvPr>
          <p:cNvSpPr txBox="1"/>
          <p:nvPr/>
        </p:nvSpPr>
        <p:spPr>
          <a:xfrm>
            <a:off x="5680157" y="3807063"/>
            <a:ext cx="2148226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ts val="800"/>
              </a:spcAft>
              <a:buSzPct val="75000"/>
              <a:defRPr/>
            </a:pP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기능 상세 설명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00B9EBF-E822-EEE9-57C7-9E39A8FE1B1B}"/>
              </a:ext>
            </a:extLst>
          </p:cNvPr>
          <p:cNvSpPr txBox="1"/>
          <p:nvPr/>
        </p:nvSpPr>
        <p:spPr>
          <a:xfrm>
            <a:off x="5680157" y="2572457"/>
            <a:ext cx="2148226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ts val="800"/>
              </a:spcAft>
              <a:buSzPct val="75000"/>
              <a:defRPr/>
            </a:pP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입력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/</a:t>
            </a: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출력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0D81BC2-04DF-BF81-B714-9076B9FD6A54}"/>
              </a:ext>
            </a:extLst>
          </p:cNvPr>
          <p:cNvSpPr/>
          <p:nvPr/>
        </p:nvSpPr>
        <p:spPr>
          <a:xfrm>
            <a:off x="5680157" y="1684372"/>
            <a:ext cx="4320000" cy="80313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400" fontAlgn="base">
              <a:spcBef>
                <a:spcPct val="0"/>
              </a:spcBef>
              <a:spcAft>
                <a:spcPts val="800"/>
              </a:spcAft>
              <a:buSzPct val="75000"/>
              <a:defRPr/>
            </a:pP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파일 명 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</a:t>
            </a:r>
            <a:r>
              <a:rPr lang="en-US" altLang="ko-KR" sz="1200" b="1" spc="-100" dirty="0" err="1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accent6"/>
                </a:solidFill>
                <a:latin typeface="+mn-ea"/>
              </a:rPr>
              <a:t>common_preprocess_tools.R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accent6"/>
                </a:solidFill>
                <a:latin typeface="+mn-ea"/>
              </a:rPr>
              <a:t> – (4/4)</a:t>
            </a:r>
          </a:p>
          <a:p>
            <a:pPr defTabSz="914400" fontAlgn="base">
              <a:spcBef>
                <a:spcPct val="0"/>
              </a:spcBef>
              <a:spcAft>
                <a:spcPts val="800"/>
              </a:spcAft>
              <a:buSzPct val="75000"/>
              <a:defRPr/>
            </a:pP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함수 명 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PRED_ANAL_FN</a:t>
            </a:r>
          </a:p>
          <a:p>
            <a:pPr defTabSz="914400" fontAlgn="base">
              <a:spcBef>
                <a:spcPct val="0"/>
              </a:spcBef>
              <a:spcAft>
                <a:spcPts val="800"/>
              </a:spcAft>
              <a:buSzPct val="75000"/>
              <a:defRPr/>
            </a:pP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함수 기능 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</a:t>
            </a: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예측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-</a:t>
            </a: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분석 데이터 생성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</a:t>
            </a: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종속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설명변수 지정 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/ </a:t>
            </a: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시차 변경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)</a:t>
            </a:r>
            <a:endParaRPr lang="ko-KR" altLang="en-US" sz="1200" b="1" spc="-100" dirty="0">
              <a:ln>
                <a:solidFill>
                  <a:srgbClr val="C2CAD4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89A08BB4-ACE5-5702-6101-03EC6FDA518E}"/>
              </a:ext>
            </a:extLst>
          </p:cNvPr>
          <p:cNvGrpSpPr/>
          <p:nvPr/>
        </p:nvGrpSpPr>
        <p:grpSpPr>
          <a:xfrm>
            <a:off x="355614" y="2953544"/>
            <a:ext cx="4976275" cy="1839170"/>
            <a:chOff x="355614" y="2493242"/>
            <a:chExt cx="4976275" cy="1839170"/>
          </a:xfrm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1A08E1B2-5B55-3F29-575C-4E4961773602}"/>
                </a:ext>
              </a:extLst>
            </p:cNvPr>
            <p:cNvSpPr/>
            <p:nvPr/>
          </p:nvSpPr>
          <p:spPr>
            <a:xfrm>
              <a:off x="471889" y="2558560"/>
              <a:ext cx="4860000" cy="1773852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AutoShape 40">
              <a:extLst>
                <a:ext uri="{FF2B5EF4-FFF2-40B4-BE49-F238E27FC236}">
                  <a16:creationId xmlns:a16="http://schemas.microsoft.com/office/drawing/2014/main" id="{DBD08F89-1196-BA60-F4DF-3FFB4C8215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614" y="2493242"/>
              <a:ext cx="190500" cy="152400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19050" algn="ctr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rgbClr val="4F81BD"/>
                </a:buClr>
                <a:buSzTx/>
                <a:buFont typeface="Wingdings" pitchFamily="2" charset="2"/>
                <a:buNone/>
                <a:tabLst/>
                <a:defRPr/>
              </a:pPr>
              <a:r>
                <a:rPr kumimoji="0" lang="en-US" altLang="ko-KR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+mj-ea"/>
                  <a:ea typeface="+mj-ea"/>
                  <a:cs typeface="Arial" pitchFamily="34" charset="0"/>
                </a:rPr>
                <a:t>2</a:t>
              </a:r>
              <a:endPara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ea"/>
                <a:ea typeface="+mj-ea"/>
                <a:cs typeface="Arial" pitchFamily="34" charset="0"/>
              </a:endParaRP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8A8940D3-3C5F-786D-D3A0-371EBC1AC67F}"/>
              </a:ext>
            </a:extLst>
          </p:cNvPr>
          <p:cNvGrpSpPr/>
          <p:nvPr/>
        </p:nvGrpSpPr>
        <p:grpSpPr>
          <a:xfrm>
            <a:off x="355614" y="4783382"/>
            <a:ext cx="4976275" cy="353318"/>
            <a:chOff x="355614" y="2493242"/>
            <a:chExt cx="4976275" cy="353318"/>
          </a:xfrm>
        </p:grpSpPr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021C3B3C-0739-C933-BA40-16C47348A2DD}"/>
                </a:ext>
              </a:extLst>
            </p:cNvPr>
            <p:cNvSpPr/>
            <p:nvPr/>
          </p:nvSpPr>
          <p:spPr>
            <a:xfrm>
              <a:off x="471889" y="2558560"/>
              <a:ext cx="4860000" cy="288000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AutoShape 40">
              <a:extLst>
                <a:ext uri="{FF2B5EF4-FFF2-40B4-BE49-F238E27FC236}">
                  <a16:creationId xmlns:a16="http://schemas.microsoft.com/office/drawing/2014/main" id="{E4759D3B-28BC-E0AC-C41B-F4AEA3FC91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614" y="2493242"/>
              <a:ext cx="190500" cy="152400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19050" algn="ctr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rgbClr val="4F81BD"/>
                </a:buClr>
                <a:buSzTx/>
                <a:buFont typeface="Wingdings" pitchFamily="2" charset="2"/>
                <a:buNone/>
                <a:tabLst/>
                <a:defRPr/>
              </a:pPr>
              <a:r>
                <a:rPr lang="en-US" altLang="ko-KR" sz="1100" b="1" dirty="0">
                  <a:solidFill>
                    <a:srgbClr val="C00000"/>
                  </a:solidFill>
                  <a:latin typeface="+mj-ea"/>
                  <a:ea typeface="+mj-ea"/>
                  <a:cs typeface="Arial" pitchFamily="34" charset="0"/>
                </a:rPr>
                <a:t>3</a:t>
              </a:r>
              <a:endPara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ea"/>
                <a:ea typeface="+mj-ea"/>
                <a:cs typeface="Arial" pitchFamily="34" charset="0"/>
              </a:endParaRPr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59FC53A4-ED50-16FE-14FB-C8B6390A78AA}"/>
              </a:ext>
            </a:extLst>
          </p:cNvPr>
          <p:cNvGrpSpPr/>
          <p:nvPr/>
        </p:nvGrpSpPr>
        <p:grpSpPr>
          <a:xfrm>
            <a:off x="355614" y="5141058"/>
            <a:ext cx="4976275" cy="623672"/>
            <a:chOff x="355614" y="2493242"/>
            <a:chExt cx="4976275" cy="623672"/>
          </a:xfrm>
        </p:grpSpPr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3DAE54D6-5C24-C7BC-39A5-A8E7FE059673}"/>
                </a:ext>
              </a:extLst>
            </p:cNvPr>
            <p:cNvSpPr/>
            <p:nvPr/>
          </p:nvSpPr>
          <p:spPr>
            <a:xfrm>
              <a:off x="471889" y="2558559"/>
              <a:ext cx="4860000" cy="558355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AutoShape 40">
              <a:extLst>
                <a:ext uri="{FF2B5EF4-FFF2-40B4-BE49-F238E27FC236}">
                  <a16:creationId xmlns:a16="http://schemas.microsoft.com/office/drawing/2014/main" id="{2C203790-994A-E0E1-5A78-10418AF6C7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614" y="2493242"/>
              <a:ext cx="190500" cy="152400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19050" algn="ctr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rgbClr val="4F81BD"/>
                </a:buClr>
                <a:buSzTx/>
                <a:buFont typeface="Wingdings" pitchFamily="2" charset="2"/>
                <a:buNone/>
                <a:tabLst/>
                <a:defRPr/>
              </a:pPr>
              <a:r>
                <a:rPr lang="en-US" altLang="ko-KR" sz="1100" b="1" dirty="0">
                  <a:solidFill>
                    <a:srgbClr val="C00000"/>
                  </a:solidFill>
                  <a:latin typeface="+mj-ea"/>
                  <a:ea typeface="+mj-ea"/>
                  <a:cs typeface="Arial" pitchFamily="34" charset="0"/>
                </a:rPr>
                <a:t>4</a:t>
              </a:r>
              <a:endPara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ea"/>
                <a:ea typeface="+mj-ea"/>
                <a:cs typeface="Arial" pitchFamily="34" charset="0"/>
              </a:endParaRP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1EAEC19B-33DB-8D63-393C-D29837CF8689}"/>
              </a:ext>
            </a:extLst>
          </p:cNvPr>
          <p:cNvGrpSpPr/>
          <p:nvPr/>
        </p:nvGrpSpPr>
        <p:grpSpPr>
          <a:xfrm>
            <a:off x="355614" y="2129348"/>
            <a:ext cx="4976274" cy="833528"/>
            <a:chOff x="355614" y="2493242"/>
            <a:chExt cx="4976274" cy="833528"/>
          </a:xfrm>
        </p:grpSpPr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DB38A7D1-8D65-9263-EC60-2CEC2E3B3A56}"/>
                </a:ext>
              </a:extLst>
            </p:cNvPr>
            <p:cNvSpPr/>
            <p:nvPr/>
          </p:nvSpPr>
          <p:spPr>
            <a:xfrm>
              <a:off x="471888" y="2558558"/>
              <a:ext cx="4860000" cy="768212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" name="AutoShape 40">
              <a:extLst>
                <a:ext uri="{FF2B5EF4-FFF2-40B4-BE49-F238E27FC236}">
                  <a16:creationId xmlns:a16="http://schemas.microsoft.com/office/drawing/2014/main" id="{85173F45-7446-F0D9-38F4-70BF121E18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614" y="2493242"/>
              <a:ext cx="190500" cy="152400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19050" algn="ctr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rgbClr val="4F81BD"/>
                </a:buClr>
                <a:buSzTx/>
                <a:buFont typeface="Wingdings" pitchFamily="2" charset="2"/>
                <a:buNone/>
                <a:tabLst/>
                <a:defRPr/>
              </a:pPr>
              <a:r>
                <a:rPr lang="en-US" altLang="ko-KR" sz="1000" b="1" dirty="0">
                  <a:solidFill>
                    <a:srgbClr val="C00000"/>
                  </a:solidFill>
                  <a:latin typeface="+mj-ea"/>
                  <a:ea typeface="+mj-ea"/>
                  <a:cs typeface="Arial" pitchFamily="34" charset="0"/>
                </a:rPr>
                <a:t>1</a:t>
              </a:r>
              <a:endPara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ea"/>
                <a:ea typeface="+mj-ea"/>
                <a:cs typeface="Arial" pitchFamily="34" charset="0"/>
              </a:endParaRPr>
            </a:p>
          </p:txBody>
        </p:sp>
      </p:grp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D3D875DE-8D1C-5E70-C1F3-0D6EA6096BC3}"/>
              </a:ext>
            </a:extLst>
          </p:cNvPr>
          <p:cNvSpPr/>
          <p:nvPr/>
        </p:nvSpPr>
        <p:spPr>
          <a:xfrm>
            <a:off x="8608633" y="430945"/>
            <a:ext cx="14221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03030"/>
                </a:solidFill>
                <a:latin typeface="+mn-ea"/>
              </a:rPr>
              <a:t>코드 구성 </a:t>
            </a:r>
            <a:r>
              <a:rPr lang="en-US" altLang="ko-KR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03030"/>
                </a:solidFill>
                <a:latin typeface="+mn-ea"/>
              </a:rPr>
              <a:t>(5/19)</a:t>
            </a:r>
            <a:endParaRPr lang="ko-KR" altLang="en-US" spc="-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0303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5358502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F3173A4C-7FA0-EF7F-3791-EF1E7830C7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748" y="1684372"/>
            <a:ext cx="5040000" cy="2637757"/>
          </a:xfrm>
          <a:prstGeom prst="rect">
            <a:avLst/>
          </a:prstGeom>
        </p:spPr>
      </p:pic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33E39F9A-22F5-7776-FC90-9CC871B6F8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7110845"/>
              </p:ext>
            </p:extLst>
          </p:nvPr>
        </p:nvGraphicFramePr>
        <p:xfrm>
          <a:off x="5680157" y="4563616"/>
          <a:ext cx="4320000" cy="1133564"/>
        </p:xfrm>
        <a:graphic>
          <a:graphicData uri="http://schemas.openxmlformats.org/drawingml/2006/table">
            <a:tbl>
              <a:tblPr/>
              <a:tblGrid>
                <a:gridCol w="72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0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/>
                        </a:rPr>
                        <a:t>항목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/>
                        </a:rPr>
                        <a:t>내용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ko-KR" altLang="en-US" sz="1000" dirty="0"/>
                        <a:t>회귀분석 모델 학습</a:t>
                      </a:r>
                      <a:endParaRPr lang="en-US" sz="10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marL="0" marR="0" indent="0" algn="ctr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ko-KR" altLang="en-US" sz="1000" dirty="0"/>
                        <a:t>학습 </a:t>
                      </a:r>
                      <a:r>
                        <a:rPr lang="en-US" altLang="ko-KR" sz="1000" dirty="0"/>
                        <a:t>/ </a:t>
                      </a:r>
                      <a:r>
                        <a:rPr lang="ko-KR" altLang="en-US" sz="1000" dirty="0"/>
                        <a:t>검증 데이터에 예측 값 생성</a:t>
                      </a:r>
                      <a:endParaRPr lang="en-US" sz="10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marL="0" marR="0" indent="0" algn="ctr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ko-KR" altLang="en-US" sz="1000" dirty="0"/>
                        <a:t>모델 및 모델 관련 정보 리스트 생성</a:t>
                      </a:r>
                      <a:endParaRPr lang="en-US" sz="10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37760661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marL="0" marR="0" indent="0" algn="ctr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ko-KR" altLang="en-US" sz="1000" dirty="0"/>
                        <a:t>모델 저장</a:t>
                      </a:r>
                      <a:endParaRPr lang="en-US" sz="10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0122273"/>
                  </a:ext>
                </a:extLst>
              </a:tr>
            </a:tbl>
          </a:graphicData>
        </a:graphic>
      </p:graphicFrame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E8054145-EF44-C9B5-7E3F-F126860D24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8908291"/>
              </p:ext>
            </p:extLst>
          </p:nvPr>
        </p:nvGraphicFramePr>
        <p:xfrm>
          <a:off x="5680157" y="2860731"/>
          <a:ext cx="4320000" cy="1396316"/>
        </p:xfrm>
        <a:graphic>
          <a:graphicData uri="http://schemas.openxmlformats.org/drawingml/2006/table">
            <a:tbl>
              <a:tblPr/>
              <a:tblGrid>
                <a:gridCol w="72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0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/>
                        </a:rPr>
                        <a:t>항목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/>
                        </a:rPr>
                        <a:t>내용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입력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 err="1"/>
                        <a:t>working_date</a:t>
                      </a:r>
                      <a:r>
                        <a:rPr lang="en-US" sz="1000" dirty="0"/>
                        <a:t> : </a:t>
                      </a:r>
                      <a:r>
                        <a:rPr lang="ko-KR" altLang="en-US" sz="1000" dirty="0"/>
                        <a:t>학습 일자</a:t>
                      </a:r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 err="1"/>
                        <a:t>model_path</a:t>
                      </a:r>
                      <a:r>
                        <a:rPr lang="en-US" sz="1000" dirty="0"/>
                        <a:t> : </a:t>
                      </a:r>
                      <a:r>
                        <a:rPr lang="ko-KR" altLang="en-US" sz="1000" dirty="0"/>
                        <a:t>모델 저장 위치  </a:t>
                      </a:r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 err="1"/>
                        <a:t>train_data</a:t>
                      </a:r>
                      <a:r>
                        <a:rPr lang="en-US" sz="1000" dirty="0"/>
                        <a:t> : </a:t>
                      </a:r>
                      <a:r>
                        <a:rPr lang="en-US" altLang="ko-KR" sz="1000" dirty="0"/>
                        <a:t> </a:t>
                      </a:r>
                      <a:r>
                        <a:rPr lang="ko-KR" altLang="en-US" sz="1000" dirty="0"/>
                        <a:t>학습 데이터</a:t>
                      </a:r>
                      <a:r>
                        <a:rPr lang="en-US" altLang="ko-KR" sz="1000" dirty="0"/>
                        <a:t>(</a:t>
                      </a:r>
                      <a:r>
                        <a:rPr lang="en-US" sz="1000" dirty="0"/>
                        <a:t>TRAIN_ANAL_FN</a:t>
                      </a:r>
                      <a:r>
                        <a:rPr lang="ko-KR" altLang="en-US" sz="1000" dirty="0"/>
                        <a:t>의 출력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 err="1"/>
                        <a:t>test_data</a:t>
                      </a:r>
                      <a:r>
                        <a:rPr lang="en-US" sz="1000" dirty="0"/>
                        <a:t>  : </a:t>
                      </a:r>
                      <a:r>
                        <a:rPr lang="en-US" altLang="ko-KR" sz="1000" dirty="0"/>
                        <a:t> </a:t>
                      </a:r>
                      <a:r>
                        <a:rPr lang="ko-KR" altLang="en-US" sz="1000" dirty="0"/>
                        <a:t>검증 데이터</a:t>
                      </a:r>
                      <a:r>
                        <a:rPr lang="en-US" altLang="ko-KR" sz="1000" dirty="0"/>
                        <a:t>(</a:t>
                      </a:r>
                      <a:r>
                        <a:rPr lang="en-US" sz="1000" dirty="0"/>
                        <a:t>TRAIN_ANAL_FN</a:t>
                      </a:r>
                      <a:r>
                        <a:rPr lang="ko-KR" altLang="en-US" sz="1000" dirty="0"/>
                        <a:t>의 출력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  <a:p>
                      <a:pPr marL="171450" marR="0" lvl="0" indent="-17145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000" dirty="0" err="1"/>
                        <a:t>yvar_name</a:t>
                      </a:r>
                      <a:r>
                        <a:rPr lang="en-US" sz="1000" dirty="0"/>
                        <a:t>  : y </a:t>
                      </a:r>
                      <a:r>
                        <a:rPr lang="ko-KR" altLang="en-US" sz="1000" dirty="0"/>
                        <a:t>변수 명</a:t>
                      </a:r>
                      <a:r>
                        <a:rPr lang="en-US" altLang="ko-KR" sz="1000" dirty="0"/>
                        <a:t>(</a:t>
                      </a:r>
                      <a:r>
                        <a:rPr lang="en-US" sz="1000" dirty="0"/>
                        <a:t>TRAIN_ANAL_FN</a:t>
                      </a:r>
                      <a:r>
                        <a:rPr lang="ko-KR" altLang="en-US" sz="1000" dirty="0"/>
                        <a:t>의 출력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  <a:p>
                      <a:pPr marL="171450" marR="0" lvl="0" indent="-17145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000" dirty="0" err="1"/>
                        <a:t>xvar_name</a:t>
                      </a:r>
                      <a:r>
                        <a:rPr lang="en-US" sz="1000" dirty="0"/>
                        <a:t>  : x </a:t>
                      </a:r>
                      <a:r>
                        <a:rPr lang="ko-KR" altLang="en-US" sz="1000" dirty="0"/>
                        <a:t>변수 명</a:t>
                      </a:r>
                      <a:r>
                        <a:rPr lang="en-US" altLang="ko-KR" sz="1000" dirty="0"/>
                        <a:t>(</a:t>
                      </a:r>
                      <a:r>
                        <a:rPr lang="en-US" sz="1000" dirty="0"/>
                        <a:t>TRAIN_ANAL_FN</a:t>
                      </a:r>
                      <a:r>
                        <a:rPr lang="ko-KR" altLang="en-US" sz="1000" dirty="0"/>
                        <a:t>의 출력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marL="0" marR="0" indent="0" algn="ctr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출력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/>
                        <a:t>RESULT: </a:t>
                      </a:r>
                      <a:r>
                        <a:rPr lang="ko-KR" altLang="en-US" sz="1000" dirty="0"/>
                        <a:t>모델 및 모델 관련 정보 리스트</a:t>
                      </a:r>
                      <a:endParaRPr lang="en-US" sz="10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제목 4">
            <a:extLst>
              <a:ext uri="{FF2B5EF4-FFF2-40B4-BE49-F238E27FC236}">
                <a16:creationId xmlns:a16="http://schemas.microsoft.com/office/drawing/2014/main" id="{C86F9EAE-F351-4D00-AD07-407FF5785F94}"/>
              </a:ext>
            </a:extLst>
          </p:cNvPr>
          <p:cNvSpPr txBox="1">
            <a:spLocks/>
          </p:cNvSpPr>
          <p:nvPr/>
        </p:nvSpPr>
        <p:spPr>
          <a:xfrm>
            <a:off x="221536" y="109173"/>
            <a:ext cx="7706491" cy="446020"/>
          </a:xfrm>
          <a:prstGeom prst="rect">
            <a:avLst/>
          </a:prstGeom>
        </p:spPr>
        <p:txBody>
          <a:bodyPr wrap="none"/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세부 과제명 </a:t>
            </a:r>
            <a:r>
              <a:rPr lang="en-US" altLang="ko-KR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altLang="ko-KR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IoT </a:t>
            </a:r>
            <a:r>
              <a:rPr lang="ko-KR" altLang="en-US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빅데이터 및 인공지능 기반의 축산 악취 실시간 조기 예</a:t>
            </a:r>
            <a:r>
              <a:rPr lang="en-US" altLang="ko-KR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,</a:t>
            </a:r>
            <a:r>
              <a:rPr lang="ko-KR" altLang="en-US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경보 알고리즘 개발 및 실증 연구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C87074A4-D440-4674-B0A4-91D4F5E87437}"/>
              </a:ext>
            </a:extLst>
          </p:cNvPr>
          <p:cNvSpPr txBox="1"/>
          <p:nvPr/>
        </p:nvSpPr>
        <p:spPr>
          <a:xfrm>
            <a:off x="8024263" y="43094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별첨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40EA27-81C4-4277-941E-6F50437C2B7D}"/>
              </a:ext>
            </a:extLst>
          </p:cNvPr>
          <p:cNvSpPr txBox="1"/>
          <p:nvPr/>
        </p:nvSpPr>
        <p:spPr>
          <a:xfrm>
            <a:off x="412748" y="1140156"/>
            <a:ext cx="9967327" cy="4542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142875" indent="-142875" defTabSz="914400" fontAlgn="base">
              <a:lnSpc>
                <a:spcPct val="150000"/>
              </a:lnSpc>
              <a:spcBef>
                <a:spcPct val="0"/>
              </a:spcBef>
              <a:spcAft>
                <a:spcPts val="800"/>
              </a:spcAft>
              <a:buSzPct val="75000"/>
              <a:buBlip>
                <a:blip r:embed="rId4"/>
              </a:buBlip>
              <a:defRPr/>
            </a:pPr>
            <a:r>
              <a:rPr lang="ko-KR" altLang="en-US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코드에 대한 상세 설명은 다음과 같습니다</a:t>
            </a:r>
            <a:r>
              <a:rPr lang="en-US" altLang="ko-KR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  </a:t>
            </a:r>
            <a:endParaRPr lang="ko-KR" altLang="en-US" b="1" spc="-100" dirty="0">
              <a:ln>
                <a:solidFill>
                  <a:srgbClr val="C2CAD4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5C1D877-0816-9653-58B0-001CAE7AADD8}"/>
              </a:ext>
            </a:extLst>
          </p:cNvPr>
          <p:cNvSpPr txBox="1"/>
          <p:nvPr/>
        </p:nvSpPr>
        <p:spPr>
          <a:xfrm>
            <a:off x="5680157" y="4264273"/>
            <a:ext cx="2148226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ts val="800"/>
              </a:spcAft>
              <a:buSzPct val="75000"/>
              <a:defRPr/>
            </a:pP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기능 상세 설명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00B9EBF-E822-EEE9-57C7-9E39A8FE1B1B}"/>
              </a:ext>
            </a:extLst>
          </p:cNvPr>
          <p:cNvSpPr txBox="1"/>
          <p:nvPr/>
        </p:nvSpPr>
        <p:spPr>
          <a:xfrm>
            <a:off x="5680157" y="2572457"/>
            <a:ext cx="2148226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ts val="800"/>
              </a:spcAft>
              <a:buSzPct val="75000"/>
              <a:defRPr/>
            </a:pP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입력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/</a:t>
            </a: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출력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0D81BC2-04DF-BF81-B714-9076B9FD6A54}"/>
              </a:ext>
            </a:extLst>
          </p:cNvPr>
          <p:cNvSpPr/>
          <p:nvPr/>
        </p:nvSpPr>
        <p:spPr>
          <a:xfrm>
            <a:off x="5680157" y="1684372"/>
            <a:ext cx="4320000" cy="80313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400" fontAlgn="base">
              <a:spcBef>
                <a:spcPct val="0"/>
              </a:spcBef>
              <a:spcAft>
                <a:spcPts val="800"/>
              </a:spcAft>
              <a:buSzPct val="75000"/>
              <a:defRPr/>
            </a:pP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파일 명 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</a:t>
            </a:r>
            <a:r>
              <a:rPr lang="en-US" altLang="ko-KR" sz="1200" b="1" spc="-100" dirty="0" err="1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accent5"/>
                </a:solidFill>
                <a:latin typeface="+mn-ea"/>
              </a:rPr>
              <a:t>train_model_tools.R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accent5"/>
                </a:solidFill>
                <a:latin typeface="+mn-ea"/>
              </a:rPr>
              <a:t> – (1/9)</a:t>
            </a:r>
          </a:p>
          <a:p>
            <a:pPr defTabSz="914400" fontAlgn="base">
              <a:spcBef>
                <a:spcPct val="0"/>
              </a:spcBef>
              <a:spcAft>
                <a:spcPts val="800"/>
              </a:spcAft>
              <a:buSzPct val="75000"/>
              <a:defRPr/>
            </a:pP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함수 명 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MODELING_MLR</a:t>
            </a:r>
          </a:p>
          <a:p>
            <a:pPr defTabSz="914400" fontAlgn="base">
              <a:spcBef>
                <a:spcPct val="0"/>
              </a:spcBef>
              <a:spcAft>
                <a:spcPts val="800"/>
              </a:spcAft>
              <a:buSzPct val="75000"/>
              <a:defRPr/>
            </a:pP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함수 기능 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Multiple Linear Regression</a:t>
            </a: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모델링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15A3C30E-CF78-FC45-F69D-F152D9C29E4B}"/>
              </a:ext>
            </a:extLst>
          </p:cNvPr>
          <p:cNvGrpSpPr/>
          <p:nvPr/>
        </p:nvGrpSpPr>
        <p:grpSpPr>
          <a:xfrm>
            <a:off x="355614" y="2365715"/>
            <a:ext cx="4976275" cy="413773"/>
            <a:chOff x="355614" y="2493242"/>
            <a:chExt cx="4976275" cy="413773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BA392874-1C11-4557-9CDB-65165AA7F8C6}"/>
                </a:ext>
              </a:extLst>
            </p:cNvPr>
            <p:cNvSpPr/>
            <p:nvPr/>
          </p:nvSpPr>
          <p:spPr>
            <a:xfrm>
              <a:off x="471889" y="2558560"/>
              <a:ext cx="4860000" cy="348455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AutoShape 40">
              <a:extLst>
                <a:ext uri="{FF2B5EF4-FFF2-40B4-BE49-F238E27FC236}">
                  <a16:creationId xmlns:a16="http://schemas.microsoft.com/office/drawing/2014/main" id="{CECFD6D7-10F3-1479-2D75-55726716EF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614" y="2493242"/>
              <a:ext cx="190500" cy="152400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19050" algn="ctr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rgbClr val="4F81BD"/>
                </a:buClr>
                <a:buSzTx/>
                <a:buFont typeface="Wingdings" pitchFamily="2" charset="2"/>
                <a:buNone/>
                <a:tabLst/>
                <a:defRPr/>
              </a:pPr>
              <a:r>
                <a:rPr kumimoji="0" lang="en-US" altLang="ko-KR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+mj-ea"/>
                  <a:ea typeface="+mj-ea"/>
                  <a:cs typeface="Arial" pitchFamily="34" charset="0"/>
                </a:rPr>
                <a:t>2</a:t>
              </a:r>
              <a:endPara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ea"/>
                <a:ea typeface="+mj-ea"/>
                <a:cs typeface="Arial" pitchFamily="34" charset="0"/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464157AF-428F-CED2-2C9A-4DA7BC664AD6}"/>
              </a:ext>
            </a:extLst>
          </p:cNvPr>
          <p:cNvGrpSpPr/>
          <p:nvPr/>
        </p:nvGrpSpPr>
        <p:grpSpPr>
          <a:xfrm>
            <a:off x="355614" y="2758630"/>
            <a:ext cx="4976275" cy="852317"/>
            <a:chOff x="355614" y="2493242"/>
            <a:chExt cx="4976275" cy="852317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5C7A2207-7AAD-584A-68FA-6637F8906E38}"/>
                </a:ext>
              </a:extLst>
            </p:cNvPr>
            <p:cNvSpPr/>
            <p:nvPr/>
          </p:nvSpPr>
          <p:spPr>
            <a:xfrm>
              <a:off x="471889" y="2558559"/>
              <a:ext cx="4860000" cy="787000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AutoShape 40">
              <a:extLst>
                <a:ext uri="{FF2B5EF4-FFF2-40B4-BE49-F238E27FC236}">
                  <a16:creationId xmlns:a16="http://schemas.microsoft.com/office/drawing/2014/main" id="{A388DB76-1160-1F0F-25E3-C9AEF61066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614" y="2493242"/>
              <a:ext cx="190500" cy="152400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19050" algn="ctr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rgbClr val="4F81BD"/>
                </a:buClr>
                <a:buSzTx/>
                <a:buFont typeface="Wingdings" pitchFamily="2" charset="2"/>
                <a:buNone/>
                <a:tabLst/>
                <a:defRPr/>
              </a:pPr>
              <a:r>
                <a:rPr lang="en-US" altLang="ko-KR" sz="1100" b="1" dirty="0">
                  <a:solidFill>
                    <a:srgbClr val="C00000"/>
                  </a:solidFill>
                  <a:latin typeface="+mj-ea"/>
                  <a:ea typeface="+mj-ea"/>
                  <a:cs typeface="Arial" pitchFamily="34" charset="0"/>
                </a:rPr>
                <a:t>3</a:t>
              </a:r>
              <a:endPara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ea"/>
                <a:ea typeface="+mj-ea"/>
                <a:cs typeface="Arial" pitchFamily="34" charset="0"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7D27CCD5-EB6B-CF13-C15B-5799EEDB6753}"/>
              </a:ext>
            </a:extLst>
          </p:cNvPr>
          <p:cNvGrpSpPr/>
          <p:nvPr/>
        </p:nvGrpSpPr>
        <p:grpSpPr>
          <a:xfrm>
            <a:off x="355614" y="3592175"/>
            <a:ext cx="4976275" cy="438650"/>
            <a:chOff x="355614" y="2493242"/>
            <a:chExt cx="4976275" cy="438650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9C79ABB6-25C3-799F-CD62-CC75B84603FC}"/>
                </a:ext>
              </a:extLst>
            </p:cNvPr>
            <p:cNvSpPr/>
            <p:nvPr/>
          </p:nvSpPr>
          <p:spPr>
            <a:xfrm>
              <a:off x="471889" y="2558560"/>
              <a:ext cx="4860000" cy="373332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AutoShape 40">
              <a:extLst>
                <a:ext uri="{FF2B5EF4-FFF2-40B4-BE49-F238E27FC236}">
                  <a16:creationId xmlns:a16="http://schemas.microsoft.com/office/drawing/2014/main" id="{268E18DE-5A46-66A9-8612-5B7B8FD429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614" y="2493242"/>
              <a:ext cx="190500" cy="152400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19050" algn="ctr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rgbClr val="4F81BD"/>
                </a:buClr>
                <a:buSzTx/>
                <a:buFont typeface="Wingdings" pitchFamily="2" charset="2"/>
                <a:buNone/>
                <a:tabLst/>
                <a:defRPr/>
              </a:pPr>
              <a:r>
                <a:rPr lang="en-US" altLang="ko-KR" sz="1100" b="1" dirty="0">
                  <a:solidFill>
                    <a:srgbClr val="C00000"/>
                  </a:solidFill>
                  <a:latin typeface="+mj-ea"/>
                  <a:ea typeface="+mj-ea"/>
                  <a:cs typeface="Arial" pitchFamily="34" charset="0"/>
                </a:rPr>
                <a:t>4</a:t>
              </a:r>
              <a:endPara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ea"/>
                <a:ea typeface="+mj-ea"/>
                <a:cs typeface="Arial" pitchFamily="34" charset="0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51EE5DDF-450D-2BE0-BD7B-47DB9BABFA08}"/>
              </a:ext>
            </a:extLst>
          </p:cNvPr>
          <p:cNvGrpSpPr/>
          <p:nvPr/>
        </p:nvGrpSpPr>
        <p:grpSpPr>
          <a:xfrm>
            <a:off x="355614" y="1896078"/>
            <a:ext cx="4976274" cy="473025"/>
            <a:chOff x="355614" y="2493242"/>
            <a:chExt cx="4976274" cy="473025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C5BE42DF-8AC7-D919-D266-F3C577429B7D}"/>
                </a:ext>
              </a:extLst>
            </p:cNvPr>
            <p:cNvSpPr/>
            <p:nvPr/>
          </p:nvSpPr>
          <p:spPr>
            <a:xfrm>
              <a:off x="471888" y="2558559"/>
              <a:ext cx="4860000" cy="407708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AutoShape 40">
              <a:extLst>
                <a:ext uri="{FF2B5EF4-FFF2-40B4-BE49-F238E27FC236}">
                  <a16:creationId xmlns:a16="http://schemas.microsoft.com/office/drawing/2014/main" id="{32DC8EF1-8160-F2FF-7F81-B0787224B3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614" y="2493242"/>
              <a:ext cx="190500" cy="152400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19050" algn="ctr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rgbClr val="4F81BD"/>
                </a:buClr>
                <a:buSzTx/>
                <a:buFont typeface="Wingdings" pitchFamily="2" charset="2"/>
                <a:buNone/>
                <a:tabLst/>
                <a:defRPr/>
              </a:pPr>
              <a:r>
                <a:rPr lang="en-US" altLang="ko-KR" sz="1000" b="1" dirty="0">
                  <a:solidFill>
                    <a:srgbClr val="C00000"/>
                  </a:solidFill>
                  <a:latin typeface="+mj-ea"/>
                  <a:ea typeface="+mj-ea"/>
                  <a:cs typeface="Arial" pitchFamily="34" charset="0"/>
                </a:rPr>
                <a:t>1</a:t>
              </a:r>
              <a:endPara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ea"/>
                <a:ea typeface="+mj-ea"/>
                <a:cs typeface="Arial" pitchFamily="34" charset="0"/>
              </a:endParaRPr>
            </a:p>
          </p:txBody>
        </p:sp>
      </p:grp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AA913655-35B0-76B3-77EF-79CC57BC33C0}"/>
              </a:ext>
            </a:extLst>
          </p:cNvPr>
          <p:cNvSpPr/>
          <p:nvPr/>
        </p:nvSpPr>
        <p:spPr>
          <a:xfrm>
            <a:off x="8608633" y="430945"/>
            <a:ext cx="14221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03030"/>
                </a:solidFill>
                <a:latin typeface="+mn-ea"/>
              </a:rPr>
              <a:t>코드 구성 </a:t>
            </a:r>
            <a:r>
              <a:rPr lang="en-US" altLang="ko-KR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03030"/>
                </a:solidFill>
                <a:latin typeface="+mn-ea"/>
              </a:rPr>
              <a:t>(6/19)</a:t>
            </a:r>
            <a:endParaRPr lang="ko-KR" altLang="en-US" spc="-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0303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864047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28">
            <a:extLst>
              <a:ext uri="{FF2B5EF4-FFF2-40B4-BE49-F238E27FC236}">
                <a16:creationId xmlns:a16="http://schemas.microsoft.com/office/drawing/2014/main" id="{A1D74578-D8D3-2C25-E0A8-EC2FF9C5C2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748" y="1684372"/>
            <a:ext cx="5040000" cy="3213423"/>
          </a:xfrm>
          <a:prstGeom prst="rect">
            <a:avLst/>
          </a:prstGeom>
        </p:spPr>
      </p:pic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33E39F9A-22F5-7776-FC90-9CC871B6F8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4773255"/>
              </p:ext>
            </p:extLst>
          </p:nvPr>
        </p:nvGraphicFramePr>
        <p:xfrm>
          <a:off x="5680157" y="4563616"/>
          <a:ext cx="4320000" cy="1574346"/>
        </p:xfrm>
        <a:graphic>
          <a:graphicData uri="http://schemas.openxmlformats.org/drawingml/2006/table">
            <a:tbl>
              <a:tblPr/>
              <a:tblGrid>
                <a:gridCol w="72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0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/>
                        </a:rPr>
                        <a:t>항목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/>
                        </a:rPr>
                        <a:t>내용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en-US" sz="1000" dirty="0"/>
                        <a:t>Random</a:t>
                      </a:r>
                      <a:r>
                        <a:rPr lang="ko-KR" altLang="en-US" sz="1000" dirty="0"/>
                        <a:t> </a:t>
                      </a:r>
                      <a:r>
                        <a:rPr lang="en-US" altLang="ko-KR" sz="1000" dirty="0"/>
                        <a:t>Forest</a:t>
                      </a:r>
                      <a:r>
                        <a:rPr lang="ko-KR" altLang="en-US" sz="1000" dirty="0"/>
                        <a:t> 학습 데이터 준비</a:t>
                      </a:r>
                      <a:endParaRPr lang="en-US" sz="10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marL="0" marR="0" indent="0" algn="ctr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en-US" altLang="ko-KR" sz="1000" dirty="0"/>
                        <a:t>Random Forest </a:t>
                      </a:r>
                      <a:r>
                        <a:rPr lang="en-US" altLang="ko-KR" sz="1000" dirty="0" err="1"/>
                        <a:t>mtry</a:t>
                      </a:r>
                      <a:r>
                        <a:rPr lang="en-US" altLang="ko-KR" sz="1000" dirty="0"/>
                        <a:t> </a:t>
                      </a:r>
                      <a:r>
                        <a:rPr lang="ko-KR" altLang="en-US" sz="1000" dirty="0"/>
                        <a:t>튜닝</a:t>
                      </a:r>
                      <a:endParaRPr lang="en-US" sz="10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marL="0" marR="0" indent="0" algn="ctr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en-US" sz="1000" dirty="0"/>
                        <a:t>Random Forest </a:t>
                      </a:r>
                      <a:r>
                        <a:rPr lang="ko-KR" altLang="en-US" sz="1000" dirty="0"/>
                        <a:t>모델 학습</a:t>
                      </a:r>
                      <a:endParaRPr lang="en-US" sz="10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0122273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marL="0" marR="0" indent="0" algn="ctr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학습 </a:t>
                      </a:r>
                      <a:r>
                        <a:rPr lang="en-US" altLang="ko-KR" sz="1000" dirty="0"/>
                        <a:t>/ </a:t>
                      </a:r>
                      <a:r>
                        <a:rPr lang="ko-KR" altLang="en-US" sz="1000" dirty="0"/>
                        <a:t>검증 데이터에 예측 값 생성</a:t>
                      </a:r>
                      <a:endParaRPr lang="en-US" sz="10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31780999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marL="0" marR="0" indent="0" algn="ctr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모델 및 모델 관련 정보 리스트 생성</a:t>
                      </a:r>
                      <a:endParaRPr lang="en-US" sz="10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39119718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marL="0" marR="0" indent="0" algn="ctr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모델 저장</a:t>
                      </a:r>
                      <a:endParaRPr lang="en-US" sz="10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6025530"/>
                  </a:ext>
                </a:extLst>
              </a:tr>
            </a:tbl>
          </a:graphicData>
        </a:graphic>
      </p:graphicFrame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E8054145-EF44-C9B5-7E3F-F126860D24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3743884"/>
              </p:ext>
            </p:extLst>
          </p:nvPr>
        </p:nvGraphicFramePr>
        <p:xfrm>
          <a:off x="5680157" y="2860731"/>
          <a:ext cx="4320000" cy="1396316"/>
        </p:xfrm>
        <a:graphic>
          <a:graphicData uri="http://schemas.openxmlformats.org/drawingml/2006/table">
            <a:tbl>
              <a:tblPr/>
              <a:tblGrid>
                <a:gridCol w="72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0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/>
                        </a:rPr>
                        <a:t>항목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/>
                        </a:rPr>
                        <a:t>내용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입력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 err="1"/>
                        <a:t>working_date</a:t>
                      </a:r>
                      <a:r>
                        <a:rPr lang="en-US" sz="1000" dirty="0"/>
                        <a:t> : </a:t>
                      </a:r>
                      <a:r>
                        <a:rPr lang="ko-KR" altLang="en-US" sz="1000" dirty="0"/>
                        <a:t>학습 일자</a:t>
                      </a:r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 err="1"/>
                        <a:t>model_path</a:t>
                      </a:r>
                      <a:r>
                        <a:rPr lang="en-US" sz="1000" dirty="0"/>
                        <a:t> : </a:t>
                      </a:r>
                      <a:r>
                        <a:rPr lang="ko-KR" altLang="en-US" sz="1000" dirty="0"/>
                        <a:t>모델 저장 위치  </a:t>
                      </a:r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 err="1"/>
                        <a:t>train_data</a:t>
                      </a:r>
                      <a:r>
                        <a:rPr lang="en-US" sz="1000" dirty="0"/>
                        <a:t> : </a:t>
                      </a:r>
                      <a:r>
                        <a:rPr lang="en-US" altLang="ko-KR" sz="1000" dirty="0"/>
                        <a:t> </a:t>
                      </a:r>
                      <a:r>
                        <a:rPr lang="ko-KR" altLang="en-US" sz="1000" dirty="0"/>
                        <a:t>학습 데이터</a:t>
                      </a:r>
                      <a:r>
                        <a:rPr lang="en-US" altLang="ko-KR" sz="1000" dirty="0"/>
                        <a:t>(</a:t>
                      </a:r>
                      <a:r>
                        <a:rPr lang="en-US" sz="1000" dirty="0"/>
                        <a:t>TRAIN_ANAL_FN</a:t>
                      </a:r>
                      <a:r>
                        <a:rPr lang="ko-KR" altLang="en-US" sz="1000" dirty="0"/>
                        <a:t>의 출력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 err="1"/>
                        <a:t>test_data</a:t>
                      </a:r>
                      <a:r>
                        <a:rPr lang="en-US" sz="1000" dirty="0"/>
                        <a:t>  : </a:t>
                      </a:r>
                      <a:r>
                        <a:rPr lang="en-US" altLang="ko-KR" sz="1000" dirty="0"/>
                        <a:t> </a:t>
                      </a:r>
                      <a:r>
                        <a:rPr lang="ko-KR" altLang="en-US" sz="1000" dirty="0"/>
                        <a:t>검증 데이터</a:t>
                      </a:r>
                      <a:r>
                        <a:rPr lang="en-US" altLang="ko-KR" sz="1000" dirty="0"/>
                        <a:t>(</a:t>
                      </a:r>
                      <a:r>
                        <a:rPr lang="en-US" sz="1000" dirty="0"/>
                        <a:t>TRAIN_ANAL_FN</a:t>
                      </a:r>
                      <a:r>
                        <a:rPr lang="ko-KR" altLang="en-US" sz="1000" dirty="0"/>
                        <a:t>의 출력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  <a:p>
                      <a:pPr marL="171450" marR="0" lvl="0" indent="-17145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000" dirty="0" err="1"/>
                        <a:t>yvar_name</a:t>
                      </a:r>
                      <a:r>
                        <a:rPr lang="en-US" sz="1000" dirty="0"/>
                        <a:t>  : y </a:t>
                      </a:r>
                      <a:r>
                        <a:rPr lang="ko-KR" altLang="en-US" sz="1000" dirty="0"/>
                        <a:t>변수 명</a:t>
                      </a:r>
                      <a:r>
                        <a:rPr lang="en-US" altLang="ko-KR" sz="1000" dirty="0"/>
                        <a:t>(</a:t>
                      </a:r>
                      <a:r>
                        <a:rPr lang="en-US" sz="1000" dirty="0"/>
                        <a:t>TRAIN_ANAL_FN</a:t>
                      </a:r>
                      <a:r>
                        <a:rPr lang="ko-KR" altLang="en-US" sz="1000" dirty="0"/>
                        <a:t>의 출력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  <a:p>
                      <a:pPr marL="171450" marR="0" lvl="0" indent="-17145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000" dirty="0" err="1"/>
                        <a:t>xvar_name</a:t>
                      </a:r>
                      <a:r>
                        <a:rPr lang="en-US" sz="1000" dirty="0"/>
                        <a:t>  : x </a:t>
                      </a:r>
                      <a:r>
                        <a:rPr lang="ko-KR" altLang="en-US" sz="1000" dirty="0"/>
                        <a:t>변수 명</a:t>
                      </a:r>
                      <a:r>
                        <a:rPr lang="en-US" altLang="ko-KR" sz="1000" dirty="0"/>
                        <a:t>(</a:t>
                      </a:r>
                      <a:r>
                        <a:rPr lang="en-US" sz="1000" dirty="0"/>
                        <a:t>TRAIN_ANAL_FN</a:t>
                      </a:r>
                      <a:r>
                        <a:rPr lang="ko-KR" altLang="en-US" sz="1000" dirty="0"/>
                        <a:t>의 출력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marL="0" marR="0" indent="0" algn="ctr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출력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/>
                        <a:t>RESULT: </a:t>
                      </a:r>
                      <a:r>
                        <a:rPr lang="ko-KR" altLang="en-US" sz="1000" dirty="0"/>
                        <a:t>모델 및 모델 관련 정보 리스트</a:t>
                      </a:r>
                      <a:endParaRPr lang="en-US" sz="10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제목 4">
            <a:extLst>
              <a:ext uri="{FF2B5EF4-FFF2-40B4-BE49-F238E27FC236}">
                <a16:creationId xmlns:a16="http://schemas.microsoft.com/office/drawing/2014/main" id="{C86F9EAE-F351-4D00-AD07-407FF5785F94}"/>
              </a:ext>
            </a:extLst>
          </p:cNvPr>
          <p:cNvSpPr txBox="1">
            <a:spLocks/>
          </p:cNvSpPr>
          <p:nvPr/>
        </p:nvSpPr>
        <p:spPr>
          <a:xfrm>
            <a:off x="221536" y="109173"/>
            <a:ext cx="7706491" cy="446020"/>
          </a:xfrm>
          <a:prstGeom prst="rect">
            <a:avLst/>
          </a:prstGeom>
        </p:spPr>
        <p:txBody>
          <a:bodyPr wrap="none"/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세부 과제명 </a:t>
            </a:r>
            <a:r>
              <a:rPr lang="en-US" altLang="ko-KR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altLang="ko-KR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IoT </a:t>
            </a:r>
            <a:r>
              <a:rPr lang="ko-KR" altLang="en-US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빅데이터 및 인공지능 기반의 축산 악취 실시간 조기 예</a:t>
            </a:r>
            <a:r>
              <a:rPr lang="en-US" altLang="ko-KR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,</a:t>
            </a:r>
            <a:r>
              <a:rPr lang="ko-KR" altLang="en-US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경보 알고리즘 개발 및 실증 연구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C87074A4-D440-4674-B0A4-91D4F5E87437}"/>
              </a:ext>
            </a:extLst>
          </p:cNvPr>
          <p:cNvSpPr txBox="1"/>
          <p:nvPr/>
        </p:nvSpPr>
        <p:spPr>
          <a:xfrm>
            <a:off x="8024263" y="43094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별첨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40EA27-81C4-4277-941E-6F50437C2B7D}"/>
              </a:ext>
            </a:extLst>
          </p:cNvPr>
          <p:cNvSpPr txBox="1"/>
          <p:nvPr/>
        </p:nvSpPr>
        <p:spPr>
          <a:xfrm>
            <a:off x="412748" y="1140156"/>
            <a:ext cx="9967327" cy="4542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142875" indent="-142875" defTabSz="914400" fontAlgn="base">
              <a:lnSpc>
                <a:spcPct val="150000"/>
              </a:lnSpc>
              <a:spcBef>
                <a:spcPct val="0"/>
              </a:spcBef>
              <a:spcAft>
                <a:spcPts val="800"/>
              </a:spcAft>
              <a:buSzPct val="75000"/>
              <a:buBlip>
                <a:blip r:embed="rId4"/>
              </a:buBlip>
              <a:defRPr/>
            </a:pPr>
            <a:r>
              <a:rPr lang="ko-KR" altLang="en-US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코드에 대한 상세 설명은 다음과 같습니다</a:t>
            </a:r>
            <a:r>
              <a:rPr lang="en-US" altLang="ko-KR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  </a:t>
            </a:r>
            <a:endParaRPr lang="ko-KR" altLang="en-US" b="1" spc="-100" dirty="0">
              <a:ln>
                <a:solidFill>
                  <a:srgbClr val="C2CAD4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5C1D877-0816-9653-58B0-001CAE7AADD8}"/>
              </a:ext>
            </a:extLst>
          </p:cNvPr>
          <p:cNvSpPr txBox="1"/>
          <p:nvPr/>
        </p:nvSpPr>
        <p:spPr>
          <a:xfrm>
            <a:off x="5680157" y="4264273"/>
            <a:ext cx="2148226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ts val="800"/>
              </a:spcAft>
              <a:buSzPct val="75000"/>
              <a:defRPr/>
            </a:pP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기능 상세 설명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00B9EBF-E822-EEE9-57C7-9E39A8FE1B1B}"/>
              </a:ext>
            </a:extLst>
          </p:cNvPr>
          <p:cNvSpPr txBox="1"/>
          <p:nvPr/>
        </p:nvSpPr>
        <p:spPr>
          <a:xfrm>
            <a:off x="5680157" y="2572457"/>
            <a:ext cx="2148226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ts val="800"/>
              </a:spcAft>
              <a:buSzPct val="75000"/>
              <a:defRPr/>
            </a:pP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입력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/</a:t>
            </a: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출력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0D81BC2-04DF-BF81-B714-9076B9FD6A54}"/>
              </a:ext>
            </a:extLst>
          </p:cNvPr>
          <p:cNvSpPr/>
          <p:nvPr/>
        </p:nvSpPr>
        <p:spPr>
          <a:xfrm>
            <a:off x="5680157" y="1684372"/>
            <a:ext cx="4320000" cy="80313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400" fontAlgn="base">
              <a:spcBef>
                <a:spcPct val="0"/>
              </a:spcBef>
              <a:spcAft>
                <a:spcPts val="800"/>
              </a:spcAft>
              <a:buSzPct val="75000"/>
              <a:defRPr/>
            </a:pP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파일 명 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</a:t>
            </a:r>
            <a:r>
              <a:rPr lang="en-US" altLang="ko-KR" sz="1200" b="1" spc="-100" dirty="0" err="1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accent5"/>
                </a:solidFill>
                <a:latin typeface="+mn-ea"/>
              </a:rPr>
              <a:t>train_model_tools.R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accent5"/>
                </a:solidFill>
                <a:latin typeface="+mn-ea"/>
              </a:rPr>
              <a:t> – (2/9)</a:t>
            </a:r>
          </a:p>
          <a:p>
            <a:pPr defTabSz="914400" fontAlgn="base">
              <a:spcBef>
                <a:spcPct val="0"/>
              </a:spcBef>
              <a:spcAft>
                <a:spcPts val="800"/>
              </a:spcAft>
              <a:buSzPct val="75000"/>
              <a:defRPr/>
            </a:pP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함수 명 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MODELING_RF</a:t>
            </a:r>
          </a:p>
          <a:p>
            <a:pPr defTabSz="914400" fontAlgn="base">
              <a:spcBef>
                <a:spcPct val="0"/>
              </a:spcBef>
              <a:spcAft>
                <a:spcPts val="800"/>
              </a:spcAft>
              <a:buSzPct val="75000"/>
              <a:defRPr/>
            </a:pP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함수 기능 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Random Forest</a:t>
            </a: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모델링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FDDB65AD-B58D-A9A0-1EFA-4444C438BA9D}"/>
              </a:ext>
            </a:extLst>
          </p:cNvPr>
          <p:cNvGrpSpPr/>
          <p:nvPr/>
        </p:nvGrpSpPr>
        <p:grpSpPr>
          <a:xfrm>
            <a:off x="355614" y="2235081"/>
            <a:ext cx="4976275" cy="389318"/>
            <a:chOff x="355614" y="2493242"/>
            <a:chExt cx="4976275" cy="389318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2F49A398-8283-638B-3B77-886C05E15753}"/>
                </a:ext>
              </a:extLst>
            </p:cNvPr>
            <p:cNvSpPr/>
            <p:nvPr/>
          </p:nvSpPr>
          <p:spPr>
            <a:xfrm>
              <a:off x="471889" y="2558560"/>
              <a:ext cx="4860000" cy="324000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AutoShape 40">
              <a:extLst>
                <a:ext uri="{FF2B5EF4-FFF2-40B4-BE49-F238E27FC236}">
                  <a16:creationId xmlns:a16="http://schemas.microsoft.com/office/drawing/2014/main" id="{57B4A31A-1D55-CC0D-76EB-01BBE2E122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614" y="2493242"/>
              <a:ext cx="190500" cy="152400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19050" algn="ctr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rgbClr val="4F81BD"/>
                </a:buClr>
                <a:buSzTx/>
                <a:buFont typeface="Wingdings" pitchFamily="2" charset="2"/>
                <a:buNone/>
                <a:tabLst/>
                <a:defRPr/>
              </a:pPr>
              <a:r>
                <a:rPr kumimoji="0" lang="en-US" altLang="ko-KR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+mj-ea"/>
                  <a:ea typeface="+mj-ea"/>
                  <a:cs typeface="Arial" pitchFamily="34" charset="0"/>
                </a:rPr>
                <a:t>2</a:t>
              </a:r>
              <a:endPara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ea"/>
                <a:ea typeface="+mj-ea"/>
                <a:cs typeface="Arial" pitchFamily="34" charset="0"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487FD00D-ED09-B059-8A2A-61C9038E614A}"/>
              </a:ext>
            </a:extLst>
          </p:cNvPr>
          <p:cNvGrpSpPr/>
          <p:nvPr/>
        </p:nvGrpSpPr>
        <p:grpSpPr>
          <a:xfrm>
            <a:off x="355614" y="2609340"/>
            <a:ext cx="4976275" cy="413772"/>
            <a:chOff x="355614" y="2493242"/>
            <a:chExt cx="4976275" cy="413772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047C26F4-F0B6-C458-5EFB-D3E51DC50A79}"/>
                </a:ext>
              </a:extLst>
            </p:cNvPr>
            <p:cNvSpPr/>
            <p:nvPr/>
          </p:nvSpPr>
          <p:spPr>
            <a:xfrm>
              <a:off x="471889" y="2558559"/>
              <a:ext cx="4860000" cy="348455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AutoShape 40">
              <a:extLst>
                <a:ext uri="{FF2B5EF4-FFF2-40B4-BE49-F238E27FC236}">
                  <a16:creationId xmlns:a16="http://schemas.microsoft.com/office/drawing/2014/main" id="{23E1B6BA-B600-0624-94D6-38BE9C9829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614" y="2493242"/>
              <a:ext cx="190500" cy="152400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19050" algn="ctr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rgbClr val="4F81BD"/>
                </a:buClr>
                <a:buSzTx/>
                <a:buFont typeface="Wingdings" pitchFamily="2" charset="2"/>
                <a:buNone/>
                <a:tabLst/>
                <a:defRPr/>
              </a:pPr>
              <a:r>
                <a:rPr lang="en-US" altLang="ko-KR" sz="1100" b="1" dirty="0">
                  <a:solidFill>
                    <a:srgbClr val="C00000"/>
                  </a:solidFill>
                  <a:latin typeface="+mj-ea"/>
                  <a:ea typeface="+mj-ea"/>
                  <a:cs typeface="Arial" pitchFamily="34" charset="0"/>
                </a:rPr>
                <a:t>3</a:t>
              </a:r>
              <a:endPara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ea"/>
                <a:ea typeface="+mj-ea"/>
                <a:cs typeface="Arial" pitchFamily="34" charset="0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D385956E-A5F4-4C2F-25CE-F934671CDF9B}"/>
              </a:ext>
            </a:extLst>
          </p:cNvPr>
          <p:cNvGrpSpPr/>
          <p:nvPr/>
        </p:nvGrpSpPr>
        <p:grpSpPr>
          <a:xfrm>
            <a:off x="355614" y="2995015"/>
            <a:ext cx="4976275" cy="382667"/>
            <a:chOff x="355614" y="2493242"/>
            <a:chExt cx="4976275" cy="382667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F8DB193F-3A04-2525-2417-62189E7C79A9}"/>
                </a:ext>
              </a:extLst>
            </p:cNvPr>
            <p:cNvSpPr/>
            <p:nvPr/>
          </p:nvSpPr>
          <p:spPr>
            <a:xfrm>
              <a:off x="471889" y="2558560"/>
              <a:ext cx="4860000" cy="317349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AutoShape 40">
              <a:extLst>
                <a:ext uri="{FF2B5EF4-FFF2-40B4-BE49-F238E27FC236}">
                  <a16:creationId xmlns:a16="http://schemas.microsoft.com/office/drawing/2014/main" id="{11C577FB-E935-D778-C7EB-7134269898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614" y="2493242"/>
              <a:ext cx="190500" cy="152400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19050" algn="ctr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rgbClr val="4F81BD"/>
                </a:buClr>
                <a:buSzTx/>
                <a:buFont typeface="Wingdings" pitchFamily="2" charset="2"/>
                <a:buNone/>
                <a:tabLst/>
                <a:defRPr/>
              </a:pPr>
              <a:r>
                <a:rPr lang="en-US" altLang="ko-KR" sz="1100" b="1" dirty="0">
                  <a:solidFill>
                    <a:srgbClr val="C00000"/>
                  </a:solidFill>
                  <a:latin typeface="+mj-ea"/>
                  <a:ea typeface="+mj-ea"/>
                  <a:cs typeface="Arial" pitchFamily="34" charset="0"/>
                </a:rPr>
                <a:t>4</a:t>
              </a:r>
              <a:endPara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ea"/>
                <a:ea typeface="+mj-ea"/>
                <a:cs typeface="Arial" pitchFamily="34" charset="0"/>
              </a:endParaRP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9C6009EA-1AB5-171E-0BE7-6C2ACFCD352B}"/>
              </a:ext>
            </a:extLst>
          </p:cNvPr>
          <p:cNvGrpSpPr/>
          <p:nvPr/>
        </p:nvGrpSpPr>
        <p:grpSpPr>
          <a:xfrm>
            <a:off x="355614" y="3360801"/>
            <a:ext cx="4976275" cy="857318"/>
            <a:chOff x="355614" y="2493242"/>
            <a:chExt cx="4976275" cy="857318"/>
          </a:xfrm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342E823D-318E-2CCA-E956-72227D833ACB}"/>
                </a:ext>
              </a:extLst>
            </p:cNvPr>
            <p:cNvSpPr/>
            <p:nvPr/>
          </p:nvSpPr>
          <p:spPr>
            <a:xfrm>
              <a:off x="471889" y="2558560"/>
              <a:ext cx="4860000" cy="792000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AutoShape 40">
              <a:extLst>
                <a:ext uri="{FF2B5EF4-FFF2-40B4-BE49-F238E27FC236}">
                  <a16:creationId xmlns:a16="http://schemas.microsoft.com/office/drawing/2014/main" id="{EFD00F5B-5F3E-D930-463E-906C7D2AFD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614" y="2493242"/>
              <a:ext cx="190500" cy="152400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19050" algn="ctr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rgbClr val="4F81BD"/>
                </a:buClr>
                <a:buSzTx/>
                <a:buFont typeface="Wingdings" pitchFamily="2" charset="2"/>
                <a:buNone/>
                <a:tabLst/>
                <a:defRPr/>
              </a:pPr>
              <a:r>
                <a:rPr kumimoji="0" lang="en-US" altLang="ko-KR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+mj-ea"/>
                  <a:ea typeface="+mj-ea"/>
                  <a:cs typeface="Arial" pitchFamily="34" charset="0"/>
                </a:rPr>
                <a:t>5</a:t>
              </a:r>
              <a:endPara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ea"/>
                <a:ea typeface="+mj-ea"/>
                <a:cs typeface="Arial" pitchFamily="34" charset="0"/>
              </a:endParaRP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61797424-517E-8AFA-A2D1-76EFE6153D1C}"/>
              </a:ext>
            </a:extLst>
          </p:cNvPr>
          <p:cNvGrpSpPr/>
          <p:nvPr/>
        </p:nvGrpSpPr>
        <p:grpSpPr>
          <a:xfrm>
            <a:off x="355614" y="4217337"/>
            <a:ext cx="4976275" cy="374272"/>
            <a:chOff x="355614" y="2493242"/>
            <a:chExt cx="4976275" cy="374272"/>
          </a:xfrm>
        </p:grpSpPr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B76A1D21-FBDC-F799-93F6-66AAB4F7D379}"/>
                </a:ext>
              </a:extLst>
            </p:cNvPr>
            <p:cNvSpPr/>
            <p:nvPr/>
          </p:nvSpPr>
          <p:spPr>
            <a:xfrm>
              <a:off x="471889" y="2558560"/>
              <a:ext cx="4860000" cy="308954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AutoShape 40">
              <a:extLst>
                <a:ext uri="{FF2B5EF4-FFF2-40B4-BE49-F238E27FC236}">
                  <a16:creationId xmlns:a16="http://schemas.microsoft.com/office/drawing/2014/main" id="{4A65C7BB-4CA6-AAAE-F67E-249B7C4724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614" y="2493242"/>
              <a:ext cx="190500" cy="152400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19050" algn="ctr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rgbClr val="4F81BD"/>
                </a:buClr>
                <a:buSzTx/>
                <a:buFont typeface="Wingdings" pitchFamily="2" charset="2"/>
                <a:buNone/>
                <a:tabLst/>
                <a:defRPr/>
              </a:pPr>
              <a:r>
                <a:rPr kumimoji="0" lang="en-US" altLang="ko-KR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+mj-ea"/>
                  <a:ea typeface="+mj-ea"/>
                  <a:cs typeface="Arial" pitchFamily="34" charset="0"/>
                </a:rPr>
                <a:t>6</a:t>
              </a:r>
              <a:endPara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ea"/>
                <a:ea typeface="+mj-ea"/>
                <a:cs typeface="Arial" pitchFamily="34" charset="0"/>
              </a:endParaRPr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221A145D-613C-1418-F961-3E61B4A8BFFA}"/>
              </a:ext>
            </a:extLst>
          </p:cNvPr>
          <p:cNvGrpSpPr/>
          <p:nvPr/>
        </p:nvGrpSpPr>
        <p:grpSpPr>
          <a:xfrm>
            <a:off x="355614" y="1914743"/>
            <a:ext cx="4976274" cy="320339"/>
            <a:chOff x="355614" y="2493242"/>
            <a:chExt cx="4976274" cy="320339"/>
          </a:xfrm>
        </p:grpSpPr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66896EA9-5032-D5A4-0E24-6513378E8CFD}"/>
                </a:ext>
              </a:extLst>
            </p:cNvPr>
            <p:cNvSpPr/>
            <p:nvPr/>
          </p:nvSpPr>
          <p:spPr>
            <a:xfrm>
              <a:off x="471888" y="2558559"/>
              <a:ext cx="4860000" cy="255022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AutoShape 40">
              <a:extLst>
                <a:ext uri="{FF2B5EF4-FFF2-40B4-BE49-F238E27FC236}">
                  <a16:creationId xmlns:a16="http://schemas.microsoft.com/office/drawing/2014/main" id="{65D1DD6F-AC52-E3D7-D670-4B6C7CB5D0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614" y="2493242"/>
              <a:ext cx="190500" cy="152400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19050" algn="ctr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rgbClr val="4F81BD"/>
                </a:buClr>
                <a:buSzTx/>
                <a:buFont typeface="Wingdings" pitchFamily="2" charset="2"/>
                <a:buNone/>
                <a:tabLst/>
                <a:defRPr/>
              </a:pPr>
              <a:r>
                <a:rPr lang="en-US" altLang="ko-KR" sz="1000" b="1" dirty="0">
                  <a:solidFill>
                    <a:srgbClr val="C00000"/>
                  </a:solidFill>
                  <a:latin typeface="+mj-ea"/>
                  <a:ea typeface="+mj-ea"/>
                  <a:cs typeface="Arial" pitchFamily="34" charset="0"/>
                </a:rPr>
                <a:t>1</a:t>
              </a:r>
              <a:endPara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ea"/>
                <a:ea typeface="+mj-ea"/>
                <a:cs typeface="Arial" pitchFamily="34" charset="0"/>
              </a:endParaRPr>
            </a:p>
          </p:txBody>
        </p:sp>
      </p:grp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758AA214-B25E-E7A9-42BA-DCBCBE4B688A}"/>
              </a:ext>
            </a:extLst>
          </p:cNvPr>
          <p:cNvSpPr/>
          <p:nvPr/>
        </p:nvSpPr>
        <p:spPr>
          <a:xfrm>
            <a:off x="8608633" y="430945"/>
            <a:ext cx="14221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03030"/>
                </a:solidFill>
                <a:latin typeface="+mn-ea"/>
              </a:rPr>
              <a:t>코드 구성 </a:t>
            </a:r>
            <a:r>
              <a:rPr lang="en-US" altLang="ko-KR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03030"/>
                </a:solidFill>
                <a:latin typeface="+mn-ea"/>
              </a:rPr>
              <a:t>(7/19)</a:t>
            </a:r>
            <a:endParaRPr lang="ko-KR" altLang="en-US" spc="-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0303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017249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0042EDFA-5181-840E-7AC7-B424C416F6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748" y="1684372"/>
            <a:ext cx="5040000" cy="5441645"/>
          </a:xfrm>
          <a:prstGeom prst="rect">
            <a:avLst/>
          </a:prstGeom>
        </p:spPr>
      </p:pic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33E39F9A-22F5-7776-FC90-9CC871B6F8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1075612"/>
              </p:ext>
            </p:extLst>
          </p:nvPr>
        </p:nvGraphicFramePr>
        <p:xfrm>
          <a:off x="5680157" y="4563616"/>
          <a:ext cx="4320000" cy="1794737"/>
        </p:xfrm>
        <a:graphic>
          <a:graphicData uri="http://schemas.openxmlformats.org/drawingml/2006/table">
            <a:tbl>
              <a:tblPr/>
              <a:tblGrid>
                <a:gridCol w="72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0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/>
                        </a:rPr>
                        <a:t>항목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/>
                        </a:rPr>
                        <a:t>내용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en-US" sz="1000" dirty="0"/>
                        <a:t>XGBOOST </a:t>
                      </a:r>
                      <a:r>
                        <a:rPr lang="ko-KR" altLang="en-US" sz="1000" dirty="0"/>
                        <a:t>학습</a:t>
                      </a:r>
                      <a:r>
                        <a:rPr lang="en-US" altLang="ko-KR" sz="1000" dirty="0"/>
                        <a:t>/</a:t>
                      </a:r>
                      <a:r>
                        <a:rPr lang="ko-KR" altLang="en-US" sz="1000" dirty="0"/>
                        <a:t>검증 데이터 준비</a:t>
                      </a:r>
                      <a:endParaRPr lang="en-US" sz="10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marL="0" marR="0" indent="0" algn="ctr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en-US" sz="1000" dirty="0"/>
                        <a:t>Grid Search</a:t>
                      </a:r>
                      <a:r>
                        <a:rPr lang="ko-KR" altLang="en-US" sz="1000" dirty="0"/>
                        <a:t>를 위한 튜닝 파라미터 지정</a:t>
                      </a:r>
                      <a:endParaRPr lang="en-US" sz="10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marL="0" marR="0" indent="0" algn="ctr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en-US" sz="1000" dirty="0"/>
                        <a:t>Grid Search </a:t>
                      </a:r>
                      <a:r>
                        <a:rPr lang="ko-KR" altLang="en-US" sz="1000" dirty="0"/>
                        <a:t>진행 및 최적 튜닝 파라미터 선정</a:t>
                      </a:r>
                      <a:endParaRPr lang="en-US" sz="10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0122273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marL="0" marR="0" indent="0" algn="ctr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000" dirty="0"/>
                        <a:t>XGBOOST </a:t>
                      </a:r>
                      <a:r>
                        <a:rPr lang="ko-KR" altLang="en-US" sz="1000" dirty="0"/>
                        <a:t>모델 학습</a:t>
                      </a:r>
                      <a:endParaRPr lang="en-US" sz="10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39245181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marL="0" marR="0" indent="0" algn="ctr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학습 </a:t>
                      </a:r>
                      <a:r>
                        <a:rPr lang="en-US" altLang="ko-KR" sz="1000" dirty="0"/>
                        <a:t>/ </a:t>
                      </a:r>
                      <a:r>
                        <a:rPr lang="ko-KR" altLang="en-US" sz="1000" dirty="0"/>
                        <a:t>검증 데이터에 예측 값 생성</a:t>
                      </a:r>
                      <a:endParaRPr lang="en-US" sz="10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31780999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marL="0" marR="0" indent="0" algn="ctr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모델 및 모델 관련 정보 리스트 생성</a:t>
                      </a:r>
                      <a:endParaRPr lang="en-US" sz="10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39119718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marL="0" marR="0" indent="0" algn="ctr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모델 저장</a:t>
                      </a:r>
                      <a:endParaRPr lang="en-US" sz="10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6025530"/>
                  </a:ext>
                </a:extLst>
              </a:tr>
            </a:tbl>
          </a:graphicData>
        </a:graphic>
      </p:graphicFrame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E8054145-EF44-C9B5-7E3F-F126860D2468}"/>
              </a:ext>
            </a:extLst>
          </p:cNvPr>
          <p:cNvGraphicFramePr>
            <a:graphicFrameLocks noGrp="1"/>
          </p:cNvGraphicFramePr>
          <p:nvPr/>
        </p:nvGraphicFramePr>
        <p:xfrm>
          <a:off x="5680157" y="2860731"/>
          <a:ext cx="4320000" cy="1396316"/>
        </p:xfrm>
        <a:graphic>
          <a:graphicData uri="http://schemas.openxmlformats.org/drawingml/2006/table">
            <a:tbl>
              <a:tblPr/>
              <a:tblGrid>
                <a:gridCol w="72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0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/>
                        </a:rPr>
                        <a:t>항목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/>
                        </a:rPr>
                        <a:t>내용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입력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 err="1"/>
                        <a:t>working_date</a:t>
                      </a:r>
                      <a:r>
                        <a:rPr lang="en-US" sz="1000" dirty="0"/>
                        <a:t> : </a:t>
                      </a:r>
                      <a:r>
                        <a:rPr lang="ko-KR" altLang="en-US" sz="1000" dirty="0"/>
                        <a:t>학습 일자</a:t>
                      </a:r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 err="1"/>
                        <a:t>model_path</a:t>
                      </a:r>
                      <a:r>
                        <a:rPr lang="en-US" sz="1000" dirty="0"/>
                        <a:t> : </a:t>
                      </a:r>
                      <a:r>
                        <a:rPr lang="ko-KR" altLang="en-US" sz="1000" dirty="0"/>
                        <a:t>모델 저장 위치  </a:t>
                      </a:r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 err="1"/>
                        <a:t>train_data</a:t>
                      </a:r>
                      <a:r>
                        <a:rPr lang="en-US" sz="1000" dirty="0"/>
                        <a:t> : </a:t>
                      </a:r>
                      <a:r>
                        <a:rPr lang="en-US" altLang="ko-KR" sz="1000" dirty="0"/>
                        <a:t> </a:t>
                      </a:r>
                      <a:r>
                        <a:rPr lang="ko-KR" altLang="en-US" sz="1000" dirty="0"/>
                        <a:t>학습 데이터</a:t>
                      </a:r>
                      <a:r>
                        <a:rPr lang="en-US" altLang="ko-KR" sz="1000" dirty="0"/>
                        <a:t>(</a:t>
                      </a:r>
                      <a:r>
                        <a:rPr lang="en-US" sz="1000" dirty="0"/>
                        <a:t>TRAIN_ANAL_FN</a:t>
                      </a:r>
                      <a:r>
                        <a:rPr lang="ko-KR" altLang="en-US" sz="1000" dirty="0"/>
                        <a:t>의 출력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 err="1"/>
                        <a:t>test_data</a:t>
                      </a:r>
                      <a:r>
                        <a:rPr lang="en-US" sz="1000" dirty="0"/>
                        <a:t>  : </a:t>
                      </a:r>
                      <a:r>
                        <a:rPr lang="en-US" altLang="ko-KR" sz="1000" dirty="0"/>
                        <a:t> </a:t>
                      </a:r>
                      <a:r>
                        <a:rPr lang="ko-KR" altLang="en-US" sz="1000" dirty="0"/>
                        <a:t>검증 데이터</a:t>
                      </a:r>
                      <a:r>
                        <a:rPr lang="en-US" altLang="ko-KR" sz="1000" dirty="0"/>
                        <a:t>(</a:t>
                      </a:r>
                      <a:r>
                        <a:rPr lang="en-US" sz="1000" dirty="0"/>
                        <a:t>TRAIN_ANAL_FN</a:t>
                      </a:r>
                      <a:r>
                        <a:rPr lang="ko-KR" altLang="en-US" sz="1000" dirty="0"/>
                        <a:t>의 출력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  <a:p>
                      <a:pPr marL="171450" marR="0" lvl="0" indent="-17145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000" dirty="0" err="1"/>
                        <a:t>yvar_name</a:t>
                      </a:r>
                      <a:r>
                        <a:rPr lang="en-US" sz="1000" dirty="0"/>
                        <a:t>  : y </a:t>
                      </a:r>
                      <a:r>
                        <a:rPr lang="ko-KR" altLang="en-US" sz="1000" dirty="0"/>
                        <a:t>변수 명</a:t>
                      </a:r>
                      <a:r>
                        <a:rPr lang="en-US" altLang="ko-KR" sz="1000" dirty="0"/>
                        <a:t>(</a:t>
                      </a:r>
                      <a:r>
                        <a:rPr lang="en-US" sz="1000" dirty="0"/>
                        <a:t>TRAIN_ANAL_FN</a:t>
                      </a:r>
                      <a:r>
                        <a:rPr lang="ko-KR" altLang="en-US" sz="1000" dirty="0"/>
                        <a:t>의 출력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  <a:p>
                      <a:pPr marL="171450" marR="0" lvl="0" indent="-17145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000" dirty="0" err="1"/>
                        <a:t>xvar_name</a:t>
                      </a:r>
                      <a:r>
                        <a:rPr lang="en-US" sz="1000" dirty="0"/>
                        <a:t>  : x </a:t>
                      </a:r>
                      <a:r>
                        <a:rPr lang="ko-KR" altLang="en-US" sz="1000" dirty="0"/>
                        <a:t>변수 명</a:t>
                      </a:r>
                      <a:r>
                        <a:rPr lang="en-US" altLang="ko-KR" sz="1000" dirty="0"/>
                        <a:t>(</a:t>
                      </a:r>
                      <a:r>
                        <a:rPr lang="en-US" sz="1000" dirty="0"/>
                        <a:t>TRAIN_ANAL_FN</a:t>
                      </a:r>
                      <a:r>
                        <a:rPr lang="ko-KR" altLang="en-US" sz="1000" dirty="0"/>
                        <a:t>의 출력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marL="0" marR="0" indent="0" algn="ctr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출력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/>
                        <a:t>RESULT: </a:t>
                      </a:r>
                      <a:r>
                        <a:rPr lang="ko-KR" altLang="en-US" sz="1000" dirty="0"/>
                        <a:t>모델 및 모델 관련 정보 리스트</a:t>
                      </a:r>
                      <a:endParaRPr lang="en-US" sz="10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제목 4">
            <a:extLst>
              <a:ext uri="{FF2B5EF4-FFF2-40B4-BE49-F238E27FC236}">
                <a16:creationId xmlns:a16="http://schemas.microsoft.com/office/drawing/2014/main" id="{C86F9EAE-F351-4D00-AD07-407FF5785F94}"/>
              </a:ext>
            </a:extLst>
          </p:cNvPr>
          <p:cNvSpPr txBox="1">
            <a:spLocks/>
          </p:cNvSpPr>
          <p:nvPr/>
        </p:nvSpPr>
        <p:spPr>
          <a:xfrm>
            <a:off x="221536" y="109173"/>
            <a:ext cx="7706491" cy="446020"/>
          </a:xfrm>
          <a:prstGeom prst="rect">
            <a:avLst/>
          </a:prstGeom>
        </p:spPr>
        <p:txBody>
          <a:bodyPr wrap="none"/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세부 과제명 </a:t>
            </a:r>
            <a:r>
              <a:rPr lang="en-US" altLang="ko-KR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altLang="ko-KR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IoT </a:t>
            </a:r>
            <a:r>
              <a:rPr lang="ko-KR" altLang="en-US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빅데이터 및 인공지능 기반의 축산 악취 실시간 조기 예</a:t>
            </a:r>
            <a:r>
              <a:rPr lang="en-US" altLang="ko-KR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,</a:t>
            </a:r>
            <a:r>
              <a:rPr lang="ko-KR" altLang="en-US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경보 알고리즘 개발 및 실증 연구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C87074A4-D440-4674-B0A4-91D4F5E87437}"/>
              </a:ext>
            </a:extLst>
          </p:cNvPr>
          <p:cNvSpPr txBox="1"/>
          <p:nvPr/>
        </p:nvSpPr>
        <p:spPr>
          <a:xfrm>
            <a:off x="8024263" y="43094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별첨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40EA27-81C4-4277-941E-6F50437C2B7D}"/>
              </a:ext>
            </a:extLst>
          </p:cNvPr>
          <p:cNvSpPr txBox="1"/>
          <p:nvPr/>
        </p:nvSpPr>
        <p:spPr>
          <a:xfrm>
            <a:off x="412748" y="1140156"/>
            <a:ext cx="9967327" cy="4542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142875" indent="-142875" defTabSz="914400" fontAlgn="base">
              <a:lnSpc>
                <a:spcPct val="150000"/>
              </a:lnSpc>
              <a:spcBef>
                <a:spcPct val="0"/>
              </a:spcBef>
              <a:spcAft>
                <a:spcPts val="800"/>
              </a:spcAft>
              <a:buSzPct val="75000"/>
              <a:buBlip>
                <a:blip r:embed="rId4"/>
              </a:buBlip>
              <a:defRPr/>
            </a:pPr>
            <a:r>
              <a:rPr lang="ko-KR" altLang="en-US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코드에 대한 상세 설명은 다음과 같습니다</a:t>
            </a:r>
            <a:r>
              <a:rPr lang="en-US" altLang="ko-KR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  </a:t>
            </a:r>
            <a:endParaRPr lang="ko-KR" altLang="en-US" b="1" spc="-100" dirty="0">
              <a:ln>
                <a:solidFill>
                  <a:srgbClr val="C2CAD4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5C1D877-0816-9653-58B0-001CAE7AADD8}"/>
              </a:ext>
            </a:extLst>
          </p:cNvPr>
          <p:cNvSpPr txBox="1"/>
          <p:nvPr/>
        </p:nvSpPr>
        <p:spPr>
          <a:xfrm>
            <a:off x="5680157" y="4264273"/>
            <a:ext cx="2148226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ts val="800"/>
              </a:spcAft>
              <a:buSzPct val="75000"/>
              <a:defRPr/>
            </a:pP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기능 상세 설명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00B9EBF-E822-EEE9-57C7-9E39A8FE1B1B}"/>
              </a:ext>
            </a:extLst>
          </p:cNvPr>
          <p:cNvSpPr txBox="1"/>
          <p:nvPr/>
        </p:nvSpPr>
        <p:spPr>
          <a:xfrm>
            <a:off x="5680157" y="2572457"/>
            <a:ext cx="2148226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ts val="800"/>
              </a:spcAft>
              <a:buSzPct val="75000"/>
              <a:defRPr/>
            </a:pP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입력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/</a:t>
            </a: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출력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0D81BC2-04DF-BF81-B714-9076B9FD6A54}"/>
              </a:ext>
            </a:extLst>
          </p:cNvPr>
          <p:cNvSpPr/>
          <p:nvPr/>
        </p:nvSpPr>
        <p:spPr>
          <a:xfrm>
            <a:off x="5680157" y="1684372"/>
            <a:ext cx="4320000" cy="80313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400" fontAlgn="base">
              <a:spcBef>
                <a:spcPct val="0"/>
              </a:spcBef>
              <a:spcAft>
                <a:spcPts val="800"/>
              </a:spcAft>
              <a:buSzPct val="75000"/>
              <a:defRPr/>
            </a:pP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파일 명 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</a:t>
            </a:r>
            <a:r>
              <a:rPr lang="en-US" altLang="ko-KR" sz="1200" b="1" spc="-100" dirty="0" err="1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accent5"/>
                </a:solidFill>
                <a:latin typeface="+mn-ea"/>
              </a:rPr>
              <a:t>train_model_tools.R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accent5"/>
                </a:solidFill>
                <a:latin typeface="+mn-ea"/>
              </a:rPr>
              <a:t> – (3/9)</a:t>
            </a:r>
          </a:p>
          <a:p>
            <a:pPr defTabSz="914400" fontAlgn="base">
              <a:spcBef>
                <a:spcPct val="0"/>
              </a:spcBef>
              <a:spcAft>
                <a:spcPts val="800"/>
              </a:spcAft>
              <a:buSzPct val="75000"/>
              <a:defRPr/>
            </a:pP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함수 명 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MODELING_XGBOOST</a:t>
            </a:r>
          </a:p>
          <a:p>
            <a:pPr defTabSz="914400" fontAlgn="base">
              <a:spcBef>
                <a:spcPct val="0"/>
              </a:spcBef>
              <a:spcAft>
                <a:spcPts val="800"/>
              </a:spcAft>
              <a:buSzPct val="75000"/>
              <a:defRPr/>
            </a:pP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함수 기능 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XGBOOST</a:t>
            </a: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모델링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FDDB65AD-B58D-A9A0-1EFA-4444C438BA9D}"/>
              </a:ext>
            </a:extLst>
          </p:cNvPr>
          <p:cNvGrpSpPr/>
          <p:nvPr/>
        </p:nvGrpSpPr>
        <p:grpSpPr>
          <a:xfrm>
            <a:off x="355614" y="2533659"/>
            <a:ext cx="4976275" cy="657724"/>
            <a:chOff x="355614" y="2493242"/>
            <a:chExt cx="4976275" cy="657724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2F49A398-8283-638B-3B77-886C05E15753}"/>
                </a:ext>
              </a:extLst>
            </p:cNvPr>
            <p:cNvSpPr/>
            <p:nvPr/>
          </p:nvSpPr>
          <p:spPr>
            <a:xfrm>
              <a:off x="471889" y="2558560"/>
              <a:ext cx="4860000" cy="592406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AutoShape 40">
              <a:extLst>
                <a:ext uri="{FF2B5EF4-FFF2-40B4-BE49-F238E27FC236}">
                  <a16:creationId xmlns:a16="http://schemas.microsoft.com/office/drawing/2014/main" id="{57B4A31A-1D55-CC0D-76EB-01BBE2E122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614" y="2493242"/>
              <a:ext cx="190500" cy="152400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19050" algn="ctr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rgbClr val="4F81BD"/>
                </a:buClr>
                <a:buSzTx/>
                <a:buFont typeface="Wingdings" pitchFamily="2" charset="2"/>
                <a:buNone/>
                <a:tabLst/>
                <a:defRPr/>
              </a:pPr>
              <a:r>
                <a:rPr kumimoji="0" lang="en-US" altLang="ko-KR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+mj-ea"/>
                  <a:ea typeface="+mj-ea"/>
                  <a:cs typeface="Arial" pitchFamily="34" charset="0"/>
                </a:rPr>
                <a:t>2</a:t>
              </a:r>
              <a:endPara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ea"/>
                <a:ea typeface="+mj-ea"/>
                <a:cs typeface="Arial" pitchFamily="34" charset="0"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487FD00D-ED09-B059-8A2A-61C9038E614A}"/>
              </a:ext>
            </a:extLst>
          </p:cNvPr>
          <p:cNvGrpSpPr/>
          <p:nvPr/>
        </p:nvGrpSpPr>
        <p:grpSpPr>
          <a:xfrm>
            <a:off x="355614" y="3169170"/>
            <a:ext cx="4976275" cy="2009317"/>
            <a:chOff x="355614" y="2493242"/>
            <a:chExt cx="4976275" cy="2009317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047C26F4-F0B6-C458-5EFB-D3E51DC50A79}"/>
                </a:ext>
              </a:extLst>
            </p:cNvPr>
            <p:cNvSpPr/>
            <p:nvPr/>
          </p:nvSpPr>
          <p:spPr>
            <a:xfrm>
              <a:off x="471889" y="2558559"/>
              <a:ext cx="4860000" cy="1944000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AutoShape 40">
              <a:extLst>
                <a:ext uri="{FF2B5EF4-FFF2-40B4-BE49-F238E27FC236}">
                  <a16:creationId xmlns:a16="http://schemas.microsoft.com/office/drawing/2014/main" id="{23E1B6BA-B600-0624-94D6-38BE9C9829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614" y="2493242"/>
              <a:ext cx="190500" cy="152400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19050" algn="ctr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rgbClr val="4F81BD"/>
                </a:buClr>
                <a:buSzTx/>
                <a:buFont typeface="Wingdings" pitchFamily="2" charset="2"/>
                <a:buNone/>
                <a:tabLst/>
                <a:defRPr/>
              </a:pPr>
              <a:r>
                <a:rPr lang="en-US" altLang="ko-KR" sz="1100" b="1" dirty="0">
                  <a:solidFill>
                    <a:srgbClr val="C00000"/>
                  </a:solidFill>
                  <a:latin typeface="+mj-ea"/>
                  <a:ea typeface="+mj-ea"/>
                  <a:cs typeface="Arial" pitchFamily="34" charset="0"/>
                </a:rPr>
                <a:t>3</a:t>
              </a:r>
              <a:endPara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ea"/>
                <a:ea typeface="+mj-ea"/>
                <a:cs typeface="Arial" pitchFamily="34" charset="0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D385956E-A5F4-4C2F-25CE-F934671CDF9B}"/>
              </a:ext>
            </a:extLst>
          </p:cNvPr>
          <p:cNvGrpSpPr/>
          <p:nvPr/>
        </p:nvGrpSpPr>
        <p:grpSpPr>
          <a:xfrm>
            <a:off x="355614" y="5159712"/>
            <a:ext cx="4976275" cy="677318"/>
            <a:chOff x="355614" y="2493242"/>
            <a:chExt cx="4976275" cy="677318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F8DB193F-3A04-2525-2417-62189E7C79A9}"/>
                </a:ext>
              </a:extLst>
            </p:cNvPr>
            <p:cNvSpPr/>
            <p:nvPr/>
          </p:nvSpPr>
          <p:spPr>
            <a:xfrm>
              <a:off x="471889" y="2558560"/>
              <a:ext cx="4860000" cy="612000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AutoShape 40">
              <a:extLst>
                <a:ext uri="{FF2B5EF4-FFF2-40B4-BE49-F238E27FC236}">
                  <a16:creationId xmlns:a16="http://schemas.microsoft.com/office/drawing/2014/main" id="{11C577FB-E935-D778-C7EB-7134269898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614" y="2493242"/>
              <a:ext cx="190500" cy="152400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19050" algn="ctr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rgbClr val="4F81BD"/>
                </a:buClr>
                <a:buSzTx/>
                <a:buFont typeface="Wingdings" pitchFamily="2" charset="2"/>
                <a:buNone/>
                <a:tabLst/>
                <a:defRPr/>
              </a:pPr>
              <a:r>
                <a:rPr lang="en-US" altLang="ko-KR" sz="1100" b="1" dirty="0">
                  <a:solidFill>
                    <a:srgbClr val="C00000"/>
                  </a:solidFill>
                  <a:latin typeface="+mj-ea"/>
                  <a:ea typeface="+mj-ea"/>
                  <a:cs typeface="Arial" pitchFamily="34" charset="0"/>
                </a:rPr>
                <a:t>4</a:t>
              </a:r>
              <a:endPara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ea"/>
                <a:ea typeface="+mj-ea"/>
                <a:cs typeface="Arial" pitchFamily="34" charset="0"/>
              </a:endParaRP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9C6009EA-1AB5-171E-0BE7-6C2ACFCD352B}"/>
              </a:ext>
            </a:extLst>
          </p:cNvPr>
          <p:cNvGrpSpPr/>
          <p:nvPr/>
        </p:nvGrpSpPr>
        <p:grpSpPr>
          <a:xfrm>
            <a:off x="355614" y="5824078"/>
            <a:ext cx="4976275" cy="374272"/>
            <a:chOff x="355614" y="2493242"/>
            <a:chExt cx="4976275" cy="374272"/>
          </a:xfrm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342E823D-318E-2CCA-E956-72227D833ACB}"/>
                </a:ext>
              </a:extLst>
            </p:cNvPr>
            <p:cNvSpPr/>
            <p:nvPr/>
          </p:nvSpPr>
          <p:spPr>
            <a:xfrm>
              <a:off x="471889" y="2558560"/>
              <a:ext cx="4860000" cy="308954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AutoShape 40">
              <a:extLst>
                <a:ext uri="{FF2B5EF4-FFF2-40B4-BE49-F238E27FC236}">
                  <a16:creationId xmlns:a16="http://schemas.microsoft.com/office/drawing/2014/main" id="{EFD00F5B-5F3E-D930-463E-906C7D2AFD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614" y="2493242"/>
              <a:ext cx="190500" cy="152400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19050" algn="ctr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rgbClr val="4F81BD"/>
                </a:buClr>
                <a:buSzTx/>
                <a:buFont typeface="Wingdings" pitchFamily="2" charset="2"/>
                <a:buNone/>
                <a:tabLst/>
                <a:defRPr/>
              </a:pPr>
              <a:r>
                <a:rPr kumimoji="0" lang="en-US" altLang="ko-KR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+mj-ea"/>
                  <a:ea typeface="+mj-ea"/>
                  <a:cs typeface="Arial" pitchFamily="34" charset="0"/>
                </a:rPr>
                <a:t>5</a:t>
              </a:r>
              <a:endPara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ea"/>
                <a:ea typeface="+mj-ea"/>
                <a:cs typeface="Arial" pitchFamily="34" charset="0"/>
              </a:endParaRP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61797424-517E-8AFA-A2D1-76EFE6153D1C}"/>
              </a:ext>
            </a:extLst>
          </p:cNvPr>
          <p:cNvGrpSpPr/>
          <p:nvPr/>
        </p:nvGrpSpPr>
        <p:grpSpPr>
          <a:xfrm>
            <a:off x="355614" y="6176769"/>
            <a:ext cx="4976275" cy="550602"/>
            <a:chOff x="355614" y="2493242"/>
            <a:chExt cx="4976275" cy="550602"/>
          </a:xfrm>
        </p:grpSpPr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B76A1D21-FBDC-F799-93F6-66AAB4F7D379}"/>
                </a:ext>
              </a:extLst>
            </p:cNvPr>
            <p:cNvSpPr/>
            <p:nvPr/>
          </p:nvSpPr>
          <p:spPr>
            <a:xfrm>
              <a:off x="471889" y="2558559"/>
              <a:ext cx="4860000" cy="485285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AutoShape 40">
              <a:extLst>
                <a:ext uri="{FF2B5EF4-FFF2-40B4-BE49-F238E27FC236}">
                  <a16:creationId xmlns:a16="http://schemas.microsoft.com/office/drawing/2014/main" id="{4A65C7BB-4CA6-AAAE-F67E-249B7C4724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614" y="2493242"/>
              <a:ext cx="190500" cy="152400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19050" algn="ctr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rgbClr val="4F81BD"/>
                </a:buClr>
                <a:buSzTx/>
                <a:buFont typeface="Wingdings" pitchFamily="2" charset="2"/>
                <a:buNone/>
                <a:tabLst/>
                <a:defRPr/>
              </a:pPr>
              <a:r>
                <a:rPr kumimoji="0" lang="en-US" altLang="ko-KR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+mj-ea"/>
                  <a:ea typeface="+mj-ea"/>
                  <a:cs typeface="Arial" pitchFamily="34" charset="0"/>
                </a:rPr>
                <a:t>6</a:t>
              </a:r>
              <a:endPara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ea"/>
                <a:ea typeface="+mj-ea"/>
                <a:cs typeface="Arial" pitchFamily="34" charset="0"/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977F086A-8B13-14E2-E166-867C24AFFA96}"/>
              </a:ext>
            </a:extLst>
          </p:cNvPr>
          <p:cNvGrpSpPr/>
          <p:nvPr/>
        </p:nvGrpSpPr>
        <p:grpSpPr>
          <a:xfrm>
            <a:off x="355614" y="6730390"/>
            <a:ext cx="4976275" cy="242324"/>
            <a:chOff x="355614" y="2493242"/>
            <a:chExt cx="4976275" cy="242324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35295460-E01A-86E6-5C8A-F95D9FF180F1}"/>
                </a:ext>
              </a:extLst>
            </p:cNvPr>
            <p:cNvSpPr/>
            <p:nvPr/>
          </p:nvSpPr>
          <p:spPr>
            <a:xfrm>
              <a:off x="471889" y="2558559"/>
              <a:ext cx="4860000" cy="177007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AutoShape 40">
              <a:extLst>
                <a:ext uri="{FF2B5EF4-FFF2-40B4-BE49-F238E27FC236}">
                  <a16:creationId xmlns:a16="http://schemas.microsoft.com/office/drawing/2014/main" id="{C13DC7C9-FFAF-211E-25A7-F6167992C4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614" y="2493242"/>
              <a:ext cx="190500" cy="152400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19050" algn="ctr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rgbClr val="4F81BD"/>
                </a:buClr>
                <a:buSzTx/>
                <a:buFont typeface="Wingdings" pitchFamily="2" charset="2"/>
                <a:buNone/>
                <a:tabLst/>
                <a:defRPr/>
              </a:pPr>
              <a:r>
                <a:rPr lang="en-US" altLang="ko-KR" sz="1100" b="1" dirty="0">
                  <a:solidFill>
                    <a:srgbClr val="C00000"/>
                  </a:solidFill>
                  <a:latin typeface="+mj-ea"/>
                  <a:ea typeface="+mj-ea"/>
                  <a:cs typeface="Arial" pitchFamily="34" charset="0"/>
                </a:rPr>
                <a:t>7</a:t>
              </a:r>
              <a:endPara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ea"/>
                <a:ea typeface="+mj-ea"/>
                <a:cs typeface="Arial" pitchFamily="34" charset="0"/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146BA199-3AA6-3E6F-D244-ED071370EF15}"/>
              </a:ext>
            </a:extLst>
          </p:cNvPr>
          <p:cNvGrpSpPr/>
          <p:nvPr/>
        </p:nvGrpSpPr>
        <p:grpSpPr>
          <a:xfrm>
            <a:off x="355614" y="1896081"/>
            <a:ext cx="4976274" cy="641317"/>
            <a:chOff x="355614" y="2493242"/>
            <a:chExt cx="4976274" cy="641317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7EAB16F8-999C-4D3A-AC4D-5F134D35070F}"/>
                </a:ext>
              </a:extLst>
            </p:cNvPr>
            <p:cNvSpPr/>
            <p:nvPr/>
          </p:nvSpPr>
          <p:spPr>
            <a:xfrm>
              <a:off x="471888" y="2558559"/>
              <a:ext cx="4860000" cy="576000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AutoShape 40">
              <a:extLst>
                <a:ext uri="{FF2B5EF4-FFF2-40B4-BE49-F238E27FC236}">
                  <a16:creationId xmlns:a16="http://schemas.microsoft.com/office/drawing/2014/main" id="{652F5A4D-AF1E-901B-4499-9E3D3FE12A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614" y="2493242"/>
              <a:ext cx="190500" cy="152400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19050" algn="ctr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rgbClr val="4F81BD"/>
                </a:buClr>
                <a:buSzTx/>
                <a:buFont typeface="Wingdings" pitchFamily="2" charset="2"/>
                <a:buNone/>
                <a:tabLst/>
                <a:defRPr/>
              </a:pPr>
              <a:r>
                <a:rPr lang="en-US" altLang="ko-KR" sz="1000" b="1" dirty="0">
                  <a:solidFill>
                    <a:srgbClr val="C00000"/>
                  </a:solidFill>
                  <a:latin typeface="+mj-ea"/>
                  <a:ea typeface="+mj-ea"/>
                  <a:cs typeface="Arial" pitchFamily="34" charset="0"/>
                </a:rPr>
                <a:t>1</a:t>
              </a:r>
              <a:endPara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ea"/>
                <a:ea typeface="+mj-ea"/>
                <a:cs typeface="Arial" pitchFamily="34" charset="0"/>
              </a:endParaRPr>
            </a:p>
          </p:txBody>
        </p: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828B0DC-9881-25C0-EDC8-FCBE420065DA}"/>
              </a:ext>
            </a:extLst>
          </p:cNvPr>
          <p:cNvSpPr/>
          <p:nvPr/>
        </p:nvSpPr>
        <p:spPr>
          <a:xfrm>
            <a:off x="8608633" y="430945"/>
            <a:ext cx="14221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03030"/>
                </a:solidFill>
                <a:latin typeface="+mn-ea"/>
              </a:rPr>
              <a:t>코드 구성 </a:t>
            </a:r>
            <a:r>
              <a:rPr lang="en-US" altLang="ko-KR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03030"/>
                </a:solidFill>
                <a:latin typeface="+mn-ea"/>
              </a:rPr>
              <a:t>(8/19)</a:t>
            </a:r>
            <a:endParaRPr lang="ko-KR" altLang="en-US" spc="-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0303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312572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0BE79B2F-A657-0930-0A5C-F556345D85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748" y="1684372"/>
            <a:ext cx="5040000" cy="4437736"/>
          </a:xfrm>
          <a:prstGeom prst="rect">
            <a:avLst/>
          </a:prstGeom>
        </p:spPr>
      </p:pic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33E39F9A-22F5-7776-FC90-9CC871B6F8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7987825"/>
              </p:ext>
            </p:extLst>
          </p:nvPr>
        </p:nvGraphicFramePr>
        <p:xfrm>
          <a:off x="5680157" y="4563616"/>
          <a:ext cx="4320000" cy="1794737"/>
        </p:xfrm>
        <a:graphic>
          <a:graphicData uri="http://schemas.openxmlformats.org/drawingml/2006/table">
            <a:tbl>
              <a:tblPr/>
              <a:tblGrid>
                <a:gridCol w="72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0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/>
                        </a:rPr>
                        <a:t>항목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/>
                        </a:rPr>
                        <a:t>내용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en-US" sz="1000" dirty="0"/>
                        <a:t>LIGHTGBM </a:t>
                      </a:r>
                      <a:r>
                        <a:rPr lang="ko-KR" altLang="en-US" sz="1000" dirty="0"/>
                        <a:t>학습</a:t>
                      </a:r>
                      <a:r>
                        <a:rPr lang="en-US" altLang="ko-KR" sz="1000" dirty="0"/>
                        <a:t>/</a:t>
                      </a:r>
                      <a:r>
                        <a:rPr lang="ko-KR" altLang="en-US" sz="1000" dirty="0"/>
                        <a:t>검증 데이터 준비</a:t>
                      </a:r>
                      <a:endParaRPr lang="en-US" sz="10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marL="0" marR="0" indent="0" algn="ctr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en-US" sz="1000" dirty="0"/>
                        <a:t>Grid Search</a:t>
                      </a:r>
                      <a:r>
                        <a:rPr lang="ko-KR" altLang="en-US" sz="1000" dirty="0"/>
                        <a:t>를 위한 튜닝 파라미터 지정</a:t>
                      </a:r>
                      <a:endParaRPr lang="en-US" sz="10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marL="0" marR="0" indent="0" algn="ctr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en-US" sz="1000" dirty="0"/>
                        <a:t>Grid Search </a:t>
                      </a:r>
                      <a:r>
                        <a:rPr lang="ko-KR" altLang="en-US" sz="1000" dirty="0"/>
                        <a:t>진행 및 최적 튜닝 파라미터 선정</a:t>
                      </a:r>
                      <a:endParaRPr lang="en-US" sz="10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0122273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marL="0" marR="0" indent="0" algn="ctr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000" dirty="0"/>
                        <a:t>LIGHTGBM </a:t>
                      </a:r>
                      <a:r>
                        <a:rPr lang="ko-KR" altLang="en-US" sz="1000" dirty="0"/>
                        <a:t>모델 학습</a:t>
                      </a:r>
                      <a:endParaRPr lang="en-US" sz="10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39245181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marL="0" marR="0" indent="0" algn="ctr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학습 </a:t>
                      </a:r>
                      <a:r>
                        <a:rPr lang="en-US" altLang="ko-KR" sz="1000" dirty="0"/>
                        <a:t>/ </a:t>
                      </a:r>
                      <a:r>
                        <a:rPr lang="ko-KR" altLang="en-US" sz="1000" dirty="0"/>
                        <a:t>검증 데이터에 예측 값 생성</a:t>
                      </a:r>
                      <a:endParaRPr lang="en-US" sz="10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31780999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marL="0" marR="0" indent="0" algn="ctr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모델 및 모델 관련 정보 리스트 생성</a:t>
                      </a:r>
                      <a:endParaRPr lang="en-US" sz="10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39119718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marL="0" marR="0" indent="0" algn="ctr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모델 저장</a:t>
                      </a:r>
                      <a:endParaRPr lang="en-US" sz="10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6025530"/>
                  </a:ext>
                </a:extLst>
              </a:tr>
            </a:tbl>
          </a:graphicData>
        </a:graphic>
      </p:graphicFrame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E8054145-EF44-C9B5-7E3F-F126860D2468}"/>
              </a:ext>
            </a:extLst>
          </p:cNvPr>
          <p:cNvGraphicFramePr>
            <a:graphicFrameLocks noGrp="1"/>
          </p:cNvGraphicFramePr>
          <p:nvPr/>
        </p:nvGraphicFramePr>
        <p:xfrm>
          <a:off x="5680157" y="2860731"/>
          <a:ext cx="4320000" cy="1396316"/>
        </p:xfrm>
        <a:graphic>
          <a:graphicData uri="http://schemas.openxmlformats.org/drawingml/2006/table">
            <a:tbl>
              <a:tblPr/>
              <a:tblGrid>
                <a:gridCol w="72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0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/>
                        </a:rPr>
                        <a:t>항목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/>
                        </a:rPr>
                        <a:t>내용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입력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 err="1"/>
                        <a:t>working_date</a:t>
                      </a:r>
                      <a:r>
                        <a:rPr lang="en-US" sz="1000" dirty="0"/>
                        <a:t> : </a:t>
                      </a:r>
                      <a:r>
                        <a:rPr lang="ko-KR" altLang="en-US" sz="1000" dirty="0"/>
                        <a:t>학습 일자</a:t>
                      </a:r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 err="1"/>
                        <a:t>model_path</a:t>
                      </a:r>
                      <a:r>
                        <a:rPr lang="en-US" sz="1000" dirty="0"/>
                        <a:t> : </a:t>
                      </a:r>
                      <a:r>
                        <a:rPr lang="ko-KR" altLang="en-US" sz="1000" dirty="0"/>
                        <a:t>모델 저장 위치  </a:t>
                      </a:r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 err="1"/>
                        <a:t>train_data</a:t>
                      </a:r>
                      <a:r>
                        <a:rPr lang="en-US" sz="1000" dirty="0"/>
                        <a:t> : </a:t>
                      </a:r>
                      <a:r>
                        <a:rPr lang="en-US" altLang="ko-KR" sz="1000" dirty="0"/>
                        <a:t> </a:t>
                      </a:r>
                      <a:r>
                        <a:rPr lang="ko-KR" altLang="en-US" sz="1000" dirty="0"/>
                        <a:t>학습 데이터</a:t>
                      </a:r>
                      <a:r>
                        <a:rPr lang="en-US" altLang="ko-KR" sz="1000" dirty="0"/>
                        <a:t>(</a:t>
                      </a:r>
                      <a:r>
                        <a:rPr lang="en-US" sz="1000" dirty="0"/>
                        <a:t>TRAIN_ANAL_FN</a:t>
                      </a:r>
                      <a:r>
                        <a:rPr lang="ko-KR" altLang="en-US" sz="1000" dirty="0"/>
                        <a:t>의 출력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 err="1"/>
                        <a:t>test_data</a:t>
                      </a:r>
                      <a:r>
                        <a:rPr lang="en-US" sz="1000" dirty="0"/>
                        <a:t>  : </a:t>
                      </a:r>
                      <a:r>
                        <a:rPr lang="en-US" altLang="ko-KR" sz="1000" dirty="0"/>
                        <a:t> </a:t>
                      </a:r>
                      <a:r>
                        <a:rPr lang="ko-KR" altLang="en-US" sz="1000" dirty="0"/>
                        <a:t>검증 데이터</a:t>
                      </a:r>
                      <a:r>
                        <a:rPr lang="en-US" altLang="ko-KR" sz="1000" dirty="0"/>
                        <a:t>(</a:t>
                      </a:r>
                      <a:r>
                        <a:rPr lang="en-US" sz="1000" dirty="0"/>
                        <a:t>TRAIN_ANAL_FN</a:t>
                      </a:r>
                      <a:r>
                        <a:rPr lang="ko-KR" altLang="en-US" sz="1000" dirty="0"/>
                        <a:t>의 출력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  <a:p>
                      <a:pPr marL="171450" marR="0" lvl="0" indent="-17145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000" dirty="0" err="1"/>
                        <a:t>yvar_name</a:t>
                      </a:r>
                      <a:r>
                        <a:rPr lang="en-US" sz="1000" dirty="0"/>
                        <a:t>  : y </a:t>
                      </a:r>
                      <a:r>
                        <a:rPr lang="ko-KR" altLang="en-US" sz="1000" dirty="0"/>
                        <a:t>변수 명</a:t>
                      </a:r>
                      <a:r>
                        <a:rPr lang="en-US" altLang="ko-KR" sz="1000" dirty="0"/>
                        <a:t>(</a:t>
                      </a:r>
                      <a:r>
                        <a:rPr lang="en-US" sz="1000" dirty="0"/>
                        <a:t>TRAIN_ANAL_FN</a:t>
                      </a:r>
                      <a:r>
                        <a:rPr lang="ko-KR" altLang="en-US" sz="1000" dirty="0"/>
                        <a:t>의 출력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  <a:p>
                      <a:pPr marL="171450" marR="0" lvl="0" indent="-17145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000" dirty="0" err="1"/>
                        <a:t>xvar_name</a:t>
                      </a:r>
                      <a:r>
                        <a:rPr lang="en-US" sz="1000" dirty="0"/>
                        <a:t>  : x </a:t>
                      </a:r>
                      <a:r>
                        <a:rPr lang="ko-KR" altLang="en-US" sz="1000" dirty="0"/>
                        <a:t>변수 명</a:t>
                      </a:r>
                      <a:r>
                        <a:rPr lang="en-US" altLang="ko-KR" sz="1000" dirty="0"/>
                        <a:t>(</a:t>
                      </a:r>
                      <a:r>
                        <a:rPr lang="en-US" sz="1000" dirty="0"/>
                        <a:t>TRAIN_ANAL_FN</a:t>
                      </a:r>
                      <a:r>
                        <a:rPr lang="ko-KR" altLang="en-US" sz="1000" dirty="0"/>
                        <a:t>의 출력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marL="0" marR="0" indent="0" algn="ctr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출력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/>
                        <a:t>RESULT: </a:t>
                      </a:r>
                      <a:r>
                        <a:rPr lang="ko-KR" altLang="en-US" sz="1000" dirty="0"/>
                        <a:t>모델 및 모델 관련 정보 리스트</a:t>
                      </a:r>
                      <a:endParaRPr lang="en-US" sz="10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제목 4">
            <a:extLst>
              <a:ext uri="{FF2B5EF4-FFF2-40B4-BE49-F238E27FC236}">
                <a16:creationId xmlns:a16="http://schemas.microsoft.com/office/drawing/2014/main" id="{C86F9EAE-F351-4D00-AD07-407FF5785F94}"/>
              </a:ext>
            </a:extLst>
          </p:cNvPr>
          <p:cNvSpPr txBox="1">
            <a:spLocks/>
          </p:cNvSpPr>
          <p:nvPr/>
        </p:nvSpPr>
        <p:spPr>
          <a:xfrm>
            <a:off x="221536" y="109173"/>
            <a:ext cx="7706491" cy="446020"/>
          </a:xfrm>
          <a:prstGeom prst="rect">
            <a:avLst/>
          </a:prstGeom>
        </p:spPr>
        <p:txBody>
          <a:bodyPr wrap="none"/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세부 과제명 </a:t>
            </a:r>
            <a:r>
              <a:rPr lang="en-US" altLang="ko-KR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altLang="ko-KR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IoT </a:t>
            </a:r>
            <a:r>
              <a:rPr lang="ko-KR" altLang="en-US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빅데이터 및 인공지능 기반의 축산 악취 실시간 조기 예</a:t>
            </a:r>
            <a:r>
              <a:rPr lang="en-US" altLang="ko-KR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,</a:t>
            </a:r>
            <a:r>
              <a:rPr lang="ko-KR" altLang="en-US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경보 알고리즘 개발 및 실증 연구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C87074A4-D440-4674-B0A4-91D4F5E87437}"/>
              </a:ext>
            </a:extLst>
          </p:cNvPr>
          <p:cNvSpPr txBox="1"/>
          <p:nvPr/>
        </p:nvSpPr>
        <p:spPr>
          <a:xfrm>
            <a:off x="8024263" y="43094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별첨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40EA27-81C4-4277-941E-6F50437C2B7D}"/>
              </a:ext>
            </a:extLst>
          </p:cNvPr>
          <p:cNvSpPr txBox="1"/>
          <p:nvPr/>
        </p:nvSpPr>
        <p:spPr>
          <a:xfrm>
            <a:off x="412748" y="1140156"/>
            <a:ext cx="9967327" cy="4542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142875" indent="-142875" defTabSz="914400" fontAlgn="base">
              <a:lnSpc>
                <a:spcPct val="150000"/>
              </a:lnSpc>
              <a:spcBef>
                <a:spcPct val="0"/>
              </a:spcBef>
              <a:spcAft>
                <a:spcPts val="800"/>
              </a:spcAft>
              <a:buSzPct val="75000"/>
              <a:buBlip>
                <a:blip r:embed="rId4"/>
              </a:buBlip>
              <a:defRPr/>
            </a:pPr>
            <a:r>
              <a:rPr lang="ko-KR" altLang="en-US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코드에 대한 상세 설명은 다음과 같습니다</a:t>
            </a:r>
            <a:r>
              <a:rPr lang="en-US" altLang="ko-KR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  </a:t>
            </a:r>
            <a:endParaRPr lang="ko-KR" altLang="en-US" b="1" spc="-100" dirty="0">
              <a:ln>
                <a:solidFill>
                  <a:srgbClr val="C2CAD4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5C1D877-0816-9653-58B0-001CAE7AADD8}"/>
              </a:ext>
            </a:extLst>
          </p:cNvPr>
          <p:cNvSpPr txBox="1"/>
          <p:nvPr/>
        </p:nvSpPr>
        <p:spPr>
          <a:xfrm>
            <a:off x="5680157" y="4264273"/>
            <a:ext cx="2148226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ts val="800"/>
              </a:spcAft>
              <a:buSzPct val="75000"/>
              <a:defRPr/>
            </a:pP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기능 상세 설명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00B9EBF-E822-EEE9-57C7-9E39A8FE1B1B}"/>
              </a:ext>
            </a:extLst>
          </p:cNvPr>
          <p:cNvSpPr txBox="1"/>
          <p:nvPr/>
        </p:nvSpPr>
        <p:spPr>
          <a:xfrm>
            <a:off x="5680157" y="2572457"/>
            <a:ext cx="2148226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ts val="800"/>
              </a:spcAft>
              <a:buSzPct val="75000"/>
              <a:defRPr/>
            </a:pP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입력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/</a:t>
            </a: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출력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0D81BC2-04DF-BF81-B714-9076B9FD6A54}"/>
              </a:ext>
            </a:extLst>
          </p:cNvPr>
          <p:cNvSpPr/>
          <p:nvPr/>
        </p:nvSpPr>
        <p:spPr>
          <a:xfrm>
            <a:off x="5680157" y="1684372"/>
            <a:ext cx="4320000" cy="80313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400" fontAlgn="base">
              <a:spcBef>
                <a:spcPct val="0"/>
              </a:spcBef>
              <a:spcAft>
                <a:spcPts val="800"/>
              </a:spcAft>
              <a:buSzPct val="75000"/>
              <a:defRPr/>
            </a:pP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파일 명 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</a:t>
            </a:r>
            <a:r>
              <a:rPr lang="en-US" altLang="ko-KR" sz="1200" b="1" spc="-100" dirty="0" err="1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accent5"/>
                </a:solidFill>
                <a:latin typeface="+mn-ea"/>
              </a:rPr>
              <a:t>train_model_tools.R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accent5"/>
                </a:solidFill>
                <a:latin typeface="+mn-ea"/>
              </a:rPr>
              <a:t> – (4/9)</a:t>
            </a:r>
          </a:p>
          <a:p>
            <a:pPr defTabSz="914400" fontAlgn="base">
              <a:spcBef>
                <a:spcPct val="0"/>
              </a:spcBef>
              <a:spcAft>
                <a:spcPts val="800"/>
              </a:spcAft>
              <a:buSzPct val="75000"/>
              <a:defRPr/>
            </a:pP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함수 명 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MODELING_LIGHTGBM</a:t>
            </a:r>
          </a:p>
          <a:p>
            <a:pPr defTabSz="914400" fontAlgn="base">
              <a:spcBef>
                <a:spcPct val="0"/>
              </a:spcBef>
              <a:spcAft>
                <a:spcPts val="800"/>
              </a:spcAft>
              <a:buSzPct val="75000"/>
              <a:defRPr/>
            </a:pP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함수 기능 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LIGHTGBM</a:t>
            </a: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모델링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FDDB65AD-B58D-A9A0-1EFA-4444C438BA9D}"/>
              </a:ext>
            </a:extLst>
          </p:cNvPr>
          <p:cNvGrpSpPr/>
          <p:nvPr/>
        </p:nvGrpSpPr>
        <p:grpSpPr>
          <a:xfrm>
            <a:off x="355614" y="2272397"/>
            <a:ext cx="4976275" cy="596944"/>
            <a:chOff x="355614" y="2493242"/>
            <a:chExt cx="4976275" cy="596944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2F49A398-8283-638B-3B77-886C05E15753}"/>
                </a:ext>
              </a:extLst>
            </p:cNvPr>
            <p:cNvSpPr/>
            <p:nvPr/>
          </p:nvSpPr>
          <p:spPr>
            <a:xfrm>
              <a:off x="471889" y="2558560"/>
              <a:ext cx="4860000" cy="531626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AutoShape 40">
              <a:extLst>
                <a:ext uri="{FF2B5EF4-FFF2-40B4-BE49-F238E27FC236}">
                  <a16:creationId xmlns:a16="http://schemas.microsoft.com/office/drawing/2014/main" id="{57B4A31A-1D55-CC0D-76EB-01BBE2E122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614" y="2493242"/>
              <a:ext cx="190500" cy="152400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19050" algn="ctr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rgbClr val="4F81BD"/>
                </a:buClr>
                <a:buSzTx/>
                <a:buFont typeface="Wingdings" pitchFamily="2" charset="2"/>
                <a:buNone/>
                <a:tabLst/>
                <a:defRPr/>
              </a:pPr>
              <a:r>
                <a:rPr kumimoji="0" lang="en-US" altLang="ko-KR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+mj-ea"/>
                  <a:ea typeface="+mj-ea"/>
                  <a:cs typeface="Arial" pitchFamily="34" charset="0"/>
                </a:rPr>
                <a:t>2</a:t>
              </a:r>
              <a:endPara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ea"/>
                <a:ea typeface="+mj-ea"/>
                <a:cs typeface="Arial" pitchFamily="34" charset="0"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487FD00D-ED09-B059-8A2A-61C9038E614A}"/>
              </a:ext>
            </a:extLst>
          </p:cNvPr>
          <p:cNvGrpSpPr/>
          <p:nvPr/>
        </p:nvGrpSpPr>
        <p:grpSpPr>
          <a:xfrm>
            <a:off x="355614" y="2833270"/>
            <a:ext cx="4976275" cy="1636882"/>
            <a:chOff x="355614" y="2493242"/>
            <a:chExt cx="4976275" cy="1636882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047C26F4-F0B6-C458-5EFB-D3E51DC50A79}"/>
                </a:ext>
              </a:extLst>
            </p:cNvPr>
            <p:cNvSpPr/>
            <p:nvPr/>
          </p:nvSpPr>
          <p:spPr>
            <a:xfrm>
              <a:off x="471889" y="2558559"/>
              <a:ext cx="4860000" cy="1571565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AutoShape 40">
              <a:extLst>
                <a:ext uri="{FF2B5EF4-FFF2-40B4-BE49-F238E27FC236}">
                  <a16:creationId xmlns:a16="http://schemas.microsoft.com/office/drawing/2014/main" id="{23E1B6BA-B600-0624-94D6-38BE9C9829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614" y="2493242"/>
              <a:ext cx="190500" cy="152400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19050" algn="ctr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rgbClr val="4F81BD"/>
                </a:buClr>
                <a:buSzTx/>
                <a:buFont typeface="Wingdings" pitchFamily="2" charset="2"/>
                <a:buNone/>
                <a:tabLst/>
                <a:defRPr/>
              </a:pPr>
              <a:r>
                <a:rPr lang="en-US" altLang="ko-KR" sz="1100" b="1" dirty="0">
                  <a:solidFill>
                    <a:srgbClr val="C00000"/>
                  </a:solidFill>
                  <a:latin typeface="+mj-ea"/>
                  <a:ea typeface="+mj-ea"/>
                  <a:cs typeface="Arial" pitchFamily="34" charset="0"/>
                </a:rPr>
                <a:t>3</a:t>
              </a:r>
              <a:endPara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ea"/>
                <a:ea typeface="+mj-ea"/>
                <a:cs typeface="Arial" pitchFamily="34" charset="0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D385956E-A5F4-4C2F-25CE-F934671CDF9B}"/>
              </a:ext>
            </a:extLst>
          </p:cNvPr>
          <p:cNvGrpSpPr/>
          <p:nvPr/>
        </p:nvGrpSpPr>
        <p:grpSpPr>
          <a:xfrm>
            <a:off x="355614" y="4431921"/>
            <a:ext cx="4976275" cy="625271"/>
            <a:chOff x="355614" y="2493242"/>
            <a:chExt cx="4976275" cy="625271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F8DB193F-3A04-2525-2417-62189E7C79A9}"/>
                </a:ext>
              </a:extLst>
            </p:cNvPr>
            <p:cNvSpPr/>
            <p:nvPr/>
          </p:nvSpPr>
          <p:spPr>
            <a:xfrm>
              <a:off x="471889" y="2558560"/>
              <a:ext cx="4860000" cy="559953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AutoShape 40">
              <a:extLst>
                <a:ext uri="{FF2B5EF4-FFF2-40B4-BE49-F238E27FC236}">
                  <a16:creationId xmlns:a16="http://schemas.microsoft.com/office/drawing/2014/main" id="{11C577FB-E935-D778-C7EB-7134269898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614" y="2493242"/>
              <a:ext cx="190500" cy="152400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19050" algn="ctr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rgbClr val="4F81BD"/>
                </a:buClr>
                <a:buSzTx/>
                <a:buFont typeface="Wingdings" pitchFamily="2" charset="2"/>
                <a:buNone/>
                <a:tabLst/>
                <a:defRPr/>
              </a:pPr>
              <a:r>
                <a:rPr lang="en-US" altLang="ko-KR" sz="1100" b="1" dirty="0">
                  <a:solidFill>
                    <a:srgbClr val="C00000"/>
                  </a:solidFill>
                  <a:latin typeface="+mj-ea"/>
                  <a:ea typeface="+mj-ea"/>
                  <a:cs typeface="Arial" pitchFamily="34" charset="0"/>
                </a:rPr>
                <a:t>4</a:t>
              </a:r>
              <a:endPara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ea"/>
                <a:ea typeface="+mj-ea"/>
                <a:cs typeface="Arial" pitchFamily="34" charset="0"/>
              </a:endParaRP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9C6009EA-1AB5-171E-0BE7-6C2ACFCD352B}"/>
              </a:ext>
            </a:extLst>
          </p:cNvPr>
          <p:cNvGrpSpPr/>
          <p:nvPr/>
        </p:nvGrpSpPr>
        <p:grpSpPr>
          <a:xfrm>
            <a:off x="355614" y="5021645"/>
            <a:ext cx="4976275" cy="335318"/>
            <a:chOff x="355614" y="2493242"/>
            <a:chExt cx="4976275" cy="335318"/>
          </a:xfrm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342E823D-318E-2CCA-E956-72227D833ACB}"/>
                </a:ext>
              </a:extLst>
            </p:cNvPr>
            <p:cNvSpPr/>
            <p:nvPr/>
          </p:nvSpPr>
          <p:spPr>
            <a:xfrm>
              <a:off x="471889" y="2558560"/>
              <a:ext cx="4860000" cy="270000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AutoShape 40">
              <a:extLst>
                <a:ext uri="{FF2B5EF4-FFF2-40B4-BE49-F238E27FC236}">
                  <a16:creationId xmlns:a16="http://schemas.microsoft.com/office/drawing/2014/main" id="{EFD00F5B-5F3E-D930-463E-906C7D2AFD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614" y="2493242"/>
              <a:ext cx="190500" cy="152400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19050" algn="ctr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rgbClr val="4F81BD"/>
                </a:buClr>
                <a:buSzTx/>
                <a:buFont typeface="Wingdings" pitchFamily="2" charset="2"/>
                <a:buNone/>
                <a:tabLst/>
                <a:defRPr/>
              </a:pPr>
              <a:r>
                <a:rPr kumimoji="0" lang="en-US" altLang="ko-KR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+mj-ea"/>
                  <a:ea typeface="+mj-ea"/>
                  <a:cs typeface="Arial" pitchFamily="34" charset="0"/>
                </a:rPr>
                <a:t>5</a:t>
              </a:r>
              <a:endPara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ea"/>
                <a:ea typeface="+mj-ea"/>
                <a:cs typeface="Arial" pitchFamily="34" charset="0"/>
              </a:endParaRP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61797424-517E-8AFA-A2D1-76EFE6153D1C}"/>
              </a:ext>
            </a:extLst>
          </p:cNvPr>
          <p:cNvGrpSpPr/>
          <p:nvPr/>
        </p:nvGrpSpPr>
        <p:grpSpPr>
          <a:xfrm>
            <a:off x="355614" y="5365001"/>
            <a:ext cx="4976275" cy="403114"/>
            <a:chOff x="355614" y="2493242"/>
            <a:chExt cx="4976275" cy="403114"/>
          </a:xfrm>
        </p:grpSpPr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B76A1D21-FBDC-F799-93F6-66AAB4F7D379}"/>
                </a:ext>
              </a:extLst>
            </p:cNvPr>
            <p:cNvSpPr/>
            <p:nvPr/>
          </p:nvSpPr>
          <p:spPr>
            <a:xfrm>
              <a:off x="471889" y="2558559"/>
              <a:ext cx="4860000" cy="337797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AutoShape 40">
              <a:extLst>
                <a:ext uri="{FF2B5EF4-FFF2-40B4-BE49-F238E27FC236}">
                  <a16:creationId xmlns:a16="http://schemas.microsoft.com/office/drawing/2014/main" id="{4A65C7BB-4CA6-AAAE-F67E-249B7C4724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614" y="2493242"/>
              <a:ext cx="190500" cy="152400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19050" algn="ctr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rgbClr val="4F81BD"/>
                </a:buClr>
                <a:buSzTx/>
                <a:buFont typeface="Wingdings" pitchFamily="2" charset="2"/>
                <a:buNone/>
                <a:tabLst/>
                <a:defRPr/>
              </a:pPr>
              <a:r>
                <a:rPr kumimoji="0" lang="en-US" altLang="ko-KR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+mj-ea"/>
                  <a:ea typeface="+mj-ea"/>
                  <a:cs typeface="Arial" pitchFamily="34" charset="0"/>
                </a:rPr>
                <a:t>6</a:t>
              </a:r>
              <a:endPara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ea"/>
                <a:ea typeface="+mj-ea"/>
                <a:cs typeface="Arial" pitchFamily="34" charset="0"/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977F086A-8B13-14E2-E166-867C24AFFA96}"/>
              </a:ext>
            </a:extLst>
          </p:cNvPr>
          <p:cNvGrpSpPr/>
          <p:nvPr/>
        </p:nvGrpSpPr>
        <p:grpSpPr>
          <a:xfrm>
            <a:off x="355614" y="5741345"/>
            <a:ext cx="4976275" cy="242324"/>
            <a:chOff x="355614" y="2493242"/>
            <a:chExt cx="4976275" cy="242324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35295460-E01A-86E6-5C8A-F95D9FF180F1}"/>
                </a:ext>
              </a:extLst>
            </p:cNvPr>
            <p:cNvSpPr/>
            <p:nvPr/>
          </p:nvSpPr>
          <p:spPr>
            <a:xfrm>
              <a:off x="471889" y="2558559"/>
              <a:ext cx="4860000" cy="177007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AutoShape 40">
              <a:extLst>
                <a:ext uri="{FF2B5EF4-FFF2-40B4-BE49-F238E27FC236}">
                  <a16:creationId xmlns:a16="http://schemas.microsoft.com/office/drawing/2014/main" id="{C13DC7C9-FFAF-211E-25A7-F6167992C4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614" y="2493242"/>
              <a:ext cx="190500" cy="152400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19050" algn="ctr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rgbClr val="4F81BD"/>
                </a:buClr>
                <a:buSzTx/>
                <a:buFont typeface="Wingdings" pitchFamily="2" charset="2"/>
                <a:buNone/>
                <a:tabLst/>
                <a:defRPr/>
              </a:pPr>
              <a:r>
                <a:rPr lang="en-US" altLang="ko-KR" sz="1100" b="1" dirty="0">
                  <a:solidFill>
                    <a:srgbClr val="C00000"/>
                  </a:solidFill>
                  <a:latin typeface="+mj-ea"/>
                  <a:ea typeface="+mj-ea"/>
                  <a:cs typeface="Arial" pitchFamily="34" charset="0"/>
                </a:rPr>
                <a:t>7</a:t>
              </a:r>
              <a:endPara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ea"/>
                <a:ea typeface="+mj-ea"/>
                <a:cs typeface="Arial" pitchFamily="34" charset="0"/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7C07CBBB-E9AA-6CEC-5309-35021EA3094A}"/>
              </a:ext>
            </a:extLst>
          </p:cNvPr>
          <p:cNvGrpSpPr/>
          <p:nvPr/>
        </p:nvGrpSpPr>
        <p:grpSpPr>
          <a:xfrm>
            <a:off x="355614" y="1709467"/>
            <a:ext cx="4976274" cy="589701"/>
            <a:chOff x="355614" y="2493242"/>
            <a:chExt cx="4976274" cy="589701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3B7B8F94-F43B-1366-8839-DDF094B906E7}"/>
                </a:ext>
              </a:extLst>
            </p:cNvPr>
            <p:cNvSpPr/>
            <p:nvPr/>
          </p:nvSpPr>
          <p:spPr>
            <a:xfrm>
              <a:off x="471888" y="2558559"/>
              <a:ext cx="4860000" cy="524384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AutoShape 40">
              <a:extLst>
                <a:ext uri="{FF2B5EF4-FFF2-40B4-BE49-F238E27FC236}">
                  <a16:creationId xmlns:a16="http://schemas.microsoft.com/office/drawing/2014/main" id="{CA0D3DCE-C337-5F9D-82C0-2349B54B97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614" y="2493242"/>
              <a:ext cx="190500" cy="152400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19050" algn="ctr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rgbClr val="4F81BD"/>
                </a:buClr>
                <a:buSzTx/>
                <a:buFont typeface="Wingdings" pitchFamily="2" charset="2"/>
                <a:buNone/>
                <a:tabLst/>
                <a:defRPr/>
              </a:pPr>
              <a:r>
                <a:rPr lang="en-US" altLang="ko-KR" sz="1000" b="1" dirty="0">
                  <a:solidFill>
                    <a:srgbClr val="C00000"/>
                  </a:solidFill>
                  <a:latin typeface="+mj-ea"/>
                  <a:ea typeface="+mj-ea"/>
                  <a:cs typeface="Arial" pitchFamily="34" charset="0"/>
                </a:rPr>
                <a:t>1</a:t>
              </a:r>
              <a:endPara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ea"/>
                <a:ea typeface="+mj-ea"/>
                <a:cs typeface="Arial" pitchFamily="34" charset="0"/>
              </a:endParaRPr>
            </a:p>
          </p:txBody>
        </p:sp>
      </p:grp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70C79FE-FFBE-C399-1EAF-59FD22E84FBE}"/>
              </a:ext>
            </a:extLst>
          </p:cNvPr>
          <p:cNvSpPr/>
          <p:nvPr/>
        </p:nvSpPr>
        <p:spPr>
          <a:xfrm>
            <a:off x="8608633" y="430945"/>
            <a:ext cx="14221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03030"/>
                </a:solidFill>
                <a:latin typeface="+mn-ea"/>
              </a:rPr>
              <a:t>코드 구성 </a:t>
            </a:r>
            <a:r>
              <a:rPr lang="en-US" altLang="ko-KR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03030"/>
                </a:solidFill>
                <a:latin typeface="+mn-ea"/>
              </a:rPr>
              <a:t>(9/19)</a:t>
            </a:r>
            <a:endParaRPr lang="ko-KR" altLang="en-US" spc="-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0303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355432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6"/>
          <p:cNvSpPr txBox="1"/>
          <p:nvPr/>
        </p:nvSpPr>
        <p:spPr>
          <a:xfrm>
            <a:off x="1752600" y="1714066"/>
            <a:ext cx="583565" cy="3385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200" b="1" spc="-5" dirty="0">
                <a:latin typeface="+mj-ea"/>
                <a:ea typeface="+mj-ea"/>
                <a:cs typeface="Malgun Gothic"/>
              </a:rPr>
              <a:t>목차</a:t>
            </a:r>
            <a:endParaRPr sz="2200" dirty="0">
              <a:latin typeface="+mj-ea"/>
              <a:ea typeface="+mj-ea"/>
              <a:cs typeface="Malgun Gothic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752599" y="2410467"/>
            <a:ext cx="4293866" cy="3734082"/>
            <a:chOff x="1752599" y="2057400"/>
            <a:chExt cx="4293866" cy="3734082"/>
          </a:xfrm>
        </p:grpSpPr>
        <p:sp>
          <p:nvSpPr>
            <p:cNvPr id="5" name="Google Shape;76;p8">
              <a:extLst>
                <a:ext uri="{FF2B5EF4-FFF2-40B4-BE49-F238E27FC236}">
                  <a16:creationId xmlns:a16="http://schemas.microsoft.com/office/drawing/2014/main" id="{D36B60B5-E2C9-42D8-97F4-43FEFD6036E7}"/>
                </a:ext>
              </a:extLst>
            </p:cNvPr>
            <p:cNvSpPr txBox="1"/>
            <p:nvPr/>
          </p:nvSpPr>
          <p:spPr>
            <a:xfrm>
              <a:off x="1752600" y="2057400"/>
              <a:ext cx="449262" cy="5238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>
                <a:buClr>
                  <a:srgbClr val="005BAC"/>
                </a:buClr>
                <a:buSzPts val="2800"/>
              </a:pPr>
              <a:r>
                <a:rPr lang="en-US" altLang="ko-KR" sz="2800" b="1" dirty="0">
                  <a:solidFill>
                    <a:srgbClr val="005BAC"/>
                  </a:solidFill>
                  <a:latin typeface="+mj-ea"/>
                  <a:ea typeface="+mj-ea"/>
                </a:rPr>
                <a:t>1.</a:t>
              </a:r>
              <a:endParaRPr lang="en-US" altLang="ko-KR" sz="2800" dirty="0">
                <a:solidFill>
                  <a:srgbClr val="005BAC"/>
                </a:solidFill>
                <a:latin typeface="+mj-ea"/>
                <a:ea typeface="+mj-ea"/>
              </a:endParaRPr>
            </a:p>
          </p:txBody>
        </p:sp>
        <p:sp>
          <p:nvSpPr>
            <p:cNvPr id="6" name="Google Shape;77;p8">
              <a:extLst>
                <a:ext uri="{FF2B5EF4-FFF2-40B4-BE49-F238E27FC236}">
                  <a16:creationId xmlns:a16="http://schemas.microsoft.com/office/drawing/2014/main" id="{D6862140-2D3C-4748-8E1E-61EB14D88684}"/>
                </a:ext>
              </a:extLst>
            </p:cNvPr>
            <p:cNvSpPr txBox="1"/>
            <p:nvPr/>
          </p:nvSpPr>
          <p:spPr>
            <a:xfrm>
              <a:off x="2908174" y="2119312"/>
              <a:ext cx="1812925" cy="4000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>
                <a:buClr>
                  <a:srgbClr val="595959"/>
                </a:buClr>
                <a:buSzPts val="2000"/>
              </a:pPr>
              <a:r>
                <a:rPr lang="ko-KR" altLang="en-US" sz="2000" b="1" dirty="0">
                  <a:solidFill>
                    <a:srgbClr val="595959"/>
                  </a:solidFill>
                  <a:latin typeface="+mj-ea"/>
                  <a:ea typeface="+mj-ea"/>
                  <a:cs typeface="Arial"/>
                  <a:sym typeface="Arial"/>
                </a:rPr>
                <a:t>운영 프로세스</a:t>
              </a:r>
            </a:p>
          </p:txBody>
        </p:sp>
        <p:sp>
          <p:nvSpPr>
            <p:cNvPr id="7" name="Google Shape;76;p8">
              <a:extLst>
                <a:ext uri="{FF2B5EF4-FFF2-40B4-BE49-F238E27FC236}">
                  <a16:creationId xmlns:a16="http://schemas.microsoft.com/office/drawing/2014/main" id="{5E154A1A-1486-44BF-AFE3-5A4D18E99D54}"/>
                </a:ext>
              </a:extLst>
            </p:cNvPr>
            <p:cNvSpPr txBox="1"/>
            <p:nvPr/>
          </p:nvSpPr>
          <p:spPr>
            <a:xfrm>
              <a:off x="1752600" y="2859952"/>
              <a:ext cx="449262" cy="5238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>
                <a:buClr>
                  <a:srgbClr val="005BAC"/>
                </a:buClr>
                <a:buSzPts val="2800"/>
              </a:pPr>
              <a:r>
                <a:rPr lang="en-US" altLang="ko-KR" sz="2800" b="1" dirty="0">
                  <a:solidFill>
                    <a:srgbClr val="005BAC"/>
                  </a:solidFill>
                  <a:latin typeface="+mj-ea"/>
                  <a:ea typeface="+mj-ea"/>
                </a:rPr>
                <a:t>2.</a:t>
              </a:r>
              <a:endParaRPr lang="en-US" altLang="ko-KR" sz="2800" dirty="0">
                <a:solidFill>
                  <a:srgbClr val="005BAC"/>
                </a:solidFill>
                <a:latin typeface="+mj-ea"/>
                <a:ea typeface="+mj-ea"/>
              </a:endParaRPr>
            </a:p>
          </p:txBody>
        </p:sp>
        <p:sp>
          <p:nvSpPr>
            <p:cNvPr id="8" name="Google Shape;77;p8">
              <a:extLst>
                <a:ext uri="{FF2B5EF4-FFF2-40B4-BE49-F238E27FC236}">
                  <a16:creationId xmlns:a16="http://schemas.microsoft.com/office/drawing/2014/main" id="{3710BD94-8767-4D12-B61E-4EFBBE122C63}"/>
                </a:ext>
              </a:extLst>
            </p:cNvPr>
            <p:cNvSpPr txBox="1"/>
            <p:nvPr/>
          </p:nvSpPr>
          <p:spPr>
            <a:xfrm>
              <a:off x="2908174" y="2921864"/>
              <a:ext cx="3138291" cy="4000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>
              <a:defPPr>
                <a:defRPr lang="en-US"/>
              </a:defPPr>
              <a:lvl1pPr>
                <a:buClr>
                  <a:srgbClr val="595959"/>
                </a:buClr>
                <a:buSzPts val="2000"/>
                <a:defRPr sz="2000" b="1">
                  <a:solidFill>
                    <a:srgbClr val="595959"/>
                  </a:solidFill>
                  <a:latin typeface="+mj-ea"/>
                  <a:ea typeface="+mj-ea"/>
                  <a:cs typeface="Arial"/>
                </a:defRPr>
              </a:lvl1pPr>
            </a:lstStyle>
            <a:p>
              <a:r>
                <a:rPr lang="ko-KR" altLang="en-US" dirty="0"/>
                <a:t>데이터 구조</a:t>
              </a:r>
              <a:r>
                <a:rPr lang="en-US" altLang="ko-KR" dirty="0"/>
                <a:t> </a:t>
              </a:r>
              <a:endParaRPr lang="ko-KR" altLang="en-US" dirty="0">
                <a:sym typeface="Arial"/>
              </a:endParaRPr>
            </a:p>
          </p:txBody>
        </p:sp>
        <p:sp>
          <p:nvSpPr>
            <p:cNvPr id="9" name="Google Shape;76;p8">
              <a:extLst>
                <a:ext uri="{FF2B5EF4-FFF2-40B4-BE49-F238E27FC236}">
                  <a16:creationId xmlns:a16="http://schemas.microsoft.com/office/drawing/2014/main" id="{5E154A1A-1486-44BF-AFE3-5A4D18E99D54}"/>
                </a:ext>
              </a:extLst>
            </p:cNvPr>
            <p:cNvSpPr txBox="1"/>
            <p:nvPr/>
          </p:nvSpPr>
          <p:spPr>
            <a:xfrm>
              <a:off x="1752600" y="3662504"/>
              <a:ext cx="449262" cy="5238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>
                <a:buClr>
                  <a:srgbClr val="005BAC"/>
                </a:buClr>
                <a:buSzPts val="2800"/>
              </a:pPr>
              <a:r>
                <a:rPr lang="en-US" altLang="ko-KR" sz="2800" b="1" dirty="0">
                  <a:solidFill>
                    <a:srgbClr val="005BAC"/>
                  </a:solidFill>
                  <a:latin typeface="+mj-ea"/>
                  <a:ea typeface="+mj-ea"/>
                </a:rPr>
                <a:t>3.</a:t>
              </a:r>
              <a:endParaRPr lang="en-US" altLang="ko-KR" sz="2800" dirty="0">
                <a:solidFill>
                  <a:srgbClr val="005BAC"/>
                </a:solidFill>
                <a:latin typeface="+mj-ea"/>
                <a:ea typeface="+mj-ea"/>
              </a:endParaRPr>
            </a:p>
          </p:txBody>
        </p:sp>
        <p:sp>
          <p:nvSpPr>
            <p:cNvPr id="10" name="Google Shape;77;p8">
              <a:extLst>
                <a:ext uri="{FF2B5EF4-FFF2-40B4-BE49-F238E27FC236}">
                  <a16:creationId xmlns:a16="http://schemas.microsoft.com/office/drawing/2014/main" id="{3710BD94-8767-4D12-B61E-4EFBBE122C63}"/>
                </a:ext>
              </a:extLst>
            </p:cNvPr>
            <p:cNvSpPr txBox="1"/>
            <p:nvPr/>
          </p:nvSpPr>
          <p:spPr>
            <a:xfrm>
              <a:off x="2908174" y="3724416"/>
              <a:ext cx="2252490" cy="4000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>
                <a:buClr>
                  <a:srgbClr val="595959"/>
                </a:buClr>
                <a:buSzPts val="2000"/>
              </a:pPr>
              <a:r>
                <a:rPr lang="ko-KR" altLang="en-US" sz="2000" b="1" dirty="0">
                  <a:solidFill>
                    <a:srgbClr val="595959"/>
                  </a:solidFill>
                  <a:latin typeface="+mj-ea"/>
                  <a:ea typeface="+mj-ea"/>
                  <a:cs typeface="Arial"/>
                  <a:sym typeface="Arial"/>
                </a:rPr>
                <a:t>학습 코어 구성</a:t>
              </a:r>
            </a:p>
          </p:txBody>
        </p:sp>
        <p:sp>
          <p:nvSpPr>
            <p:cNvPr id="11" name="Google Shape;76;p8">
              <a:extLst>
                <a:ext uri="{FF2B5EF4-FFF2-40B4-BE49-F238E27FC236}">
                  <a16:creationId xmlns:a16="http://schemas.microsoft.com/office/drawing/2014/main" id="{5E154A1A-1486-44BF-AFE3-5A4D18E99D54}"/>
                </a:ext>
              </a:extLst>
            </p:cNvPr>
            <p:cNvSpPr txBox="1"/>
            <p:nvPr/>
          </p:nvSpPr>
          <p:spPr>
            <a:xfrm>
              <a:off x="1752600" y="4465056"/>
              <a:ext cx="449262" cy="5238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>
                <a:buClr>
                  <a:srgbClr val="005BAC"/>
                </a:buClr>
                <a:buSzPts val="2800"/>
              </a:pPr>
              <a:r>
                <a:rPr lang="en-US" altLang="ko-KR" sz="2800" b="1" dirty="0">
                  <a:solidFill>
                    <a:srgbClr val="005BAC"/>
                  </a:solidFill>
                  <a:latin typeface="+mj-ea"/>
                  <a:ea typeface="+mj-ea"/>
                </a:rPr>
                <a:t>4.</a:t>
              </a:r>
              <a:endParaRPr lang="en-US" altLang="ko-KR" sz="2800" dirty="0">
                <a:solidFill>
                  <a:srgbClr val="005BAC"/>
                </a:solidFill>
                <a:latin typeface="+mj-ea"/>
                <a:ea typeface="+mj-ea"/>
              </a:endParaRPr>
            </a:p>
          </p:txBody>
        </p:sp>
        <p:sp>
          <p:nvSpPr>
            <p:cNvPr id="12" name="Google Shape;77;p8">
              <a:extLst>
                <a:ext uri="{FF2B5EF4-FFF2-40B4-BE49-F238E27FC236}">
                  <a16:creationId xmlns:a16="http://schemas.microsoft.com/office/drawing/2014/main" id="{3710BD94-8767-4D12-B61E-4EFBBE122C63}"/>
                </a:ext>
              </a:extLst>
            </p:cNvPr>
            <p:cNvSpPr txBox="1"/>
            <p:nvPr/>
          </p:nvSpPr>
          <p:spPr>
            <a:xfrm>
              <a:off x="2908174" y="4526968"/>
              <a:ext cx="2252490" cy="4000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>
                <a:buClr>
                  <a:srgbClr val="595959"/>
                </a:buClr>
                <a:buSzPts val="2000"/>
              </a:pPr>
              <a:r>
                <a:rPr lang="ko-KR" altLang="en-US" sz="2000" b="1" dirty="0">
                  <a:solidFill>
                    <a:srgbClr val="595959"/>
                  </a:solidFill>
                  <a:latin typeface="+mj-ea"/>
                  <a:ea typeface="+mj-ea"/>
                  <a:cs typeface="Arial"/>
                  <a:sym typeface="Arial"/>
                </a:rPr>
                <a:t>예측 코어 구성</a:t>
              </a:r>
            </a:p>
          </p:txBody>
        </p:sp>
        <p:sp>
          <p:nvSpPr>
            <p:cNvPr id="13" name="Google Shape;76;p8">
              <a:extLst>
                <a:ext uri="{FF2B5EF4-FFF2-40B4-BE49-F238E27FC236}">
                  <a16:creationId xmlns:a16="http://schemas.microsoft.com/office/drawing/2014/main" id="{5E154A1A-1486-44BF-AFE3-5A4D18E99D54}"/>
                </a:ext>
              </a:extLst>
            </p:cNvPr>
            <p:cNvSpPr txBox="1"/>
            <p:nvPr/>
          </p:nvSpPr>
          <p:spPr>
            <a:xfrm>
              <a:off x="1752599" y="5267607"/>
              <a:ext cx="1009262" cy="5238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>
                <a:buClr>
                  <a:srgbClr val="005BAC"/>
                </a:buClr>
                <a:buSzPts val="2800"/>
              </a:pPr>
              <a:r>
                <a:rPr lang="ko-KR" altLang="en-US" sz="2800" b="1" dirty="0">
                  <a:solidFill>
                    <a:srgbClr val="005BAC"/>
                  </a:solidFill>
                  <a:latin typeface="+mj-ea"/>
                  <a:ea typeface="+mj-ea"/>
                </a:rPr>
                <a:t>별첨</a:t>
              </a:r>
              <a:r>
                <a:rPr lang="en-US" altLang="ko-KR" sz="2800" b="1" dirty="0">
                  <a:solidFill>
                    <a:srgbClr val="005BAC"/>
                  </a:solidFill>
                  <a:latin typeface="+mj-ea"/>
                  <a:ea typeface="+mj-ea"/>
                </a:rPr>
                <a:t>.</a:t>
              </a:r>
              <a:endParaRPr lang="en-US" altLang="ko-KR" sz="2800" dirty="0">
                <a:solidFill>
                  <a:srgbClr val="005BAC"/>
                </a:solidFill>
                <a:latin typeface="+mj-ea"/>
                <a:ea typeface="+mj-ea"/>
              </a:endParaRPr>
            </a:p>
          </p:txBody>
        </p:sp>
        <p:sp>
          <p:nvSpPr>
            <p:cNvPr id="14" name="Google Shape;77;p8">
              <a:extLst>
                <a:ext uri="{FF2B5EF4-FFF2-40B4-BE49-F238E27FC236}">
                  <a16:creationId xmlns:a16="http://schemas.microsoft.com/office/drawing/2014/main" id="{3710BD94-8767-4D12-B61E-4EFBBE122C63}"/>
                </a:ext>
              </a:extLst>
            </p:cNvPr>
            <p:cNvSpPr txBox="1"/>
            <p:nvPr/>
          </p:nvSpPr>
          <p:spPr>
            <a:xfrm>
              <a:off x="2908174" y="5329519"/>
              <a:ext cx="2252490" cy="4000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>
                <a:buClr>
                  <a:srgbClr val="595959"/>
                </a:buClr>
                <a:buSzPts val="2000"/>
              </a:pPr>
              <a:r>
                <a:rPr lang="ko-KR" altLang="en-US" sz="2000" b="1" dirty="0">
                  <a:solidFill>
                    <a:srgbClr val="595959"/>
                  </a:solidFill>
                  <a:latin typeface="+mj-ea"/>
                  <a:ea typeface="+mj-ea"/>
                  <a:cs typeface="Arial"/>
                  <a:sym typeface="Arial"/>
                </a:rPr>
                <a:t>코드 구성</a:t>
              </a:r>
            </a:p>
          </p:txBody>
        </p:sp>
      </p:grpSp>
      <p:sp>
        <p:nvSpPr>
          <p:cNvPr id="2" name="제목 4">
            <a:extLst>
              <a:ext uri="{FF2B5EF4-FFF2-40B4-BE49-F238E27FC236}">
                <a16:creationId xmlns:a16="http://schemas.microsoft.com/office/drawing/2014/main" id="{49BACC3D-9EEB-DC04-213D-B4D6060DA915}"/>
              </a:ext>
            </a:extLst>
          </p:cNvPr>
          <p:cNvSpPr txBox="1">
            <a:spLocks/>
          </p:cNvSpPr>
          <p:nvPr/>
        </p:nvSpPr>
        <p:spPr>
          <a:xfrm>
            <a:off x="221536" y="109173"/>
            <a:ext cx="7706491" cy="446020"/>
          </a:xfrm>
          <a:prstGeom prst="rect">
            <a:avLst/>
          </a:prstGeom>
        </p:spPr>
        <p:txBody>
          <a:bodyPr wrap="none"/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세부 과제명 </a:t>
            </a:r>
            <a:r>
              <a:rPr lang="en-US" altLang="ko-KR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altLang="ko-KR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IoT </a:t>
            </a:r>
            <a:r>
              <a:rPr lang="ko-KR" altLang="en-US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빅데이터 및 인공지능 기반의 축산 악취 실시간 조기 예</a:t>
            </a:r>
            <a:r>
              <a:rPr lang="en-US" altLang="ko-KR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,</a:t>
            </a:r>
            <a:r>
              <a:rPr lang="ko-KR" altLang="en-US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경보 알고리즘 개발 및 실증 연구</a:t>
            </a:r>
          </a:p>
        </p:txBody>
      </p:sp>
    </p:spTree>
    <p:extLst>
      <p:ext uri="{BB962C8B-B14F-4D97-AF65-F5344CB8AC3E}">
        <p14:creationId xmlns:p14="http://schemas.microsoft.com/office/powerpoint/2010/main" val="205425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28">
            <a:extLst>
              <a:ext uri="{FF2B5EF4-FFF2-40B4-BE49-F238E27FC236}">
                <a16:creationId xmlns:a16="http://schemas.microsoft.com/office/drawing/2014/main" id="{10B459D5-7F6F-147F-B513-228112355A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748" y="4569302"/>
            <a:ext cx="5040000" cy="2674657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D989BECD-2623-8811-3777-61A2D9D3EE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748" y="1684372"/>
            <a:ext cx="5040000" cy="2909074"/>
          </a:xfrm>
          <a:prstGeom prst="rect">
            <a:avLst/>
          </a:prstGeom>
        </p:spPr>
      </p:pic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33E39F9A-22F5-7776-FC90-9CC871B6F8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8532547"/>
              </p:ext>
            </p:extLst>
          </p:nvPr>
        </p:nvGraphicFramePr>
        <p:xfrm>
          <a:off x="5680157" y="4563616"/>
          <a:ext cx="4320000" cy="1574346"/>
        </p:xfrm>
        <a:graphic>
          <a:graphicData uri="http://schemas.openxmlformats.org/drawingml/2006/table">
            <a:tbl>
              <a:tblPr/>
              <a:tblGrid>
                <a:gridCol w="72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0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/>
                        </a:rPr>
                        <a:t>항목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/>
                        </a:rPr>
                        <a:t>내용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en-US" sz="1000" dirty="0"/>
                        <a:t>ANN </a:t>
                      </a:r>
                      <a:r>
                        <a:rPr lang="ko-KR" altLang="en-US" sz="1000" dirty="0"/>
                        <a:t>학습</a:t>
                      </a:r>
                      <a:r>
                        <a:rPr lang="en-US" altLang="ko-KR" sz="1000" dirty="0"/>
                        <a:t>/</a:t>
                      </a:r>
                      <a:r>
                        <a:rPr lang="ko-KR" altLang="en-US" sz="1000" dirty="0"/>
                        <a:t>검증 데이터 준비</a:t>
                      </a:r>
                      <a:endParaRPr lang="en-US" sz="10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marL="0" marR="0" indent="0" algn="ctr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en-US" sz="1000" dirty="0"/>
                        <a:t>ANN Min-Max Scaling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marL="0" marR="0" indent="0" algn="ctr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en-US" sz="1000" dirty="0"/>
                        <a:t>ANN </a:t>
                      </a:r>
                      <a:r>
                        <a:rPr lang="ko-KR" altLang="en-US" sz="1000" dirty="0"/>
                        <a:t>모델 빌드 및 학습</a:t>
                      </a:r>
                      <a:endParaRPr lang="en-US" sz="10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0122273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marL="0" marR="0" indent="0" algn="ctr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학습 </a:t>
                      </a:r>
                      <a:r>
                        <a:rPr lang="en-US" altLang="ko-KR" sz="1000" dirty="0"/>
                        <a:t>/ </a:t>
                      </a:r>
                      <a:r>
                        <a:rPr lang="ko-KR" altLang="en-US" sz="1000" dirty="0"/>
                        <a:t>검증 데이터에 예측 값 생성</a:t>
                      </a:r>
                      <a:endParaRPr lang="en-US" sz="10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39245181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marL="0" marR="0" indent="0" algn="ctr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모델 및 모델 관련 정보 리스트 생성</a:t>
                      </a:r>
                      <a:endParaRPr lang="en-US" sz="10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31780999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marL="0" marR="0" indent="0" algn="ctr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모델 저장</a:t>
                      </a:r>
                      <a:endParaRPr lang="en-US" sz="10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39119718"/>
                  </a:ext>
                </a:extLst>
              </a:tr>
            </a:tbl>
          </a:graphicData>
        </a:graphic>
      </p:graphicFrame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E8054145-EF44-C9B5-7E3F-F126860D2468}"/>
              </a:ext>
            </a:extLst>
          </p:cNvPr>
          <p:cNvGraphicFramePr>
            <a:graphicFrameLocks noGrp="1"/>
          </p:cNvGraphicFramePr>
          <p:nvPr/>
        </p:nvGraphicFramePr>
        <p:xfrm>
          <a:off x="5680157" y="2860731"/>
          <a:ext cx="4320000" cy="1396316"/>
        </p:xfrm>
        <a:graphic>
          <a:graphicData uri="http://schemas.openxmlformats.org/drawingml/2006/table">
            <a:tbl>
              <a:tblPr/>
              <a:tblGrid>
                <a:gridCol w="72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0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/>
                        </a:rPr>
                        <a:t>항목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/>
                        </a:rPr>
                        <a:t>내용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입력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 err="1"/>
                        <a:t>working_date</a:t>
                      </a:r>
                      <a:r>
                        <a:rPr lang="en-US" sz="1000" dirty="0"/>
                        <a:t> : </a:t>
                      </a:r>
                      <a:r>
                        <a:rPr lang="ko-KR" altLang="en-US" sz="1000" dirty="0"/>
                        <a:t>학습 일자</a:t>
                      </a:r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 err="1"/>
                        <a:t>model_path</a:t>
                      </a:r>
                      <a:r>
                        <a:rPr lang="en-US" sz="1000" dirty="0"/>
                        <a:t> : </a:t>
                      </a:r>
                      <a:r>
                        <a:rPr lang="ko-KR" altLang="en-US" sz="1000" dirty="0"/>
                        <a:t>모델 저장 위치  </a:t>
                      </a:r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 err="1"/>
                        <a:t>train_data</a:t>
                      </a:r>
                      <a:r>
                        <a:rPr lang="en-US" sz="1000" dirty="0"/>
                        <a:t> : </a:t>
                      </a:r>
                      <a:r>
                        <a:rPr lang="en-US" altLang="ko-KR" sz="1000" dirty="0"/>
                        <a:t> </a:t>
                      </a:r>
                      <a:r>
                        <a:rPr lang="ko-KR" altLang="en-US" sz="1000" dirty="0"/>
                        <a:t>학습 데이터</a:t>
                      </a:r>
                      <a:r>
                        <a:rPr lang="en-US" altLang="ko-KR" sz="1000" dirty="0"/>
                        <a:t>(</a:t>
                      </a:r>
                      <a:r>
                        <a:rPr lang="en-US" sz="1000" dirty="0"/>
                        <a:t>TRAIN_ANAL_FN</a:t>
                      </a:r>
                      <a:r>
                        <a:rPr lang="ko-KR" altLang="en-US" sz="1000" dirty="0"/>
                        <a:t>의 출력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 err="1"/>
                        <a:t>test_data</a:t>
                      </a:r>
                      <a:r>
                        <a:rPr lang="en-US" sz="1000" dirty="0"/>
                        <a:t>  : </a:t>
                      </a:r>
                      <a:r>
                        <a:rPr lang="en-US" altLang="ko-KR" sz="1000" dirty="0"/>
                        <a:t> </a:t>
                      </a:r>
                      <a:r>
                        <a:rPr lang="ko-KR" altLang="en-US" sz="1000" dirty="0"/>
                        <a:t>검증 데이터</a:t>
                      </a:r>
                      <a:r>
                        <a:rPr lang="en-US" altLang="ko-KR" sz="1000" dirty="0"/>
                        <a:t>(</a:t>
                      </a:r>
                      <a:r>
                        <a:rPr lang="en-US" sz="1000" dirty="0"/>
                        <a:t>TRAIN_ANAL_FN</a:t>
                      </a:r>
                      <a:r>
                        <a:rPr lang="ko-KR" altLang="en-US" sz="1000" dirty="0"/>
                        <a:t>의 출력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  <a:p>
                      <a:pPr marL="171450" marR="0" lvl="0" indent="-17145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000" dirty="0" err="1"/>
                        <a:t>yvar_name</a:t>
                      </a:r>
                      <a:r>
                        <a:rPr lang="en-US" sz="1000" dirty="0"/>
                        <a:t>  : y </a:t>
                      </a:r>
                      <a:r>
                        <a:rPr lang="ko-KR" altLang="en-US" sz="1000" dirty="0"/>
                        <a:t>변수 명</a:t>
                      </a:r>
                      <a:r>
                        <a:rPr lang="en-US" altLang="ko-KR" sz="1000" dirty="0"/>
                        <a:t>(</a:t>
                      </a:r>
                      <a:r>
                        <a:rPr lang="en-US" sz="1000" dirty="0"/>
                        <a:t>TRAIN_ANAL_FN</a:t>
                      </a:r>
                      <a:r>
                        <a:rPr lang="ko-KR" altLang="en-US" sz="1000" dirty="0"/>
                        <a:t>의 출력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  <a:p>
                      <a:pPr marL="171450" marR="0" lvl="0" indent="-17145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000" dirty="0" err="1"/>
                        <a:t>xvar_name</a:t>
                      </a:r>
                      <a:r>
                        <a:rPr lang="en-US" sz="1000" dirty="0"/>
                        <a:t>  : x </a:t>
                      </a:r>
                      <a:r>
                        <a:rPr lang="ko-KR" altLang="en-US" sz="1000" dirty="0"/>
                        <a:t>변수 명</a:t>
                      </a:r>
                      <a:r>
                        <a:rPr lang="en-US" altLang="ko-KR" sz="1000" dirty="0"/>
                        <a:t>(</a:t>
                      </a:r>
                      <a:r>
                        <a:rPr lang="en-US" sz="1000" dirty="0"/>
                        <a:t>TRAIN_ANAL_FN</a:t>
                      </a:r>
                      <a:r>
                        <a:rPr lang="ko-KR" altLang="en-US" sz="1000" dirty="0"/>
                        <a:t>의 출력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marL="0" marR="0" indent="0" algn="ctr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출력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/>
                        <a:t>RESULT: </a:t>
                      </a:r>
                      <a:r>
                        <a:rPr lang="ko-KR" altLang="en-US" sz="1000" dirty="0"/>
                        <a:t>모델 및 모델 관련 정보 리스트</a:t>
                      </a:r>
                      <a:endParaRPr lang="en-US" sz="10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제목 4">
            <a:extLst>
              <a:ext uri="{FF2B5EF4-FFF2-40B4-BE49-F238E27FC236}">
                <a16:creationId xmlns:a16="http://schemas.microsoft.com/office/drawing/2014/main" id="{C86F9EAE-F351-4D00-AD07-407FF5785F94}"/>
              </a:ext>
            </a:extLst>
          </p:cNvPr>
          <p:cNvSpPr txBox="1">
            <a:spLocks/>
          </p:cNvSpPr>
          <p:nvPr/>
        </p:nvSpPr>
        <p:spPr>
          <a:xfrm>
            <a:off x="221536" y="109173"/>
            <a:ext cx="7706491" cy="446020"/>
          </a:xfrm>
          <a:prstGeom prst="rect">
            <a:avLst/>
          </a:prstGeom>
        </p:spPr>
        <p:txBody>
          <a:bodyPr wrap="none"/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세부 과제명 </a:t>
            </a:r>
            <a:r>
              <a:rPr lang="en-US" altLang="ko-KR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altLang="ko-KR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IoT </a:t>
            </a:r>
            <a:r>
              <a:rPr lang="ko-KR" altLang="en-US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빅데이터 및 인공지능 기반의 축산 악취 실시간 조기 예</a:t>
            </a:r>
            <a:r>
              <a:rPr lang="en-US" altLang="ko-KR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,</a:t>
            </a:r>
            <a:r>
              <a:rPr lang="ko-KR" altLang="en-US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경보 알고리즘 개발 및 실증 연구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C87074A4-D440-4674-B0A4-91D4F5E87437}"/>
              </a:ext>
            </a:extLst>
          </p:cNvPr>
          <p:cNvSpPr txBox="1"/>
          <p:nvPr/>
        </p:nvSpPr>
        <p:spPr>
          <a:xfrm>
            <a:off x="8024263" y="43094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별첨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40EA27-81C4-4277-941E-6F50437C2B7D}"/>
              </a:ext>
            </a:extLst>
          </p:cNvPr>
          <p:cNvSpPr txBox="1"/>
          <p:nvPr/>
        </p:nvSpPr>
        <p:spPr>
          <a:xfrm>
            <a:off x="412748" y="1140156"/>
            <a:ext cx="9967327" cy="4542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142875" indent="-142875" defTabSz="914400" fontAlgn="base">
              <a:lnSpc>
                <a:spcPct val="150000"/>
              </a:lnSpc>
              <a:spcBef>
                <a:spcPct val="0"/>
              </a:spcBef>
              <a:spcAft>
                <a:spcPts val="800"/>
              </a:spcAft>
              <a:buSzPct val="75000"/>
              <a:buBlip>
                <a:blip r:embed="rId5"/>
              </a:buBlip>
              <a:defRPr/>
            </a:pPr>
            <a:r>
              <a:rPr lang="ko-KR" altLang="en-US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코드에 대한 상세 설명은 다음과 같습니다</a:t>
            </a:r>
            <a:r>
              <a:rPr lang="en-US" altLang="ko-KR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  </a:t>
            </a:r>
            <a:endParaRPr lang="ko-KR" altLang="en-US" b="1" spc="-100" dirty="0">
              <a:ln>
                <a:solidFill>
                  <a:srgbClr val="C2CAD4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5C1D877-0816-9653-58B0-001CAE7AADD8}"/>
              </a:ext>
            </a:extLst>
          </p:cNvPr>
          <p:cNvSpPr txBox="1"/>
          <p:nvPr/>
        </p:nvSpPr>
        <p:spPr>
          <a:xfrm>
            <a:off x="5680157" y="4264273"/>
            <a:ext cx="2148226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ts val="800"/>
              </a:spcAft>
              <a:buSzPct val="75000"/>
              <a:defRPr/>
            </a:pP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기능 상세 설명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00B9EBF-E822-EEE9-57C7-9E39A8FE1B1B}"/>
              </a:ext>
            </a:extLst>
          </p:cNvPr>
          <p:cNvSpPr txBox="1"/>
          <p:nvPr/>
        </p:nvSpPr>
        <p:spPr>
          <a:xfrm>
            <a:off x="5680157" y="2572457"/>
            <a:ext cx="2148226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ts val="800"/>
              </a:spcAft>
              <a:buSzPct val="75000"/>
              <a:defRPr/>
            </a:pP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입력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/</a:t>
            </a: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출력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0D81BC2-04DF-BF81-B714-9076B9FD6A54}"/>
              </a:ext>
            </a:extLst>
          </p:cNvPr>
          <p:cNvSpPr/>
          <p:nvPr/>
        </p:nvSpPr>
        <p:spPr>
          <a:xfrm>
            <a:off x="5680157" y="1684372"/>
            <a:ext cx="4320000" cy="80313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400" fontAlgn="base">
              <a:spcBef>
                <a:spcPct val="0"/>
              </a:spcBef>
              <a:spcAft>
                <a:spcPts val="800"/>
              </a:spcAft>
              <a:buSzPct val="75000"/>
              <a:defRPr/>
            </a:pP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파일 명 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</a:t>
            </a:r>
            <a:r>
              <a:rPr lang="en-US" altLang="ko-KR" sz="1200" b="1" spc="-100" dirty="0" err="1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accent5"/>
                </a:solidFill>
                <a:latin typeface="+mn-ea"/>
              </a:rPr>
              <a:t>train_model_tools.R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accent5"/>
                </a:solidFill>
                <a:latin typeface="+mn-ea"/>
              </a:rPr>
              <a:t> – (5/9)</a:t>
            </a:r>
          </a:p>
          <a:p>
            <a:pPr defTabSz="914400" fontAlgn="base">
              <a:spcBef>
                <a:spcPct val="0"/>
              </a:spcBef>
              <a:spcAft>
                <a:spcPts val="800"/>
              </a:spcAft>
              <a:buSzPct val="75000"/>
              <a:defRPr/>
            </a:pP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함수 명 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MODELING_ANN</a:t>
            </a:r>
          </a:p>
          <a:p>
            <a:pPr defTabSz="914400" fontAlgn="base">
              <a:spcBef>
                <a:spcPct val="0"/>
              </a:spcBef>
              <a:spcAft>
                <a:spcPts val="800"/>
              </a:spcAft>
              <a:buSzPct val="75000"/>
              <a:defRPr/>
            </a:pP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함수 기능 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Artificial Neural Network </a:t>
            </a: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모델링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FDDB65AD-B58D-A9A0-1EFA-4444C438BA9D}"/>
              </a:ext>
            </a:extLst>
          </p:cNvPr>
          <p:cNvGrpSpPr/>
          <p:nvPr/>
        </p:nvGrpSpPr>
        <p:grpSpPr>
          <a:xfrm>
            <a:off x="355614" y="2272397"/>
            <a:ext cx="4976275" cy="1358962"/>
            <a:chOff x="355614" y="2493242"/>
            <a:chExt cx="4976275" cy="1358962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2F49A398-8283-638B-3B77-886C05E15753}"/>
                </a:ext>
              </a:extLst>
            </p:cNvPr>
            <p:cNvSpPr/>
            <p:nvPr/>
          </p:nvSpPr>
          <p:spPr>
            <a:xfrm>
              <a:off x="471889" y="2558559"/>
              <a:ext cx="4860000" cy="1293645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AutoShape 40">
              <a:extLst>
                <a:ext uri="{FF2B5EF4-FFF2-40B4-BE49-F238E27FC236}">
                  <a16:creationId xmlns:a16="http://schemas.microsoft.com/office/drawing/2014/main" id="{57B4A31A-1D55-CC0D-76EB-01BBE2E122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614" y="2493242"/>
              <a:ext cx="190500" cy="152400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19050" algn="ctr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rgbClr val="4F81BD"/>
                </a:buClr>
                <a:buSzTx/>
                <a:buFont typeface="Wingdings" pitchFamily="2" charset="2"/>
                <a:buNone/>
                <a:tabLst/>
                <a:defRPr/>
              </a:pPr>
              <a:r>
                <a:rPr kumimoji="0" lang="en-US" altLang="ko-KR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+mj-ea"/>
                  <a:ea typeface="+mj-ea"/>
                  <a:cs typeface="Arial" pitchFamily="34" charset="0"/>
                </a:rPr>
                <a:t>2</a:t>
              </a:r>
              <a:endPara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ea"/>
                <a:ea typeface="+mj-ea"/>
                <a:cs typeface="Arial" pitchFamily="34" charset="0"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487FD00D-ED09-B059-8A2A-61C9038E614A}"/>
              </a:ext>
            </a:extLst>
          </p:cNvPr>
          <p:cNvGrpSpPr/>
          <p:nvPr/>
        </p:nvGrpSpPr>
        <p:grpSpPr>
          <a:xfrm>
            <a:off x="355614" y="3617039"/>
            <a:ext cx="4976275" cy="2140490"/>
            <a:chOff x="355614" y="2493242"/>
            <a:chExt cx="4976275" cy="2140490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047C26F4-F0B6-C458-5EFB-D3E51DC50A79}"/>
                </a:ext>
              </a:extLst>
            </p:cNvPr>
            <p:cNvSpPr/>
            <p:nvPr/>
          </p:nvSpPr>
          <p:spPr>
            <a:xfrm>
              <a:off x="471889" y="2558559"/>
              <a:ext cx="4860000" cy="2075173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AutoShape 40">
              <a:extLst>
                <a:ext uri="{FF2B5EF4-FFF2-40B4-BE49-F238E27FC236}">
                  <a16:creationId xmlns:a16="http://schemas.microsoft.com/office/drawing/2014/main" id="{23E1B6BA-B600-0624-94D6-38BE9C9829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614" y="2493242"/>
              <a:ext cx="190500" cy="152400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19050" algn="ctr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rgbClr val="4F81BD"/>
                </a:buClr>
                <a:buSzTx/>
                <a:buFont typeface="Wingdings" pitchFamily="2" charset="2"/>
                <a:buNone/>
                <a:tabLst/>
                <a:defRPr/>
              </a:pPr>
              <a:r>
                <a:rPr lang="en-US" altLang="ko-KR" sz="1100" b="1" dirty="0">
                  <a:solidFill>
                    <a:srgbClr val="C00000"/>
                  </a:solidFill>
                  <a:latin typeface="+mj-ea"/>
                  <a:ea typeface="+mj-ea"/>
                  <a:cs typeface="Arial" pitchFamily="34" charset="0"/>
                </a:rPr>
                <a:t>3</a:t>
              </a:r>
              <a:endPara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ea"/>
                <a:ea typeface="+mj-ea"/>
                <a:cs typeface="Arial" pitchFamily="34" charset="0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D385956E-A5F4-4C2F-25CE-F934671CDF9B}"/>
              </a:ext>
            </a:extLst>
          </p:cNvPr>
          <p:cNvGrpSpPr/>
          <p:nvPr/>
        </p:nvGrpSpPr>
        <p:grpSpPr>
          <a:xfrm>
            <a:off x="355614" y="5766203"/>
            <a:ext cx="4976275" cy="376345"/>
            <a:chOff x="355614" y="2493242"/>
            <a:chExt cx="4976275" cy="376345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F8DB193F-3A04-2525-2417-62189E7C79A9}"/>
                </a:ext>
              </a:extLst>
            </p:cNvPr>
            <p:cNvSpPr/>
            <p:nvPr/>
          </p:nvSpPr>
          <p:spPr>
            <a:xfrm>
              <a:off x="471889" y="2558561"/>
              <a:ext cx="4860000" cy="311026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AutoShape 40">
              <a:extLst>
                <a:ext uri="{FF2B5EF4-FFF2-40B4-BE49-F238E27FC236}">
                  <a16:creationId xmlns:a16="http://schemas.microsoft.com/office/drawing/2014/main" id="{11C577FB-E935-D778-C7EB-7134269898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614" y="2493242"/>
              <a:ext cx="190500" cy="152400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19050" algn="ctr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rgbClr val="4F81BD"/>
                </a:buClr>
                <a:buSzTx/>
                <a:buFont typeface="Wingdings" pitchFamily="2" charset="2"/>
                <a:buNone/>
                <a:tabLst/>
                <a:defRPr/>
              </a:pPr>
              <a:r>
                <a:rPr lang="en-US" altLang="ko-KR" sz="1100" b="1" dirty="0">
                  <a:solidFill>
                    <a:srgbClr val="C00000"/>
                  </a:solidFill>
                  <a:latin typeface="+mj-ea"/>
                  <a:ea typeface="+mj-ea"/>
                  <a:cs typeface="Arial" pitchFamily="34" charset="0"/>
                </a:rPr>
                <a:t>4</a:t>
              </a:r>
              <a:endPara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ea"/>
                <a:ea typeface="+mj-ea"/>
                <a:cs typeface="Arial" pitchFamily="34" charset="0"/>
              </a:endParaRP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9C6009EA-1AB5-171E-0BE7-6C2ACFCD352B}"/>
              </a:ext>
            </a:extLst>
          </p:cNvPr>
          <p:cNvGrpSpPr/>
          <p:nvPr/>
        </p:nvGrpSpPr>
        <p:grpSpPr>
          <a:xfrm>
            <a:off x="355614" y="6131992"/>
            <a:ext cx="4976275" cy="682888"/>
            <a:chOff x="355614" y="2493242"/>
            <a:chExt cx="4976275" cy="682888"/>
          </a:xfrm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342E823D-318E-2CCA-E956-72227D833ACB}"/>
                </a:ext>
              </a:extLst>
            </p:cNvPr>
            <p:cNvSpPr/>
            <p:nvPr/>
          </p:nvSpPr>
          <p:spPr>
            <a:xfrm>
              <a:off x="471889" y="2558560"/>
              <a:ext cx="4860000" cy="617570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AutoShape 40">
              <a:extLst>
                <a:ext uri="{FF2B5EF4-FFF2-40B4-BE49-F238E27FC236}">
                  <a16:creationId xmlns:a16="http://schemas.microsoft.com/office/drawing/2014/main" id="{EFD00F5B-5F3E-D930-463E-906C7D2AFD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614" y="2493242"/>
              <a:ext cx="190500" cy="152400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19050" algn="ctr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rgbClr val="4F81BD"/>
                </a:buClr>
                <a:buSzTx/>
                <a:buFont typeface="Wingdings" pitchFamily="2" charset="2"/>
                <a:buNone/>
                <a:tabLst/>
                <a:defRPr/>
              </a:pPr>
              <a:r>
                <a:rPr kumimoji="0" lang="en-US" altLang="ko-KR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+mj-ea"/>
                  <a:ea typeface="+mj-ea"/>
                  <a:cs typeface="Arial" pitchFamily="34" charset="0"/>
                </a:rPr>
                <a:t>5</a:t>
              </a:r>
              <a:endPara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ea"/>
                <a:ea typeface="+mj-ea"/>
                <a:cs typeface="Arial" pitchFamily="34" charset="0"/>
              </a:endParaRP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61797424-517E-8AFA-A2D1-76EFE6153D1C}"/>
              </a:ext>
            </a:extLst>
          </p:cNvPr>
          <p:cNvGrpSpPr/>
          <p:nvPr/>
        </p:nvGrpSpPr>
        <p:grpSpPr>
          <a:xfrm>
            <a:off x="355614" y="6820576"/>
            <a:ext cx="4976275" cy="403114"/>
            <a:chOff x="355614" y="2493242"/>
            <a:chExt cx="4976275" cy="403114"/>
          </a:xfrm>
        </p:grpSpPr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B76A1D21-FBDC-F799-93F6-66AAB4F7D379}"/>
                </a:ext>
              </a:extLst>
            </p:cNvPr>
            <p:cNvSpPr/>
            <p:nvPr/>
          </p:nvSpPr>
          <p:spPr>
            <a:xfrm>
              <a:off x="471889" y="2558559"/>
              <a:ext cx="4860000" cy="337797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AutoShape 40">
              <a:extLst>
                <a:ext uri="{FF2B5EF4-FFF2-40B4-BE49-F238E27FC236}">
                  <a16:creationId xmlns:a16="http://schemas.microsoft.com/office/drawing/2014/main" id="{4A65C7BB-4CA6-AAAE-F67E-249B7C4724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614" y="2493242"/>
              <a:ext cx="190500" cy="152400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19050" algn="ctr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rgbClr val="4F81BD"/>
                </a:buClr>
                <a:buSzTx/>
                <a:buFont typeface="Wingdings" pitchFamily="2" charset="2"/>
                <a:buNone/>
                <a:tabLst/>
                <a:defRPr/>
              </a:pPr>
              <a:r>
                <a:rPr kumimoji="0" lang="en-US" altLang="ko-KR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+mj-ea"/>
                  <a:ea typeface="+mj-ea"/>
                  <a:cs typeface="Arial" pitchFamily="34" charset="0"/>
                </a:rPr>
                <a:t>6</a:t>
              </a:r>
              <a:endPara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ea"/>
                <a:ea typeface="+mj-ea"/>
                <a:cs typeface="Arial" pitchFamily="34" charset="0"/>
              </a:endParaRP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1683736C-4AEC-EFCF-2B43-5E74C93D5E0B}"/>
              </a:ext>
            </a:extLst>
          </p:cNvPr>
          <p:cNvGrpSpPr/>
          <p:nvPr/>
        </p:nvGrpSpPr>
        <p:grpSpPr>
          <a:xfrm>
            <a:off x="355614" y="1858763"/>
            <a:ext cx="4976274" cy="432296"/>
            <a:chOff x="355614" y="2493242"/>
            <a:chExt cx="4976274" cy="432296"/>
          </a:xfrm>
        </p:grpSpPr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6F5D6834-82A2-A6FF-378A-DA2C96B43030}"/>
                </a:ext>
              </a:extLst>
            </p:cNvPr>
            <p:cNvSpPr/>
            <p:nvPr/>
          </p:nvSpPr>
          <p:spPr>
            <a:xfrm>
              <a:off x="471888" y="2558559"/>
              <a:ext cx="4860000" cy="366979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AutoShape 40">
              <a:extLst>
                <a:ext uri="{FF2B5EF4-FFF2-40B4-BE49-F238E27FC236}">
                  <a16:creationId xmlns:a16="http://schemas.microsoft.com/office/drawing/2014/main" id="{BCC7B4A9-4EB2-C69C-F50D-E3E8218412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614" y="2493242"/>
              <a:ext cx="190500" cy="152400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19050" algn="ctr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rgbClr val="4F81BD"/>
                </a:buClr>
                <a:buSzTx/>
                <a:buFont typeface="Wingdings" pitchFamily="2" charset="2"/>
                <a:buNone/>
                <a:tabLst/>
                <a:defRPr/>
              </a:pPr>
              <a:r>
                <a:rPr lang="en-US" altLang="ko-KR" sz="1000" b="1" dirty="0">
                  <a:solidFill>
                    <a:srgbClr val="C00000"/>
                  </a:solidFill>
                  <a:latin typeface="+mj-ea"/>
                  <a:ea typeface="+mj-ea"/>
                  <a:cs typeface="Arial" pitchFamily="34" charset="0"/>
                </a:rPr>
                <a:t>1</a:t>
              </a:r>
              <a:endPara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ea"/>
                <a:ea typeface="+mj-ea"/>
                <a:cs typeface="Arial" pitchFamily="34" charset="0"/>
              </a:endParaRPr>
            </a:p>
          </p:txBody>
        </p:sp>
      </p:grp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9088CD88-BA49-E02C-F737-D5A8DA4FEEEE}"/>
              </a:ext>
            </a:extLst>
          </p:cNvPr>
          <p:cNvSpPr/>
          <p:nvPr/>
        </p:nvSpPr>
        <p:spPr>
          <a:xfrm>
            <a:off x="8608633" y="430945"/>
            <a:ext cx="15103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03030"/>
                </a:solidFill>
                <a:latin typeface="+mn-ea"/>
              </a:rPr>
              <a:t>코드 구성 </a:t>
            </a:r>
            <a:r>
              <a:rPr lang="en-US" altLang="ko-KR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03030"/>
                </a:solidFill>
                <a:latin typeface="+mn-ea"/>
              </a:rPr>
              <a:t>(10/19)</a:t>
            </a:r>
            <a:endParaRPr lang="ko-KR" altLang="en-US" spc="-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0303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273959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455ABC2F-AA7B-0D1B-5D62-E8E6AA50B8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748" y="1684372"/>
            <a:ext cx="5040000" cy="4694876"/>
          </a:xfrm>
          <a:prstGeom prst="rect">
            <a:avLst/>
          </a:prstGeom>
        </p:spPr>
      </p:pic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E8054145-EF44-C9B5-7E3F-F126860D24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7555551"/>
              </p:ext>
            </p:extLst>
          </p:nvPr>
        </p:nvGraphicFramePr>
        <p:xfrm>
          <a:off x="5680157" y="2860731"/>
          <a:ext cx="4320000" cy="1548716"/>
        </p:xfrm>
        <a:graphic>
          <a:graphicData uri="http://schemas.openxmlformats.org/drawingml/2006/table">
            <a:tbl>
              <a:tblPr/>
              <a:tblGrid>
                <a:gridCol w="72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0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/>
                        </a:rPr>
                        <a:t>항목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/>
                        </a:rPr>
                        <a:t>내용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입력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 err="1"/>
                        <a:t>working_date</a:t>
                      </a:r>
                      <a:r>
                        <a:rPr lang="en-US" sz="1000" dirty="0"/>
                        <a:t> : </a:t>
                      </a:r>
                      <a:r>
                        <a:rPr lang="ko-KR" altLang="en-US" sz="1000" dirty="0"/>
                        <a:t>학습 일자</a:t>
                      </a:r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 err="1"/>
                        <a:t>model_path</a:t>
                      </a:r>
                      <a:r>
                        <a:rPr lang="en-US" sz="1000" dirty="0"/>
                        <a:t> : </a:t>
                      </a:r>
                      <a:r>
                        <a:rPr lang="ko-KR" altLang="en-US" sz="1000" dirty="0"/>
                        <a:t>모델 저장 위치  </a:t>
                      </a:r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 err="1"/>
                        <a:t>train_data</a:t>
                      </a:r>
                      <a:r>
                        <a:rPr lang="en-US" sz="1000" dirty="0"/>
                        <a:t> : </a:t>
                      </a:r>
                      <a:r>
                        <a:rPr lang="en-US" altLang="ko-KR" sz="1000" dirty="0"/>
                        <a:t> </a:t>
                      </a:r>
                      <a:r>
                        <a:rPr lang="ko-KR" altLang="en-US" sz="1000" dirty="0"/>
                        <a:t>학습 데이터</a:t>
                      </a:r>
                      <a:r>
                        <a:rPr lang="en-US" altLang="ko-KR" sz="1000" dirty="0"/>
                        <a:t>(</a:t>
                      </a:r>
                      <a:r>
                        <a:rPr lang="en-US" sz="1000" dirty="0"/>
                        <a:t>TRAIN_ANAL_FN</a:t>
                      </a:r>
                      <a:r>
                        <a:rPr lang="ko-KR" altLang="en-US" sz="1000" dirty="0"/>
                        <a:t>의 출력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 err="1"/>
                        <a:t>test_data</a:t>
                      </a:r>
                      <a:r>
                        <a:rPr lang="en-US" sz="1000" dirty="0"/>
                        <a:t>  : </a:t>
                      </a:r>
                      <a:r>
                        <a:rPr lang="en-US" altLang="ko-KR" sz="1000" dirty="0"/>
                        <a:t> </a:t>
                      </a:r>
                      <a:r>
                        <a:rPr lang="ko-KR" altLang="en-US" sz="1000" dirty="0"/>
                        <a:t>검증 데이터</a:t>
                      </a:r>
                      <a:r>
                        <a:rPr lang="en-US" altLang="ko-KR" sz="1000" dirty="0"/>
                        <a:t>(</a:t>
                      </a:r>
                      <a:r>
                        <a:rPr lang="en-US" sz="1000" dirty="0"/>
                        <a:t>TRAIN_ANAL_FN</a:t>
                      </a:r>
                      <a:r>
                        <a:rPr lang="ko-KR" altLang="en-US" sz="1000" dirty="0"/>
                        <a:t>의 출력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  <a:p>
                      <a:pPr marL="171450" marR="0" lvl="0" indent="-17145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000" dirty="0" err="1"/>
                        <a:t>yvar_name</a:t>
                      </a:r>
                      <a:r>
                        <a:rPr lang="en-US" sz="1000" dirty="0"/>
                        <a:t>  : y </a:t>
                      </a:r>
                      <a:r>
                        <a:rPr lang="ko-KR" altLang="en-US" sz="1000" dirty="0"/>
                        <a:t>변수 명</a:t>
                      </a:r>
                      <a:r>
                        <a:rPr lang="en-US" altLang="ko-KR" sz="1000" dirty="0"/>
                        <a:t>(</a:t>
                      </a:r>
                      <a:r>
                        <a:rPr lang="en-US" sz="1000" dirty="0"/>
                        <a:t>TRAIN_ANAL_FN</a:t>
                      </a:r>
                      <a:r>
                        <a:rPr lang="ko-KR" altLang="en-US" sz="1000" dirty="0"/>
                        <a:t>의 출력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  <a:p>
                      <a:pPr marL="171450" marR="0" lvl="0" indent="-17145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000" dirty="0" err="1"/>
                        <a:t>xvar_name</a:t>
                      </a:r>
                      <a:r>
                        <a:rPr lang="en-US" sz="1000" dirty="0"/>
                        <a:t>  : x </a:t>
                      </a:r>
                      <a:r>
                        <a:rPr lang="ko-KR" altLang="en-US" sz="1000" dirty="0"/>
                        <a:t>변수 명</a:t>
                      </a:r>
                      <a:r>
                        <a:rPr lang="en-US" altLang="ko-KR" sz="1000" dirty="0"/>
                        <a:t>(</a:t>
                      </a:r>
                      <a:r>
                        <a:rPr lang="en-US" sz="1000" dirty="0"/>
                        <a:t>TRAIN_ANAL_FN</a:t>
                      </a:r>
                      <a:r>
                        <a:rPr lang="ko-KR" altLang="en-US" sz="1000" dirty="0"/>
                        <a:t>의 출력</a:t>
                      </a:r>
                      <a:r>
                        <a:rPr lang="en-US" altLang="ko-KR" sz="1000" dirty="0"/>
                        <a:t>)</a:t>
                      </a:r>
                    </a:p>
                    <a:p>
                      <a:pPr marL="171450" marR="0" lvl="0" indent="-17145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000" dirty="0" err="1"/>
                        <a:t>only.y</a:t>
                      </a:r>
                      <a:r>
                        <a:rPr lang="en-US" altLang="ko-KR" sz="1000" dirty="0"/>
                        <a:t> : </a:t>
                      </a:r>
                      <a:r>
                        <a:rPr lang="ko-KR" altLang="en-US" sz="1000" dirty="0"/>
                        <a:t>설명변수의 과거 값만으로만 모델링 여부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marL="0" marR="0" indent="0" algn="ctr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출력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/>
                        <a:t>RESULT: </a:t>
                      </a:r>
                      <a:r>
                        <a:rPr lang="ko-KR" altLang="en-US" sz="1000" dirty="0"/>
                        <a:t>모델 및 모델 관련 정보 리스트</a:t>
                      </a:r>
                      <a:endParaRPr lang="en-US" sz="10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제목 4">
            <a:extLst>
              <a:ext uri="{FF2B5EF4-FFF2-40B4-BE49-F238E27FC236}">
                <a16:creationId xmlns:a16="http://schemas.microsoft.com/office/drawing/2014/main" id="{C86F9EAE-F351-4D00-AD07-407FF5785F94}"/>
              </a:ext>
            </a:extLst>
          </p:cNvPr>
          <p:cNvSpPr txBox="1">
            <a:spLocks/>
          </p:cNvSpPr>
          <p:nvPr/>
        </p:nvSpPr>
        <p:spPr>
          <a:xfrm>
            <a:off x="221536" y="109173"/>
            <a:ext cx="7706491" cy="446020"/>
          </a:xfrm>
          <a:prstGeom prst="rect">
            <a:avLst/>
          </a:prstGeom>
        </p:spPr>
        <p:txBody>
          <a:bodyPr wrap="none"/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세부 과제명 </a:t>
            </a:r>
            <a:r>
              <a:rPr lang="en-US" altLang="ko-KR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altLang="ko-KR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IoT </a:t>
            </a:r>
            <a:r>
              <a:rPr lang="ko-KR" altLang="en-US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빅데이터 및 인공지능 기반의 축산 악취 실시간 조기 예</a:t>
            </a:r>
            <a:r>
              <a:rPr lang="en-US" altLang="ko-KR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,</a:t>
            </a:r>
            <a:r>
              <a:rPr lang="ko-KR" altLang="en-US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경보 알고리즘 개발 및 실증 연구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C87074A4-D440-4674-B0A4-91D4F5E87437}"/>
              </a:ext>
            </a:extLst>
          </p:cNvPr>
          <p:cNvSpPr txBox="1"/>
          <p:nvPr/>
        </p:nvSpPr>
        <p:spPr>
          <a:xfrm>
            <a:off x="8024263" y="43094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별첨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40EA27-81C4-4277-941E-6F50437C2B7D}"/>
              </a:ext>
            </a:extLst>
          </p:cNvPr>
          <p:cNvSpPr txBox="1"/>
          <p:nvPr/>
        </p:nvSpPr>
        <p:spPr>
          <a:xfrm>
            <a:off x="412748" y="1140156"/>
            <a:ext cx="9967327" cy="4542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142875" indent="-142875" defTabSz="914400" fontAlgn="base">
              <a:lnSpc>
                <a:spcPct val="150000"/>
              </a:lnSpc>
              <a:spcBef>
                <a:spcPct val="0"/>
              </a:spcBef>
              <a:spcAft>
                <a:spcPts val="800"/>
              </a:spcAft>
              <a:buSzPct val="75000"/>
              <a:buBlip>
                <a:blip r:embed="rId4"/>
              </a:buBlip>
              <a:defRPr/>
            </a:pPr>
            <a:r>
              <a:rPr lang="ko-KR" altLang="en-US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코드에 대한 상세 설명은 다음과 같습니다</a:t>
            </a:r>
            <a:r>
              <a:rPr lang="en-US" altLang="ko-KR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  </a:t>
            </a:r>
            <a:endParaRPr lang="ko-KR" altLang="en-US" b="1" spc="-100" dirty="0">
              <a:ln>
                <a:solidFill>
                  <a:srgbClr val="C2CAD4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5C1D877-0816-9653-58B0-001CAE7AADD8}"/>
              </a:ext>
            </a:extLst>
          </p:cNvPr>
          <p:cNvSpPr txBox="1"/>
          <p:nvPr/>
        </p:nvSpPr>
        <p:spPr>
          <a:xfrm>
            <a:off x="5680157" y="4413567"/>
            <a:ext cx="2148226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ts val="800"/>
              </a:spcAft>
              <a:buSzPct val="75000"/>
              <a:defRPr/>
            </a:pP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기능 상세 설명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00B9EBF-E822-EEE9-57C7-9E39A8FE1B1B}"/>
              </a:ext>
            </a:extLst>
          </p:cNvPr>
          <p:cNvSpPr txBox="1"/>
          <p:nvPr/>
        </p:nvSpPr>
        <p:spPr>
          <a:xfrm>
            <a:off x="5680157" y="2572457"/>
            <a:ext cx="2148226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ts val="800"/>
              </a:spcAft>
              <a:buSzPct val="75000"/>
              <a:defRPr/>
            </a:pP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입력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/</a:t>
            </a: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출력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0D81BC2-04DF-BF81-B714-9076B9FD6A54}"/>
              </a:ext>
            </a:extLst>
          </p:cNvPr>
          <p:cNvSpPr/>
          <p:nvPr/>
        </p:nvSpPr>
        <p:spPr>
          <a:xfrm>
            <a:off x="5680157" y="1684372"/>
            <a:ext cx="4320000" cy="80313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400" fontAlgn="base">
              <a:spcBef>
                <a:spcPct val="0"/>
              </a:spcBef>
              <a:spcAft>
                <a:spcPts val="800"/>
              </a:spcAft>
              <a:buSzPct val="75000"/>
              <a:defRPr/>
            </a:pP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파일 명 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</a:t>
            </a:r>
            <a:r>
              <a:rPr lang="en-US" altLang="ko-KR" sz="1200" b="1" spc="-100" dirty="0" err="1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accent5"/>
                </a:solidFill>
                <a:latin typeface="+mn-ea"/>
              </a:rPr>
              <a:t>train_model_tools.R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accent5"/>
                </a:solidFill>
                <a:latin typeface="+mn-ea"/>
              </a:rPr>
              <a:t> – (6/9)</a:t>
            </a:r>
          </a:p>
          <a:p>
            <a:pPr defTabSz="914400" fontAlgn="base">
              <a:spcBef>
                <a:spcPct val="0"/>
              </a:spcBef>
              <a:spcAft>
                <a:spcPts val="800"/>
              </a:spcAft>
              <a:buSzPct val="75000"/>
              <a:defRPr/>
            </a:pP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함수 명 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MODELING_LSTM</a:t>
            </a:r>
          </a:p>
          <a:p>
            <a:pPr defTabSz="914400" fontAlgn="base">
              <a:spcBef>
                <a:spcPct val="0"/>
              </a:spcBef>
              <a:spcAft>
                <a:spcPts val="800"/>
              </a:spcAft>
              <a:buSzPct val="75000"/>
              <a:defRPr/>
            </a:pP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함수 기능 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Long Short Term Memory </a:t>
            </a: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모델링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FDDB65AD-B58D-A9A0-1EFA-4444C438BA9D}"/>
              </a:ext>
            </a:extLst>
          </p:cNvPr>
          <p:cNvGrpSpPr/>
          <p:nvPr/>
        </p:nvGrpSpPr>
        <p:grpSpPr>
          <a:xfrm>
            <a:off x="355614" y="2113770"/>
            <a:ext cx="4976275" cy="2594955"/>
            <a:chOff x="355614" y="2493242"/>
            <a:chExt cx="4976275" cy="2594955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2F49A398-8283-638B-3B77-886C05E15753}"/>
                </a:ext>
              </a:extLst>
            </p:cNvPr>
            <p:cNvSpPr/>
            <p:nvPr/>
          </p:nvSpPr>
          <p:spPr>
            <a:xfrm>
              <a:off x="471889" y="2558558"/>
              <a:ext cx="4860000" cy="2529639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AutoShape 40">
              <a:extLst>
                <a:ext uri="{FF2B5EF4-FFF2-40B4-BE49-F238E27FC236}">
                  <a16:creationId xmlns:a16="http://schemas.microsoft.com/office/drawing/2014/main" id="{57B4A31A-1D55-CC0D-76EB-01BBE2E122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614" y="2493242"/>
              <a:ext cx="190500" cy="152400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19050" algn="ctr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rgbClr val="4F81BD"/>
                </a:buClr>
                <a:buSzTx/>
                <a:buFont typeface="Wingdings" pitchFamily="2" charset="2"/>
                <a:buNone/>
                <a:tabLst/>
                <a:defRPr/>
              </a:pPr>
              <a:r>
                <a:rPr kumimoji="0" lang="en-US" altLang="ko-KR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+mj-ea"/>
                  <a:ea typeface="+mj-ea"/>
                  <a:cs typeface="Arial" pitchFamily="34" charset="0"/>
                </a:rPr>
                <a:t>2</a:t>
              </a:r>
              <a:endPara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ea"/>
                <a:ea typeface="+mj-ea"/>
                <a:cs typeface="Arial" pitchFamily="34" charset="0"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487FD00D-ED09-B059-8A2A-61C9038E614A}"/>
              </a:ext>
            </a:extLst>
          </p:cNvPr>
          <p:cNvGrpSpPr/>
          <p:nvPr/>
        </p:nvGrpSpPr>
        <p:grpSpPr>
          <a:xfrm>
            <a:off x="355614" y="4708726"/>
            <a:ext cx="4976275" cy="1670522"/>
            <a:chOff x="355614" y="2493242"/>
            <a:chExt cx="4976275" cy="1670522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047C26F4-F0B6-C458-5EFB-D3E51DC50A79}"/>
                </a:ext>
              </a:extLst>
            </p:cNvPr>
            <p:cNvSpPr/>
            <p:nvPr/>
          </p:nvSpPr>
          <p:spPr>
            <a:xfrm>
              <a:off x="471889" y="2558559"/>
              <a:ext cx="4860000" cy="1605205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AutoShape 40">
              <a:extLst>
                <a:ext uri="{FF2B5EF4-FFF2-40B4-BE49-F238E27FC236}">
                  <a16:creationId xmlns:a16="http://schemas.microsoft.com/office/drawing/2014/main" id="{23E1B6BA-B600-0624-94D6-38BE9C9829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614" y="2493242"/>
              <a:ext cx="190500" cy="152400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19050" algn="ctr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rgbClr val="4F81BD"/>
                </a:buClr>
                <a:buSzTx/>
                <a:buFont typeface="Wingdings" pitchFamily="2" charset="2"/>
                <a:buNone/>
                <a:tabLst/>
                <a:defRPr/>
              </a:pPr>
              <a:r>
                <a:rPr lang="en-US" altLang="ko-KR" sz="1100" b="1" dirty="0">
                  <a:solidFill>
                    <a:srgbClr val="C00000"/>
                  </a:solidFill>
                  <a:latin typeface="+mj-ea"/>
                  <a:ea typeface="+mj-ea"/>
                  <a:cs typeface="Arial" pitchFamily="34" charset="0"/>
                </a:rPr>
                <a:t>3</a:t>
              </a:r>
              <a:endPara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ea"/>
                <a:ea typeface="+mj-ea"/>
                <a:cs typeface="Arial" pitchFamily="34" charset="0"/>
              </a:endParaRPr>
            </a:p>
          </p:txBody>
        </p:sp>
      </p:grp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19E02CCB-78C6-A767-459E-72E9D4567C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9012567"/>
              </p:ext>
            </p:extLst>
          </p:nvPr>
        </p:nvGraphicFramePr>
        <p:xfrm>
          <a:off x="5680157" y="4712910"/>
          <a:ext cx="4320000" cy="1794737"/>
        </p:xfrm>
        <a:graphic>
          <a:graphicData uri="http://schemas.openxmlformats.org/drawingml/2006/table">
            <a:tbl>
              <a:tblPr/>
              <a:tblGrid>
                <a:gridCol w="72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0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/>
                        </a:rPr>
                        <a:t>항목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/>
                        </a:rPr>
                        <a:t>내용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ko-KR" altLang="en-US" sz="1000" dirty="0"/>
                        <a:t>종속변수의 과거 값만 설명변수로 학습할지 여부 설정</a:t>
                      </a:r>
                      <a:endParaRPr lang="en-US" sz="10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marL="0" marR="0" indent="0" algn="ctr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en-US" sz="1000" dirty="0"/>
                        <a:t>LSTM </a:t>
                      </a:r>
                      <a:r>
                        <a:rPr lang="ko-KR" altLang="en-US" sz="1000" dirty="0"/>
                        <a:t>데이터 생성</a:t>
                      </a:r>
                      <a:r>
                        <a:rPr lang="en-US" altLang="ko-KR" sz="1000" dirty="0"/>
                        <a:t>(Sample/</a:t>
                      </a:r>
                      <a:r>
                        <a:rPr lang="en-US" altLang="ko-KR" sz="1000" dirty="0" err="1"/>
                        <a:t>TimeStep</a:t>
                      </a:r>
                      <a:r>
                        <a:rPr lang="en-US" altLang="ko-KR" sz="1000" dirty="0"/>
                        <a:t>/Feature 3</a:t>
                      </a:r>
                      <a:r>
                        <a:rPr lang="ko-KR" altLang="en-US" sz="1000" dirty="0"/>
                        <a:t>차원 </a:t>
                      </a:r>
                      <a:r>
                        <a:rPr lang="en-US" altLang="ko-KR" sz="1000" dirty="0"/>
                        <a:t>array)</a:t>
                      </a:r>
                      <a:endParaRPr lang="en-US" sz="10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marL="0" marR="0" indent="0" algn="ctr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en-US" sz="1000" dirty="0"/>
                        <a:t>LSTM Min-Max Scaling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0122273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marL="0" marR="0" indent="0" algn="ctr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000" dirty="0"/>
                        <a:t>LSTM </a:t>
                      </a:r>
                      <a:r>
                        <a:rPr lang="ko-KR" altLang="en-US" sz="1000" dirty="0"/>
                        <a:t>모델 빌드 및 학습</a:t>
                      </a:r>
                      <a:endParaRPr lang="en-US" sz="10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39245181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marL="0" marR="0" indent="0" algn="ctr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학습 </a:t>
                      </a:r>
                      <a:r>
                        <a:rPr lang="en-US" altLang="ko-KR" sz="1000" dirty="0"/>
                        <a:t>/ </a:t>
                      </a:r>
                      <a:r>
                        <a:rPr lang="ko-KR" altLang="en-US" sz="1000" dirty="0"/>
                        <a:t>검증 데이터에 예측 값 생성</a:t>
                      </a:r>
                      <a:endParaRPr lang="en-US" sz="10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31780999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marL="0" marR="0" indent="0" algn="ctr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모델 및 모델 관련 정보 리스트 생성</a:t>
                      </a:r>
                      <a:endParaRPr lang="en-US" sz="10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39119718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marL="0" marR="0" indent="0" algn="ctr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모델 저장</a:t>
                      </a:r>
                      <a:endParaRPr lang="en-US" sz="10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9585004"/>
                  </a:ext>
                </a:extLst>
              </a:tr>
            </a:tbl>
          </a:graphicData>
        </a:graphic>
      </p:graphicFrame>
      <p:grpSp>
        <p:nvGrpSpPr>
          <p:cNvPr id="26" name="그룹 25">
            <a:extLst>
              <a:ext uri="{FF2B5EF4-FFF2-40B4-BE49-F238E27FC236}">
                <a16:creationId xmlns:a16="http://schemas.microsoft.com/office/drawing/2014/main" id="{13BEFDFF-1818-71A4-671C-3B2D64A074E0}"/>
              </a:ext>
            </a:extLst>
          </p:cNvPr>
          <p:cNvGrpSpPr/>
          <p:nvPr/>
        </p:nvGrpSpPr>
        <p:grpSpPr>
          <a:xfrm>
            <a:off x="355614" y="1718798"/>
            <a:ext cx="4976274" cy="394969"/>
            <a:chOff x="355614" y="2493242"/>
            <a:chExt cx="4976274" cy="394969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F263DF85-E9B1-3B25-7440-F8871DBC570D}"/>
                </a:ext>
              </a:extLst>
            </p:cNvPr>
            <p:cNvSpPr/>
            <p:nvPr/>
          </p:nvSpPr>
          <p:spPr>
            <a:xfrm>
              <a:off x="471888" y="2558558"/>
              <a:ext cx="4860000" cy="329653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AutoShape 40">
              <a:extLst>
                <a:ext uri="{FF2B5EF4-FFF2-40B4-BE49-F238E27FC236}">
                  <a16:creationId xmlns:a16="http://schemas.microsoft.com/office/drawing/2014/main" id="{95CD1400-1B2D-0CCD-79B2-174EA2AA74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614" y="2493242"/>
              <a:ext cx="190500" cy="152400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19050" algn="ctr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rgbClr val="4F81BD"/>
                </a:buClr>
                <a:buSzTx/>
                <a:buFont typeface="Wingdings" pitchFamily="2" charset="2"/>
                <a:buNone/>
                <a:tabLst/>
                <a:defRPr/>
              </a:pPr>
              <a:r>
                <a:rPr lang="en-US" altLang="ko-KR" sz="1000" b="1" dirty="0">
                  <a:solidFill>
                    <a:srgbClr val="C00000"/>
                  </a:solidFill>
                  <a:latin typeface="+mj-ea"/>
                  <a:ea typeface="+mj-ea"/>
                  <a:cs typeface="Arial" pitchFamily="34" charset="0"/>
                </a:rPr>
                <a:t>1</a:t>
              </a:r>
              <a:endPara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ea"/>
                <a:ea typeface="+mj-ea"/>
                <a:cs typeface="Arial" pitchFamily="34" charset="0"/>
              </a:endParaRPr>
            </a:p>
          </p:txBody>
        </p:sp>
      </p:grp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286FAA83-C375-ECF7-59E6-6A906C01B6D2}"/>
              </a:ext>
            </a:extLst>
          </p:cNvPr>
          <p:cNvSpPr/>
          <p:nvPr/>
        </p:nvSpPr>
        <p:spPr>
          <a:xfrm>
            <a:off x="8608633" y="430945"/>
            <a:ext cx="15103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03030"/>
                </a:solidFill>
                <a:latin typeface="+mn-ea"/>
              </a:rPr>
              <a:t>코드 구성 </a:t>
            </a:r>
            <a:r>
              <a:rPr lang="en-US" altLang="ko-KR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03030"/>
                </a:solidFill>
                <a:latin typeface="+mn-ea"/>
              </a:rPr>
              <a:t>(11/19)</a:t>
            </a:r>
            <a:endParaRPr lang="ko-KR" altLang="en-US" spc="-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0303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885102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B65EB112-DD7B-CA3C-666C-323063712F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748" y="1684372"/>
            <a:ext cx="5040000" cy="4401747"/>
          </a:xfrm>
          <a:prstGeom prst="rect">
            <a:avLst/>
          </a:prstGeom>
        </p:spPr>
      </p:pic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E8054145-EF44-C9B5-7E3F-F126860D2468}"/>
              </a:ext>
            </a:extLst>
          </p:cNvPr>
          <p:cNvGraphicFramePr>
            <a:graphicFrameLocks noGrp="1"/>
          </p:cNvGraphicFramePr>
          <p:nvPr/>
        </p:nvGraphicFramePr>
        <p:xfrm>
          <a:off x="5680157" y="2860731"/>
          <a:ext cx="4320000" cy="1548716"/>
        </p:xfrm>
        <a:graphic>
          <a:graphicData uri="http://schemas.openxmlformats.org/drawingml/2006/table">
            <a:tbl>
              <a:tblPr/>
              <a:tblGrid>
                <a:gridCol w="72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0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/>
                        </a:rPr>
                        <a:t>항목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/>
                        </a:rPr>
                        <a:t>내용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입력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 err="1"/>
                        <a:t>working_date</a:t>
                      </a:r>
                      <a:r>
                        <a:rPr lang="en-US" sz="1000" dirty="0"/>
                        <a:t> : </a:t>
                      </a:r>
                      <a:r>
                        <a:rPr lang="ko-KR" altLang="en-US" sz="1000" dirty="0"/>
                        <a:t>학습 일자</a:t>
                      </a:r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 err="1"/>
                        <a:t>model_path</a:t>
                      </a:r>
                      <a:r>
                        <a:rPr lang="en-US" sz="1000" dirty="0"/>
                        <a:t> : </a:t>
                      </a:r>
                      <a:r>
                        <a:rPr lang="ko-KR" altLang="en-US" sz="1000" dirty="0"/>
                        <a:t>모델 저장 위치  </a:t>
                      </a:r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 err="1"/>
                        <a:t>train_data</a:t>
                      </a:r>
                      <a:r>
                        <a:rPr lang="en-US" sz="1000" dirty="0"/>
                        <a:t> : </a:t>
                      </a:r>
                      <a:r>
                        <a:rPr lang="en-US" altLang="ko-KR" sz="1000" dirty="0"/>
                        <a:t> </a:t>
                      </a:r>
                      <a:r>
                        <a:rPr lang="ko-KR" altLang="en-US" sz="1000" dirty="0"/>
                        <a:t>학습 데이터</a:t>
                      </a:r>
                      <a:r>
                        <a:rPr lang="en-US" altLang="ko-KR" sz="1000" dirty="0"/>
                        <a:t>(</a:t>
                      </a:r>
                      <a:r>
                        <a:rPr lang="en-US" sz="1000" dirty="0"/>
                        <a:t>TRAIN_ANAL_FN</a:t>
                      </a:r>
                      <a:r>
                        <a:rPr lang="ko-KR" altLang="en-US" sz="1000" dirty="0"/>
                        <a:t>의 출력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 err="1"/>
                        <a:t>test_data</a:t>
                      </a:r>
                      <a:r>
                        <a:rPr lang="en-US" sz="1000" dirty="0"/>
                        <a:t>  : </a:t>
                      </a:r>
                      <a:r>
                        <a:rPr lang="en-US" altLang="ko-KR" sz="1000" dirty="0"/>
                        <a:t> </a:t>
                      </a:r>
                      <a:r>
                        <a:rPr lang="ko-KR" altLang="en-US" sz="1000" dirty="0"/>
                        <a:t>검증 데이터</a:t>
                      </a:r>
                      <a:r>
                        <a:rPr lang="en-US" altLang="ko-KR" sz="1000" dirty="0"/>
                        <a:t>(</a:t>
                      </a:r>
                      <a:r>
                        <a:rPr lang="en-US" sz="1000" dirty="0"/>
                        <a:t>TRAIN_ANAL_FN</a:t>
                      </a:r>
                      <a:r>
                        <a:rPr lang="ko-KR" altLang="en-US" sz="1000" dirty="0"/>
                        <a:t>의 출력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  <a:p>
                      <a:pPr marL="171450" marR="0" lvl="0" indent="-17145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000" dirty="0" err="1"/>
                        <a:t>yvar_name</a:t>
                      </a:r>
                      <a:r>
                        <a:rPr lang="en-US" sz="1000" dirty="0"/>
                        <a:t>  : y </a:t>
                      </a:r>
                      <a:r>
                        <a:rPr lang="ko-KR" altLang="en-US" sz="1000" dirty="0"/>
                        <a:t>변수 명</a:t>
                      </a:r>
                      <a:r>
                        <a:rPr lang="en-US" altLang="ko-KR" sz="1000" dirty="0"/>
                        <a:t>(</a:t>
                      </a:r>
                      <a:r>
                        <a:rPr lang="en-US" sz="1000" dirty="0"/>
                        <a:t>TRAIN_ANAL_FN</a:t>
                      </a:r>
                      <a:r>
                        <a:rPr lang="ko-KR" altLang="en-US" sz="1000" dirty="0"/>
                        <a:t>의 출력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  <a:p>
                      <a:pPr marL="171450" marR="0" lvl="0" indent="-17145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000" dirty="0" err="1"/>
                        <a:t>xvar_name</a:t>
                      </a:r>
                      <a:r>
                        <a:rPr lang="en-US" sz="1000" dirty="0"/>
                        <a:t>  : x </a:t>
                      </a:r>
                      <a:r>
                        <a:rPr lang="ko-KR" altLang="en-US" sz="1000" dirty="0"/>
                        <a:t>변수 명</a:t>
                      </a:r>
                      <a:r>
                        <a:rPr lang="en-US" altLang="ko-KR" sz="1000" dirty="0"/>
                        <a:t>(</a:t>
                      </a:r>
                      <a:r>
                        <a:rPr lang="en-US" sz="1000" dirty="0"/>
                        <a:t>TRAIN_ANAL_FN</a:t>
                      </a:r>
                      <a:r>
                        <a:rPr lang="ko-KR" altLang="en-US" sz="1000" dirty="0"/>
                        <a:t>의 출력</a:t>
                      </a:r>
                      <a:r>
                        <a:rPr lang="en-US" altLang="ko-KR" sz="1000" dirty="0"/>
                        <a:t>)</a:t>
                      </a:r>
                    </a:p>
                    <a:p>
                      <a:pPr marL="171450" marR="0" lvl="0" indent="-17145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000" dirty="0" err="1"/>
                        <a:t>only.y</a:t>
                      </a:r>
                      <a:r>
                        <a:rPr lang="en-US" altLang="ko-KR" sz="1000" dirty="0"/>
                        <a:t> : </a:t>
                      </a:r>
                      <a:r>
                        <a:rPr lang="ko-KR" altLang="en-US" sz="1000" dirty="0"/>
                        <a:t>설명변수의 과거 값만으로만 모델링 여부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marL="0" marR="0" indent="0" algn="ctr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출력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/>
                        <a:t>RESULT: </a:t>
                      </a:r>
                      <a:r>
                        <a:rPr lang="ko-KR" altLang="en-US" sz="1000" dirty="0"/>
                        <a:t>모델 및 모델 관련 정보 리스트</a:t>
                      </a:r>
                      <a:endParaRPr lang="en-US" sz="10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제목 4">
            <a:extLst>
              <a:ext uri="{FF2B5EF4-FFF2-40B4-BE49-F238E27FC236}">
                <a16:creationId xmlns:a16="http://schemas.microsoft.com/office/drawing/2014/main" id="{C86F9EAE-F351-4D00-AD07-407FF5785F94}"/>
              </a:ext>
            </a:extLst>
          </p:cNvPr>
          <p:cNvSpPr txBox="1">
            <a:spLocks/>
          </p:cNvSpPr>
          <p:nvPr/>
        </p:nvSpPr>
        <p:spPr>
          <a:xfrm>
            <a:off x="221536" y="109173"/>
            <a:ext cx="7706491" cy="446020"/>
          </a:xfrm>
          <a:prstGeom prst="rect">
            <a:avLst/>
          </a:prstGeom>
        </p:spPr>
        <p:txBody>
          <a:bodyPr wrap="none"/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세부 과제명 </a:t>
            </a:r>
            <a:r>
              <a:rPr lang="en-US" altLang="ko-KR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altLang="ko-KR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IoT </a:t>
            </a:r>
            <a:r>
              <a:rPr lang="ko-KR" altLang="en-US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빅데이터 및 인공지능 기반의 축산 악취 실시간 조기 예</a:t>
            </a:r>
            <a:r>
              <a:rPr lang="en-US" altLang="ko-KR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,</a:t>
            </a:r>
            <a:r>
              <a:rPr lang="ko-KR" altLang="en-US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경보 알고리즘 개발 및 실증 연구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C87074A4-D440-4674-B0A4-91D4F5E87437}"/>
              </a:ext>
            </a:extLst>
          </p:cNvPr>
          <p:cNvSpPr txBox="1"/>
          <p:nvPr/>
        </p:nvSpPr>
        <p:spPr>
          <a:xfrm>
            <a:off x="8024263" y="43094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별첨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40EA27-81C4-4277-941E-6F50437C2B7D}"/>
              </a:ext>
            </a:extLst>
          </p:cNvPr>
          <p:cNvSpPr txBox="1"/>
          <p:nvPr/>
        </p:nvSpPr>
        <p:spPr>
          <a:xfrm>
            <a:off x="412748" y="1140156"/>
            <a:ext cx="9967327" cy="4542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142875" indent="-142875" defTabSz="914400" fontAlgn="base">
              <a:lnSpc>
                <a:spcPct val="150000"/>
              </a:lnSpc>
              <a:spcBef>
                <a:spcPct val="0"/>
              </a:spcBef>
              <a:spcAft>
                <a:spcPts val="800"/>
              </a:spcAft>
              <a:buSzPct val="75000"/>
              <a:buBlip>
                <a:blip r:embed="rId4"/>
              </a:buBlip>
              <a:defRPr/>
            </a:pPr>
            <a:r>
              <a:rPr lang="ko-KR" altLang="en-US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코드에 대한 상세 설명은 다음과 같습니다</a:t>
            </a:r>
            <a:r>
              <a:rPr lang="en-US" altLang="ko-KR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  </a:t>
            </a:r>
            <a:endParaRPr lang="ko-KR" altLang="en-US" b="1" spc="-100" dirty="0">
              <a:ln>
                <a:solidFill>
                  <a:srgbClr val="C2CAD4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5C1D877-0816-9653-58B0-001CAE7AADD8}"/>
              </a:ext>
            </a:extLst>
          </p:cNvPr>
          <p:cNvSpPr txBox="1"/>
          <p:nvPr/>
        </p:nvSpPr>
        <p:spPr>
          <a:xfrm>
            <a:off x="5680157" y="4413567"/>
            <a:ext cx="2148226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ts val="800"/>
              </a:spcAft>
              <a:buSzPct val="75000"/>
              <a:defRPr/>
            </a:pP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기능 상세 설명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00B9EBF-E822-EEE9-57C7-9E39A8FE1B1B}"/>
              </a:ext>
            </a:extLst>
          </p:cNvPr>
          <p:cNvSpPr txBox="1"/>
          <p:nvPr/>
        </p:nvSpPr>
        <p:spPr>
          <a:xfrm>
            <a:off x="5680157" y="2572457"/>
            <a:ext cx="2148226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ts val="800"/>
              </a:spcAft>
              <a:buSzPct val="75000"/>
              <a:defRPr/>
            </a:pP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입력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/</a:t>
            </a: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출력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0D81BC2-04DF-BF81-B714-9076B9FD6A54}"/>
              </a:ext>
            </a:extLst>
          </p:cNvPr>
          <p:cNvSpPr/>
          <p:nvPr/>
        </p:nvSpPr>
        <p:spPr>
          <a:xfrm>
            <a:off x="5680157" y="1684372"/>
            <a:ext cx="4320000" cy="80313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400" fontAlgn="base">
              <a:spcBef>
                <a:spcPct val="0"/>
              </a:spcBef>
              <a:spcAft>
                <a:spcPts val="800"/>
              </a:spcAft>
              <a:buSzPct val="75000"/>
              <a:defRPr/>
            </a:pP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파일 명 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</a:t>
            </a:r>
            <a:r>
              <a:rPr lang="en-US" altLang="ko-KR" sz="1200" b="1" spc="-100" dirty="0" err="1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accent5"/>
                </a:solidFill>
                <a:latin typeface="+mn-ea"/>
              </a:rPr>
              <a:t>train_model_tools.R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accent5"/>
                </a:solidFill>
                <a:latin typeface="+mn-ea"/>
              </a:rPr>
              <a:t> – (6/9)</a:t>
            </a:r>
          </a:p>
          <a:p>
            <a:pPr defTabSz="914400" fontAlgn="base">
              <a:spcBef>
                <a:spcPct val="0"/>
              </a:spcBef>
              <a:spcAft>
                <a:spcPts val="800"/>
              </a:spcAft>
              <a:buSzPct val="75000"/>
              <a:defRPr/>
            </a:pP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함수 명 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MODELING_LSTM</a:t>
            </a:r>
          </a:p>
          <a:p>
            <a:pPr defTabSz="914400" fontAlgn="base">
              <a:spcBef>
                <a:spcPct val="0"/>
              </a:spcBef>
              <a:spcAft>
                <a:spcPts val="800"/>
              </a:spcAft>
              <a:buSzPct val="75000"/>
              <a:defRPr/>
            </a:pP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함수 기능 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Long Short Term Memory </a:t>
            </a: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모델링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85F1AC2-42B9-0BC8-C7BB-2EB895A11E69}"/>
              </a:ext>
            </a:extLst>
          </p:cNvPr>
          <p:cNvGrpSpPr/>
          <p:nvPr/>
        </p:nvGrpSpPr>
        <p:grpSpPr>
          <a:xfrm>
            <a:off x="355614" y="1644138"/>
            <a:ext cx="4976275" cy="2098374"/>
            <a:chOff x="355614" y="2410058"/>
            <a:chExt cx="4976275" cy="2338278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F7EEFA1-443E-69BF-1906-B3F78DE52AF2}"/>
                </a:ext>
              </a:extLst>
            </p:cNvPr>
            <p:cNvSpPr/>
            <p:nvPr/>
          </p:nvSpPr>
          <p:spPr>
            <a:xfrm>
              <a:off x="471889" y="2502572"/>
              <a:ext cx="4860000" cy="2245764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AutoShape 40">
              <a:extLst>
                <a:ext uri="{FF2B5EF4-FFF2-40B4-BE49-F238E27FC236}">
                  <a16:creationId xmlns:a16="http://schemas.microsoft.com/office/drawing/2014/main" id="{25EC369D-725B-6F69-458F-9AD5C625BC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614" y="2410058"/>
              <a:ext cx="190500" cy="152400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19050" algn="ctr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rgbClr val="4F81BD"/>
                </a:buClr>
                <a:buSzTx/>
                <a:buFont typeface="Wingdings" pitchFamily="2" charset="2"/>
                <a:buNone/>
                <a:tabLst/>
                <a:defRPr/>
              </a:pPr>
              <a:r>
                <a:rPr kumimoji="0" lang="en-US" altLang="ko-KR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+mj-ea"/>
                  <a:ea typeface="+mj-ea"/>
                  <a:cs typeface="Arial" pitchFamily="34" charset="0"/>
                </a:rPr>
                <a:t>4</a:t>
              </a:r>
              <a:endPara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ea"/>
                <a:ea typeface="+mj-ea"/>
                <a:cs typeface="Arial" pitchFamily="34" charset="0"/>
              </a:endParaRPr>
            </a:p>
          </p:txBody>
        </p:sp>
      </p:grp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56A36B4-546C-5081-5FD7-FE9D42E39A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4596644"/>
              </p:ext>
            </p:extLst>
          </p:nvPr>
        </p:nvGraphicFramePr>
        <p:xfrm>
          <a:off x="5680157" y="4712910"/>
          <a:ext cx="4320000" cy="1794737"/>
        </p:xfrm>
        <a:graphic>
          <a:graphicData uri="http://schemas.openxmlformats.org/drawingml/2006/table">
            <a:tbl>
              <a:tblPr/>
              <a:tblGrid>
                <a:gridCol w="72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0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/>
                        </a:rPr>
                        <a:t>항목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/>
                        </a:rPr>
                        <a:t>내용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ko-KR" altLang="en-US" sz="1000" dirty="0"/>
                        <a:t>종속변수의 과거 값만 설명변수로 학습할지 여부 설정</a:t>
                      </a:r>
                      <a:endParaRPr lang="en-US" sz="10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marL="0" marR="0" indent="0" algn="ctr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en-US" sz="1000" dirty="0"/>
                        <a:t>LSTM </a:t>
                      </a:r>
                      <a:r>
                        <a:rPr lang="ko-KR" altLang="en-US" sz="1000" dirty="0"/>
                        <a:t>데이터 생성</a:t>
                      </a:r>
                      <a:r>
                        <a:rPr lang="en-US" altLang="ko-KR" sz="1000" dirty="0"/>
                        <a:t>(Sample/</a:t>
                      </a:r>
                      <a:r>
                        <a:rPr lang="en-US" altLang="ko-KR" sz="1000" dirty="0" err="1"/>
                        <a:t>TimeStep</a:t>
                      </a:r>
                      <a:r>
                        <a:rPr lang="en-US" altLang="ko-KR" sz="1000" dirty="0"/>
                        <a:t>/Feature 3</a:t>
                      </a:r>
                      <a:r>
                        <a:rPr lang="ko-KR" altLang="en-US" sz="1000" dirty="0"/>
                        <a:t>차원 </a:t>
                      </a:r>
                      <a:r>
                        <a:rPr lang="en-US" altLang="ko-KR" sz="1000" dirty="0"/>
                        <a:t>array)</a:t>
                      </a:r>
                      <a:endParaRPr lang="en-US" sz="10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marL="0" marR="0" indent="0" algn="ctr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en-US" sz="1000" dirty="0"/>
                        <a:t>LSTM Min-Max Scaling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0122273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marL="0" marR="0" indent="0" algn="ctr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000" dirty="0"/>
                        <a:t>LSTM </a:t>
                      </a:r>
                      <a:r>
                        <a:rPr lang="ko-KR" altLang="en-US" sz="1000" dirty="0"/>
                        <a:t>모델 빌드 및 학습</a:t>
                      </a:r>
                      <a:endParaRPr lang="en-US" sz="10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39245181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marL="0" marR="0" indent="0" algn="ctr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학습 </a:t>
                      </a:r>
                      <a:r>
                        <a:rPr lang="en-US" altLang="ko-KR" sz="1000" dirty="0"/>
                        <a:t>/ </a:t>
                      </a:r>
                      <a:r>
                        <a:rPr lang="ko-KR" altLang="en-US" sz="1000" dirty="0"/>
                        <a:t>검증 데이터에 예측 값 생성</a:t>
                      </a:r>
                      <a:endParaRPr lang="en-US" sz="10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31780999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marL="0" marR="0" indent="0" algn="ctr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모델 및 모델 관련 정보 리스트 생성</a:t>
                      </a:r>
                      <a:endParaRPr lang="en-US" sz="10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39119718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marL="0" marR="0" indent="0" algn="ctr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모델 저장</a:t>
                      </a:r>
                      <a:endParaRPr lang="en-US" sz="10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9585004"/>
                  </a:ext>
                </a:extLst>
              </a:tr>
            </a:tbl>
          </a:graphicData>
        </a:graphic>
      </p:graphicFrame>
      <p:grpSp>
        <p:nvGrpSpPr>
          <p:cNvPr id="9" name="그룹 8">
            <a:extLst>
              <a:ext uri="{FF2B5EF4-FFF2-40B4-BE49-F238E27FC236}">
                <a16:creationId xmlns:a16="http://schemas.microsoft.com/office/drawing/2014/main" id="{63C10964-3F8D-6561-7432-109A6FD99D6A}"/>
              </a:ext>
            </a:extLst>
          </p:cNvPr>
          <p:cNvGrpSpPr/>
          <p:nvPr/>
        </p:nvGrpSpPr>
        <p:grpSpPr>
          <a:xfrm>
            <a:off x="355614" y="3744623"/>
            <a:ext cx="4976275" cy="398163"/>
            <a:chOff x="355614" y="2420456"/>
            <a:chExt cx="4976275" cy="443685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AC8A02EB-0F8B-9C2B-544D-0AF2A3206913}"/>
                </a:ext>
              </a:extLst>
            </p:cNvPr>
            <p:cNvSpPr/>
            <p:nvPr/>
          </p:nvSpPr>
          <p:spPr>
            <a:xfrm>
              <a:off x="471889" y="2502573"/>
              <a:ext cx="4860000" cy="361568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AutoShape 40">
              <a:extLst>
                <a:ext uri="{FF2B5EF4-FFF2-40B4-BE49-F238E27FC236}">
                  <a16:creationId xmlns:a16="http://schemas.microsoft.com/office/drawing/2014/main" id="{35C7D624-5406-2E76-31BE-0A8CFC08A5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614" y="2420456"/>
              <a:ext cx="190500" cy="152400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19050" algn="ctr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rgbClr val="4F81BD"/>
                </a:buClr>
                <a:buSzTx/>
                <a:buFont typeface="Wingdings" pitchFamily="2" charset="2"/>
                <a:buNone/>
                <a:tabLst/>
                <a:defRPr/>
              </a:pPr>
              <a:r>
                <a:rPr lang="en-US" altLang="ko-KR" sz="1000" b="1" dirty="0">
                  <a:solidFill>
                    <a:srgbClr val="C00000"/>
                  </a:solidFill>
                  <a:latin typeface="+mj-ea"/>
                  <a:ea typeface="+mj-ea"/>
                  <a:cs typeface="Arial" pitchFamily="34" charset="0"/>
                </a:rPr>
                <a:t>5</a:t>
              </a:r>
              <a:endPara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ea"/>
                <a:ea typeface="+mj-ea"/>
                <a:cs typeface="Arial" pitchFamily="34" charset="0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DAE0F0B-6991-996C-052A-35CD7C1522A4}"/>
              </a:ext>
            </a:extLst>
          </p:cNvPr>
          <p:cNvGrpSpPr/>
          <p:nvPr/>
        </p:nvGrpSpPr>
        <p:grpSpPr>
          <a:xfrm>
            <a:off x="355614" y="4149582"/>
            <a:ext cx="4976275" cy="1038231"/>
            <a:chOff x="355614" y="2420456"/>
            <a:chExt cx="4976275" cy="1156929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9F6EBF09-79ED-03E3-7E42-05D0100AC834}"/>
                </a:ext>
              </a:extLst>
            </p:cNvPr>
            <p:cNvSpPr/>
            <p:nvPr/>
          </p:nvSpPr>
          <p:spPr>
            <a:xfrm>
              <a:off x="471889" y="2502572"/>
              <a:ext cx="4860000" cy="1074813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AutoShape 40">
              <a:extLst>
                <a:ext uri="{FF2B5EF4-FFF2-40B4-BE49-F238E27FC236}">
                  <a16:creationId xmlns:a16="http://schemas.microsoft.com/office/drawing/2014/main" id="{EC226DBA-A47B-92E5-92F6-29F05C61AD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614" y="2420456"/>
              <a:ext cx="190500" cy="152400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19050" algn="ctr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rgbClr val="4F81BD"/>
                </a:buClr>
                <a:buSzTx/>
                <a:buFont typeface="Wingdings" pitchFamily="2" charset="2"/>
                <a:buNone/>
                <a:tabLst/>
                <a:defRPr/>
              </a:pPr>
              <a:r>
                <a:rPr kumimoji="0" lang="en-US" altLang="ko-KR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+mj-ea"/>
                  <a:ea typeface="+mj-ea"/>
                  <a:cs typeface="Arial" pitchFamily="34" charset="0"/>
                </a:rPr>
                <a:t>6</a:t>
              </a:r>
              <a:endPara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ea"/>
                <a:ea typeface="+mj-ea"/>
                <a:cs typeface="Arial" pitchFamily="34" charset="0"/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54F4D5FB-D5F2-3202-1546-7B1050495976}"/>
              </a:ext>
            </a:extLst>
          </p:cNvPr>
          <p:cNvGrpSpPr/>
          <p:nvPr/>
        </p:nvGrpSpPr>
        <p:grpSpPr>
          <a:xfrm>
            <a:off x="355614" y="5178736"/>
            <a:ext cx="4976275" cy="741031"/>
            <a:chOff x="355614" y="2420456"/>
            <a:chExt cx="4976275" cy="825751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4CB0661A-B278-9877-B7B3-CB0B102A88E2}"/>
                </a:ext>
              </a:extLst>
            </p:cNvPr>
            <p:cNvSpPr/>
            <p:nvPr/>
          </p:nvSpPr>
          <p:spPr>
            <a:xfrm>
              <a:off x="471889" y="2502573"/>
              <a:ext cx="4860000" cy="743634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AutoShape 40">
              <a:extLst>
                <a:ext uri="{FF2B5EF4-FFF2-40B4-BE49-F238E27FC236}">
                  <a16:creationId xmlns:a16="http://schemas.microsoft.com/office/drawing/2014/main" id="{9B7BAFF4-A992-8EA8-1AE9-7A19CF05E0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614" y="2420456"/>
              <a:ext cx="190500" cy="152400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19050" algn="ctr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rgbClr val="4F81BD"/>
                </a:buClr>
                <a:buSzTx/>
                <a:buFont typeface="Wingdings" pitchFamily="2" charset="2"/>
                <a:buNone/>
                <a:tabLst/>
                <a:defRPr/>
              </a:pPr>
              <a:r>
                <a:rPr lang="en-US" altLang="ko-KR" sz="1000" b="1" dirty="0">
                  <a:solidFill>
                    <a:srgbClr val="C00000"/>
                  </a:solidFill>
                  <a:latin typeface="+mj-ea"/>
                  <a:ea typeface="+mj-ea"/>
                  <a:cs typeface="Arial" pitchFamily="34" charset="0"/>
                </a:rPr>
                <a:t>7</a:t>
              </a:r>
              <a:endPara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ea"/>
                <a:ea typeface="+mj-ea"/>
                <a:cs typeface="Arial" pitchFamily="34" charset="0"/>
              </a:endParaRPr>
            </a:p>
          </p:txBody>
        </p:sp>
      </p:grp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07B0CB7-A314-0DAC-5AC5-82B1994C9AFA}"/>
              </a:ext>
            </a:extLst>
          </p:cNvPr>
          <p:cNvSpPr/>
          <p:nvPr/>
        </p:nvSpPr>
        <p:spPr>
          <a:xfrm>
            <a:off x="8608633" y="430945"/>
            <a:ext cx="15103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03030"/>
                </a:solidFill>
                <a:latin typeface="+mn-ea"/>
              </a:rPr>
              <a:t>코드 구성 </a:t>
            </a:r>
            <a:r>
              <a:rPr lang="en-US" altLang="ko-KR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03030"/>
                </a:solidFill>
                <a:latin typeface="+mn-ea"/>
              </a:rPr>
              <a:t>(12/19)</a:t>
            </a:r>
            <a:endParaRPr lang="ko-KR" altLang="en-US" spc="-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0303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319491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03A45350-2C43-7B81-4E10-A5EEA87EEB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748" y="1684372"/>
            <a:ext cx="5040000" cy="5203362"/>
          </a:xfrm>
          <a:prstGeom prst="rect">
            <a:avLst/>
          </a:prstGeom>
        </p:spPr>
      </p:pic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E8054145-EF44-C9B5-7E3F-F126860D2468}"/>
              </a:ext>
            </a:extLst>
          </p:cNvPr>
          <p:cNvGraphicFramePr>
            <a:graphicFrameLocks noGrp="1"/>
          </p:cNvGraphicFramePr>
          <p:nvPr/>
        </p:nvGraphicFramePr>
        <p:xfrm>
          <a:off x="5680157" y="2860731"/>
          <a:ext cx="4320000" cy="1548716"/>
        </p:xfrm>
        <a:graphic>
          <a:graphicData uri="http://schemas.openxmlformats.org/drawingml/2006/table">
            <a:tbl>
              <a:tblPr/>
              <a:tblGrid>
                <a:gridCol w="72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0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/>
                        </a:rPr>
                        <a:t>항목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/>
                        </a:rPr>
                        <a:t>내용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입력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 err="1"/>
                        <a:t>working_date</a:t>
                      </a:r>
                      <a:r>
                        <a:rPr lang="en-US" sz="1000" dirty="0"/>
                        <a:t> : </a:t>
                      </a:r>
                      <a:r>
                        <a:rPr lang="ko-KR" altLang="en-US" sz="1000" dirty="0"/>
                        <a:t>학습 일자</a:t>
                      </a:r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 err="1"/>
                        <a:t>model_path</a:t>
                      </a:r>
                      <a:r>
                        <a:rPr lang="en-US" sz="1000" dirty="0"/>
                        <a:t> : </a:t>
                      </a:r>
                      <a:r>
                        <a:rPr lang="ko-KR" altLang="en-US" sz="1000" dirty="0"/>
                        <a:t>모델 저장 위치  </a:t>
                      </a:r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 err="1"/>
                        <a:t>train_data</a:t>
                      </a:r>
                      <a:r>
                        <a:rPr lang="en-US" sz="1000" dirty="0"/>
                        <a:t> : </a:t>
                      </a:r>
                      <a:r>
                        <a:rPr lang="en-US" altLang="ko-KR" sz="1000" dirty="0"/>
                        <a:t> </a:t>
                      </a:r>
                      <a:r>
                        <a:rPr lang="ko-KR" altLang="en-US" sz="1000" dirty="0"/>
                        <a:t>학습 데이터</a:t>
                      </a:r>
                      <a:r>
                        <a:rPr lang="en-US" altLang="ko-KR" sz="1000" dirty="0"/>
                        <a:t>(</a:t>
                      </a:r>
                      <a:r>
                        <a:rPr lang="en-US" sz="1000" dirty="0"/>
                        <a:t>TRAIN_ANAL_FN</a:t>
                      </a:r>
                      <a:r>
                        <a:rPr lang="ko-KR" altLang="en-US" sz="1000" dirty="0"/>
                        <a:t>의 출력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 err="1"/>
                        <a:t>test_data</a:t>
                      </a:r>
                      <a:r>
                        <a:rPr lang="en-US" sz="1000" dirty="0"/>
                        <a:t>  : </a:t>
                      </a:r>
                      <a:r>
                        <a:rPr lang="en-US" altLang="ko-KR" sz="1000" dirty="0"/>
                        <a:t> </a:t>
                      </a:r>
                      <a:r>
                        <a:rPr lang="ko-KR" altLang="en-US" sz="1000" dirty="0"/>
                        <a:t>검증 데이터</a:t>
                      </a:r>
                      <a:r>
                        <a:rPr lang="en-US" altLang="ko-KR" sz="1000" dirty="0"/>
                        <a:t>(</a:t>
                      </a:r>
                      <a:r>
                        <a:rPr lang="en-US" sz="1000" dirty="0"/>
                        <a:t>TRAIN_ANAL_FN</a:t>
                      </a:r>
                      <a:r>
                        <a:rPr lang="ko-KR" altLang="en-US" sz="1000" dirty="0"/>
                        <a:t>의 출력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  <a:p>
                      <a:pPr marL="171450" marR="0" lvl="0" indent="-17145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000" dirty="0" err="1"/>
                        <a:t>yvar_name</a:t>
                      </a:r>
                      <a:r>
                        <a:rPr lang="en-US" sz="1000" dirty="0"/>
                        <a:t>  : y </a:t>
                      </a:r>
                      <a:r>
                        <a:rPr lang="ko-KR" altLang="en-US" sz="1000" dirty="0"/>
                        <a:t>변수 명</a:t>
                      </a:r>
                      <a:r>
                        <a:rPr lang="en-US" altLang="ko-KR" sz="1000" dirty="0"/>
                        <a:t>(</a:t>
                      </a:r>
                      <a:r>
                        <a:rPr lang="en-US" sz="1000" dirty="0"/>
                        <a:t>TRAIN_ANAL_FN</a:t>
                      </a:r>
                      <a:r>
                        <a:rPr lang="ko-KR" altLang="en-US" sz="1000" dirty="0"/>
                        <a:t>의 출력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  <a:p>
                      <a:pPr marL="171450" marR="0" lvl="0" indent="-17145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000" dirty="0" err="1"/>
                        <a:t>xvar_name</a:t>
                      </a:r>
                      <a:r>
                        <a:rPr lang="en-US" sz="1000" dirty="0"/>
                        <a:t>  : x </a:t>
                      </a:r>
                      <a:r>
                        <a:rPr lang="ko-KR" altLang="en-US" sz="1000" dirty="0"/>
                        <a:t>변수 명</a:t>
                      </a:r>
                      <a:r>
                        <a:rPr lang="en-US" altLang="ko-KR" sz="1000" dirty="0"/>
                        <a:t>(</a:t>
                      </a:r>
                      <a:r>
                        <a:rPr lang="en-US" sz="1000" dirty="0"/>
                        <a:t>TRAIN_ANAL_FN</a:t>
                      </a:r>
                      <a:r>
                        <a:rPr lang="ko-KR" altLang="en-US" sz="1000" dirty="0"/>
                        <a:t>의 출력</a:t>
                      </a:r>
                      <a:r>
                        <a:rPr lang="en-US" altLang="ko-KR" sz="1000" dirty="0"/>
                        <a:t>)</a:t>
                      </a:r>
                    </a:p>
                    <a:p>
                      <a:pPr marL="171450" marR="0" lvl="0" indent="-17145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000" dirty="0" err="1"/>
                        <a:t>only.y</a:t>
                      </a:r>
                      <a:r>
                        <a:rPr lang="en-US" altLang="ko-KR" sz="1000" dirty="0"/>
                        <a:t> : </a:t>
                      </a:r>
                      <a:r>
                        <a:rPr lang="ko-KR" altLang="en-US" sz="1000" dirty="0"/>
                        <a:t>설명변수의 과거 값만으로만 모델링 여부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marL="0" marR="0" indent="0" algn="ctr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출력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/>
                        <a:t>RESULT: </a:t>
                      </a:r>
                      <a:r>
                        <a:rPr lang="ko-KR" altLang="en-US" sz="1000" dirty="0"/>
                        <a:t>모델 및 모델 관련 정보 리스트</a:t>
                      </a:r>
                      <a:endParaRPr lang="en-US" sz="10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제목 4">
            <a:extLst>
              <a:ext uri="{FF2B5EF4-FFF2-40B4-BE49-F238E27FC236}">
                <a16:creationId xmlns:a16="http://schemas.microsoft.com/office/drawing/2014/main" id="{C86F9EAE-F351-4D00-AD07-407FF5785F94}"/>
              </a:ext>
            </a:extLst>
          </p:cNvPr>
          <p:cNvSpPr txBox="1">
            <a:spLocks/>
          </p:cNvSpPr>
          <p:nvPr/>
        </p:nvSpPr>
        <p:spPr>
          <a:xfrm>
            <a:off x="221536" y="109173"/>
            <a:ext cx="7706491" cy="446020"/>
          </a:xfrm>
          <a:prstGeom prst="rect">
            <a:avLst/>
          </a:prstGeom>
        </p:spPr>
        <p:txBody>
          <a:bodyPr wrap="none"/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세부 과제명 </a:t>
            </a:r>
            <a:r>
              <a:rPr lang="en-US" altLang="ko-KR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altLang="ko-KR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IoT </a:t>
            </a:r>
            <a:r>
              <a:rPr lang="ko-KR" altLang="en-US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빅데이터 및 인공지능 기반의 축산 악취 실시간 조기 예</a:t>
            </a:r>
            <a:r>
              <a:rPr lang="en-US" altLang="ko-KR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,</a:t>
            </a:r>
            <a:r>
              <a:rPr lang="ko-KR" altLang="en-US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경보 알고리즘 개발 및 실증 연구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C87074A4-D440-4674-B0A4-91D4F5E87437}"/>
              </a:ext>
            </a:extLst>
          </p:cNvPr>
          <p:cNvSpPr txBox="1"/>
          <p:nvPr/>
        </p:nvSpPr>
        <p:spPr>
          <a:xfrm>
            <a:off x="8024263" y="43094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별첨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40EA27-81C4-4277-941E-6F50437C2B7D}"/>
              </a:ext>
            </a:extLst>
          </p:cNvPr>
          <p:cNvSpPr txBox="1"/>
          <p:nvPr/>
        </p:nvSpPr>
        <p:spPr>
          <a:xfrm>
            <a:off x="412748" y="1140156"/>
            <a:ext cx="9967327" cy="4542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142875" indent="-142875" defTabSz="914400" fontAlgn="base">
              <a:lnSpc>
                <a:spcPct val="150000"/>
              </a:lnSpc>
              <a:spcBef>
                <a:spcPct val="0"/>
              </a:spcBef>
              <a:spcAft>
                <a:spcPts val="800"/>
              </a:spcAft>
              <a:buSzPct val="75000"/>
              <a:buBlip>
                <a:blip r:embed="rId4"/>
              </a:buBlip>
              <a:defRPr/>
            </a:pPr>
            <a:r>
              <a:rPr lang="ko-KR" altLang="en-US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코드에 대한 상세 설명은 다음과 같습니다</a:t>
            </a:r>
            <a:r>
              <a:rPr lang="en-US" altLang="ko-KR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  </a:t>
            </a:r>
            <a:endParaRPr lang="ko-KR" altLang="en-US" b="1" spc="-100" dirty="0">
              <a:ln>
                <a:solidFill>
                  <a:srgbClr val="C2CAD4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5C1D877-0816-9653-58B0-001CAE7AADD8}"/>
              </a:ext>
            </a:extLst>
          </p:cNvPr>
          <p:cNvSpPr txBox="1"/>
          <p:nvPr/>
        </p:nvSpPr>
        <p:spPr>
          <a:xfrm>
            <a:off x="5680157" y="4413567"/>
            <a:ext cx="2148226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ts val="800"/>
              </a:spcAft>
              <a:buSzPct val="75000"/>
              <a:defRPr/>
            </a:pP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기능 상세 설명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00B9EBF-E822-EEE9-57C7-9E39A8FE1B1B}"/>
              </a:ext>
            </a:extLst>
          </p:cNvPr>
          <p:cNvSpPr txBox="1"/>
          <p:nvPr/>
        </p:nvSpPr>
        <p:spPr>
          <a:xfrm>
            <a:off x="5680157" y="2572457"/>
            <a:ext cx="2148226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ts val="800"/>
              </a:spcAft>
              <a:buSzPct val="75000"/>
              <a:defRPr/>
            </a:pP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입력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/</a:t>
            </a: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출력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0D81BC2-04DF-BF81-B714-9076B9FD6A54}"/>
              </a:ext>
            </a:extLst>
          </p:cNvPr>
          <p:cNvSpPr/>
          <p:nvPr/>
        </p:nvSpPr>
        <p:spPr>
          <a:xfrm>
            <a:off x="5680157" y="1684372"/>
            <a:ext cx="4320000" cy="80313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400" fontAlgn="base">
              <a:spcBef>
                <a:spcPct val="0"/>
              </a:spcBef>
              <a:spcAft>
                <a:spcPts val="800"/>
              </a:spcAft>
              <a:buSzPct val="75000"/>
              <a:defRPr/>
            </a:pP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파일 명 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</a:t>
            </a:r>
            <a:r>
              <a:rPr lang="en-US" altLang="ko-KR" sz="1200" b="1" spc="-100" dirty="0" err="1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accent5"/>
                </a:solidFill>
                <a:latin typeface="+mn-ea"/>
              </a:rPr>
              <a:t>train_model_tools.R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accent5"/>
                </a:solidFill>
                <a:latin typeface="+mn-ea"/>
              </a:rPr>
              <a:t> – (7/9)</a:t>
            </a:r>
          </a:p>
          <a:p>
            <a:pPr defTabSz="914400" fontAlgn="base">
              <a:spcBef>
                <a:spcPct val="0"/>
              </a:spcBef>
              <a:spcAft>
                <a:spcPts val="800"/>
              </a:spcAft>
              <a:buSzPct val="75000"/>
              <a:defRPr/>
            </a:pP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함수 명 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MODELING_ARIMAX</a:t>
            </a:r>
          </a:p>
          <a:p>
            <a:pPr defTabSz="914400" fontAlgn="base">
              <a:spcBef>
                <a:spcPct val="0"/>
              </a:spcBef>
              <a:spcAft>
                <a:spcPts val="800"/>
              </a:spcAft>
              <a:buSzPct val="75000"/>
              <a:defRPr/>
            </a:pP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함수 기능 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AUTO_ARIMA </a:t>
            </a: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모델링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56A36B4-546C-5081-5FD7-FE9D42E39A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9699495"/>
              </p:ext>
            </p:extLst>
          </p:nvPr>
        </p:nvGraphicFramePr>
        <p:xfrm>
          <a:off x="5680157" y="4712910"/>
          <a:ext cx="4320000" cy="1353955"/>
        </p:xfrm>
        <a:graphic>
          <a:graphicData uri="http://schemas.openxmlformats.org/drawingml/2006/table">
            <a:tbl>
              <a:tblPr/>
              <a:tblGrid>
                <a:gridCol w="72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0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/>
                        </a:rPr>
                        <a:t>항목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/>
                        </a:rPr>
                        <a:t>내용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ko-KR" altLang="en-US" sz="1000" dirty="0"/>
                        <a:t>종속변수의 과거 값만 설명변수로 학습할지 여부 설정</a:t>
                      </a:r>
                      <a:endParaRPr lang="en-US" sz="10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marL="0" marR="0" indent="0" algn="ctr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en-US" sz="1000" dirty="0"/>
                        <a:t>ARIMAX </a:t>
                      </a:r>
                      <a:r>
                        <a:rPr lang="ko-KR" altLang="en-US" sz="1000" dirty="0"/>
                        <a:t>데이터 생성</a:t>
                      </a:r>
                      <a:endParaRPr lang="en-US" sz="10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marL="0" marR="0" indent="0" algn="ctr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000" dirty="0"/>
                        <a:t>ARIMAX </a:t>
                      </a:r>
                      <a:r>
                        <a:rPr lang="ko-KR" altLang="en-US" sz="1000" dirty="0"/>
                        <a:t>모델 학습 및 학습 </a:t>
                      </a:r>
                      <a:r>
                        <a:rPr lang="en-US" altLang="ko-KR" sz="1000" dirty="0"/>
                        <a:t>/ </a:t>
                      </a:r>
                      <a:r>
                        <a:rPr lang="ko-KR" altLang="en-US" sz="1000" dirty="0"/>
                        <a:t>검증 데이터에 예측 값 생성</a:t>
                      </a:r>
                      <a:endParaRPr lang="en-US" sz="10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0122273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marL="0" marR="0" indent="0" algn="ctr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모델 및 모델 관련 정보 리스트 생성</a:t>
                      </a:r>
                      <a:endParaRPr lang="en-US" sz="10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39245181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marL="0" marR="0" indent="0" algn="ctr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모델 저장</a:t>
                      </a:r>
                      <a:endParaRPr lang="en-US" sz="10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31780999"/>
                  </a:ext>
                </a:extLst>
              </a:tr>
            </a:tbl>
          </a:graphicData>
        </a:graphic>
      </p:graphicFrame>
      <p:grpSp>
        <p:nvGrpSpPr>
          <p:cNvPr id="9" name="그룹 8">
            <a:extLst>
              <a:ext uri="{FF2B5EF4-FFF2-40B4-BE49-F238E27FC236}">
                <a16:creationId xmlns:a16="http://schemas.microsoft.com/office/drawing/2014/main" id="{63C10964-3F8D-6561-7432-109A6FD99D6A}"/>
              </a:ext>
            </a:extLst>
          </p:cNvPr>
          <p:cNvGrpSpPr/>
          <p:nvPr/>
        </p:nvGrpSpPr>
        <p:grpSpPr>
          <a:xfrm>
            <a:off x="355614" y="2158424"/>
            <a:ext cx="4976275" cy="2142989"/>
            <a:chOff x="355614" y="2418370"/>
            <a:chExt cx="4976275" cy="2456477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AC8A02EB-0F8B-9C2B-544D-0AF2A3206913}"/>
                </a:ext>
              </a:extLst>
            </p:cNvPr>
            <p:cNvSpPr/>
            <p:nvPr/>
          </p:nvSpPr>
          <p:spPr>
            <a:xfrm>
              <a:off x="471889" y="2502573"/>
              <a:ext cx="4860000" cy="2372274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AutoShape 40">
              <a:extLst>
                <a:ext uri="{FF2B5EF4-FFF2-40B4-BE49-F238E27FC236}">
                  <a16:creationId xmlns:a16="http://schemas.microsoft.com/office/drawing/2014/main" id="{35C7D624-5406-2E76-31BE-0A8CFC08A5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614" y="2418370"/>
              <a:ext cx="190500" cy="152400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19050" algn="ctr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rgbClr val="4F81BD"/>
                </a:buClr>
                <a:buSzTx/>
                <a:buFont typeface="Wingdings" pitchFamily="2" charset="2"/>
                <a:buNone/>
                <a:tabLst/>
                <a:defRPr/>
              </a:pPr>
              <a:r>
                <a:rPr kumimoji="0" lang="en-US" altLang="ko-KR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+mj-ea"/>
                  <a:ea typeface="+mj-ea"/>
                  <a:cs typeface="Arial" pitchFamily="34" charset="0"/>
                </a:rPr>
                <a:t>2</a:t>
              </a:r>
              <a:endPara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ea"/>
                <a:ea typeface="+mj-ea"/>
                <a:cs typeface="Arial" pitchFamily="34" charset="0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DAE0F0B-6991-996C-052A-35CD7C1522A4}"/>
              </a:ext>
            </a:extLst>
          </p:cNvPr>
          <p:cNvGrpSpPr/>
          <p:nvPr/>
        </p:nvGrpSpPr>
        <p:grpSpPr>
          <a:xfrm>
            <a:off x="355614" y="4280216"/>
            <a:ext cx="4976275" cy="1569992"/>
            <a:chOff x="355614" y="2420456"/>
            <a:chExt cx="4976275" cy="174948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9F6EBF09-79ED-03E3-7E42-05D0100AC834}"/>
                </a:ext>
              </a:extLst>
            </p:cNvPr>
            <p:cNvSpPr/>
            <p:nvPr/>
          </p:nvSpPr>
          <p:spPr>
            <a:xfrm>
              <a:off x="471889" y="2502571"/>
              <a:ext cx="4860000" cy="1667369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AutoShape 40">
              <a:extLst>
                <a:ext uri="{FF2B5EF4-FFF2-40B4-BE49-F238E27FC236}">
                  <a16:creationId xmlns:a16="http://schemas.microsoft.com/office/drawing/2014/main" id="{EC226DBA-A47B-92E5-92F6-29F05C61AD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614" y="2420456"/>
              <a:ext cx="190500" cy="152400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19050" algn="ctr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rgbClr val="4F81BD"/>
                </a:buClr>
                <a:buSzTx/>
                <a:buFont typeface="Wingdings" pitchFamily="2" charset="2"/>
                <a:buNone/>
                <a:tabLst/>
                <a:defRPr/>
              </a:pPr>
              <a:r>
                <a:rPr kumimoji="0" lang="en-US" altLang="ko-KR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+mj-ea"/>
                  <a:ea typeface="+mj-ea"/>
                  <a:cs typeface="Arial" pitchFamily="34" charset="0"/>
                </a:rPr>
                <a:t>3</a:t>
              </a:r>
              <a:endPara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ea"/>
                <a:ea typeface="+mj-ea"/>
                <a:cs typeface="Arial" pitchFamily="34" charset="0"/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54F4D5FB-D5F2-3202-1546-7B1050495976}"/>
              </a:ext>
            </a:extLst>
          </p:cNvPr>
          <p:cNvGrpSpPr/>
          <p:nvPr/>
        </p:nvGrpSpPr>
        <p:grpSpPr>
          <a:xfrm>
            <a:off x="355614" y="5831886"/>
            <a:ext cx="4976275" cy="568907"/>
            <a:chOff x="355614" y="2420456"/>
            <a:chExt cx="4976275" cy="633949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4CB0661A-B278-9877-B7B3-CB0B102A88E2}"/>
                </a:ext>
              </a:extLst>
            </p:cNvPr>
            <p:cNvSpPr/>
            <p:nvPr/>
          </p:nvSpPr>
          <p:spPr>
            <a:xfrm>
              <a:off x="471889" y="2502572"/>
              <a:ext cx="4860000" cy="551833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AutoShape 40">
              <a:extLst>
                <a:ext uri="{FF2B5EF4-FFF2-40B4-BE49-F238E27FC236}">
                  <a16:creationId xmlns:a16="http://schemas.microsoft.com/office/drawing/2014/main" id="{9B7BAFF4-A992-8EA8-1AE9-7A19CF05E0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614" y="2420456"/>
              <a:ext cx="190500" cy="152400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19050" algn="ctr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rgbClr val="4F81BD"/>
                </a:buClr>
                <a:buSzTx/>
                <a:buFont typeface="Wingdings" pitchFamily="2" charset="2"/>
                <a:buNone/>
                <a:tabLst/>
                <a:defRPr/>
              </a:pPr>
              <a:r>
                <a:rPr kumimoji="0" lang="en-US" altLang="ko-KR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+mj-ea"/>
                  <a:ea typeface="+mj-ea"/>
                  <a:cs typeface="Arial" pitchFamily="34" charset="0"/>
                </a:rPr>
                <a:t>4</a:t>
              </a:r>
              <a:endPara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ea"/>
                <a:ea typeface="+mj-ea"/>
                <a:cs typeface="Arial" pitchFamily="34" charset="0"/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C719B2E1-B974-A6DB-273C-446B1BB22B68}"/>
              </a:ext>
            </a:extLst>
          </p:cNvPr>
          <p:cNvGrpSpPr/>
          <p:nvPr/>
        </p:nvGrpSpPr>
        <p:grpSpPr>
          <a:xfrm>
            <a:off x="355614" y="6394431"/>
            <a:ext cx="4976275" cy="493303"/>
            <a:chOff x="355614" y="2430854"/>
            <a:chExt cx="4976275" cy="549701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AB0F7D78-C9F0-D4DD-EA53-DA9976766282}"/>
                </a:ext>
              </a:extLst>
            </p:cNvPr>
            <p:cNvSpPr/>
            <p:nvPr/>
          </p:nvSpPr>
          <p:spPr>
            <a:xfrm>
              <a:off x="471889" y="2502573"/>
              <a:ext cx="4860000" cy="477982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AutoShape 40">
              <a:extLst>
                <a:ext uri="{FF2B5EF4-FFF2-40B4-BE49-F238E27FC236}">
                  <a16:creationId xmlns:a16="http://schemas.microsoft.com/office/drawing/2014/main" id="{CC8D35F6-C61E-9100-8132-AC9E1CE336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614" y="2430854"/>
              <a:ext cx="190500" cy="152400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19050" algn="ctr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rgbClr val="4F81BD"/>
                </a:buClr>
                <a:buSzTx/>
                <a:buFont typeface="Wingdings" pitchFamily="2" charset="2"/>
                <a:buNone/>
                <a:tabLst/>
                <a:defRPr/>
              </a:pPr>
              <a:r>
                <a:rPr kumimoji="0" lang="en-US" altLang="ko-KR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+mj-ea"/>
                  <a:ea typeface="+mj-ea"/>
                  <a:cs typeface="Arial" pitchFamily="34" charset="0"/>
                </a:rPr>
                <a:t>5</a:t>
              </a:r>
              <a:endPara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ea"/>
                <a:ea typeface="+mj-ea"/>
                <a:cs typeface="Arial" pitchFamily="34" charset="0"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53FE1EEC-9A7F-73DE-C345-6BECB6F4EF03}"/>
              </a:ext>
            </a:extLst>
          </p:cNvPr>
          <p:cNvGrpSpPr/>
          <p:nvPr/>
        </p:nvGrpSpPr>
        <p:grpSpPr>
          <a:xfrm>
            <a:off x="355614" y="1728129"/>
            <a:ext cx="4976274" cy="437385"/>
            <a:chOff x="355614" y="2493242"/>
            <a:chExt cx="4976274" cy="437385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AA45AD02-8EA0-AAAF-9689-6C1579E3D167}"/>
                </a:ext>
              </a:extLst>
            </p:cNvPr>
            <p:cNvSpPr/>
            <p:nvPr/>
          </p:nvSpPr>
          <p:spPr>
            <a:xfrm>
              <a:off x="471888" y="2558558"/>
              <a:ext cx="4860000" cy="372069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AutoShape 40">
              <a:extLst>
                <a:ext uri="{FF2B5EF4-FFF2-40B4-BE49-F238E27FC236}">
                  <a16:creationId xmlns:a16="http://schemas.microsoft.com/office/drawing/2014/main" id="{FA58293D-7424-2334-6301-8339E157C4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614" y="2493242"/>
              <a:ext cx="190500" cy="152400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19050" algn="ctr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rgbClr val="4F81BD"/>
                </a:buClr>
                <a:buSzTx/>
                <a:buFont typeface="Wingdings" pitchFamily="2" charset="2"/>
                <a:buNone/>
                <a:tabLst/>
                <a:defRPr/>
              </a:pPr>
              <a:r>
                <a:rPr lang="en-US" altLang="ko-KR" sz="1000" b="1" dirty="0">
                  <a:solidFill>
                    <a:srgbClr val="C00000"/>
                  </a:solidFill>
                  <a:latin typeface="+mj-ea"/>
                  <a:ea typeface="+mj-ea"/>
                  <a:cs typeface="Arial" pitchFamily="34" charset="0"/>
                </a:rPr>
                <a:t>1</a:t>
              </a:r>
              <a:endPara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ea"/>
                <a:ea typeface="+mj-ea"/>
                <a:cs typeface="Arial" pitchFamily="34" charset="0"/>
              </a:endParaRPr>
            </a:p>
          </p:txBody>
        </p:sp>
      </p:grp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6F8C2C68-BFFD-427A-71C4-12A6CE5C9D4C}"/>
              </a:ext>
            </a:extLst>
          </p:cNvPr>
          <p:cNvSpPr/>
          <p:nvPr/>
        </p:nvSpPr>
        <p:spPr>
          <a:xfrm>
            <a:off x="8608633" y="430945"/>
            <a:ext cx="15103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03030"/>
                </a:solidFill>
                <a:latin typeface="+mn-ea"/>
              </a:rPr>
              <a:t>코드 구성 </a:t>
            </a:r>
            <a:r>
              <a:rPr lang="en-US" altLang="ko-KR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03030"/>
                </a:solidFill>
                <a:latin typeface="+mn-ea"/>
              </a:rPr>
              <a:t>(13/19)</a:t>
            </a:r>
            <a:endParaRPr lang="ko-KR" altLang="en-US" spc="-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0303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32298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>
            <a:extLst>
              <a:ext uri="{FF2B5EF4-FFF2-40B4-BE49-F238E27FC236}">
                <a16:creationId xmlns:a16="http://schemas.microsoft.com/office/drawing/2014/main" id="{1C86604D-87E9-FE3A-732A-44C9DDED3C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748" y="1684372"/>
            <a:ext cx="5040000" cy="5033770"/>
          </a:xfrm>
          <a:prstGeom prst="rect">
            <a:avLst/>
          </a:prstGeom>
        </p:spPr>
      </p:pic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E8054145-EF44-C9B5-7E3F-F126860D24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4513468"/>
              </p:ext>
            </p:extLst>
          </p:nvPr>
        </p:nvGraphicFramePr>
        <p:xfrm>
          <a:off x="5680157" y="2860731"/>
          <a:ext cx="4320000" cy="1091516"/>
        </p:xfrm>
        <a:graphic>
          <a:graphicData uri="http://schemas.openxmlformats.org/drawingml/2006/table">
            <a:tbl>
              <a:tblPr/>
              <a:tblGrid>
                <a:gridCol w="72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0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/>
                        </a:rPr>
                        <a:t>항목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/>
                        </a:rPr>
                        <a:t>내용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입력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 err="1"/>
                        <a:t>result_list</a:t>
                      </a:r>
                      <a:r>
                        <a:rPr lang="en-US" sz="1000" dirty="0"/>
                        <a:t> : </a:t>
                      </a:r>
                      <a:r>
                        <a:rPr lang="ko-KR" altLang="en-US" sz="1000" dirty="0"/>
                        <a:t>모델 별 </a:t>
                      </a:r>
                      <a:r>
                        <a:rPr lang="en-US" sz="1000" dirty="0"/>
                        <a:t>MODELING </a:t>
                      </a:r>
                      <a:r>
                        <a:rPr lang="ko-KR" altLang="en-US" sz="1000" dirty="0"/>
                        <a:t>함수 결과로 생성한 </a:t>
                      </a:r>
                      <a:r>
                        <a:rPr lang="en-US" sz="1000" dirty="0"/>
                        <a:t>LIST</a:t>
                      </a:r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 err="1"/>
                        <a:t>thrs</a:t>
                      </a:r>
                      <a:r>
                        <a:rPr lang="en-US" sz="1000" dirty="0"/>
                        <a:t> : Accuracy </a:t>
                      </a:r>
                      <a:r>
                        <a:rPr lang="ko-KR" altLang="en-US" sz="1000" dirty="0"/>
                        <a:t>계산을 위한 </a:t>
                      </a:r>
                      <a:r>
                        <a:rPr lang="en-US" sz="1000" dirty="0"/>
                        <a:t>Threshold  </a:t>
                      </a:r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/>
                        <a:t>type : </a:t>
                      </a:r>
                      <a:r>
                        <a:rPr lang="en-US" sz="1000" dirty="0" err="1"/>
                        <a:t>mape</a:t>
                      </a:r>
                      <a:r>
                        <a:rPr lang="en-US" sz="1000" dirty="0"/>
                        <a:t> </a:t>
                      </a:r>
                      <a:r>
                        <a:rPr lang="ko-KR" altLang="en-US" sz="1000" dirty="0"/>
                        <a:t>또는 </a:t>
                      </a:r>
                      <a:r>
                        <a:rPr lang="en-US" sz="1000" dirty="0"/>
                        <a:t>acc (ex : if type = '</a:t>
                      </a:r>
                      <a:r>
                        <a:rPr lang="en-US" sz="1000" dirty="0" err="1"/>
                        <a:t>mape</a:t>
                      </a:r>
                      <a:r>
                        <a:rPr lang="en-US" sz="1000" dirty="0"/>
                        <a:t>', then '</a:t>
                      </a:r>
                      <a:r>
                        <a:rPr lang="en-US" sz="1000" dirty="0" err="1"/>
                        <a:t>mape</a:t>
                      </a:r>
                      <a:r>
                        <a:rPr lang="en-US" sz="1000" dirty="0"/>
                        <a:t>' </a:t>
                      </a:r>
                      <a:r>
                        <a:rPr lang="ko-KR" altLang="en-US" sz="1000" dirty="0"/>
                        <a:t>순으로 </a:t>
                      </a:r>
                      <a:r>
                        <a:rPr lang="en-US" altLang="ko-KR" sz="1000" dirty="0"/>
                        <a:t>Rank </a:t>
                      </a:r>
                      <a:r>
                        <a:rPr lang="ko-KR" altLang="en-US" sz="1000" dirty="0"/>
                        <a:t>생성 </a:t>
                      </a:r>
                      <a:r>
                        <a:rPr lang="en-US" altLang="ko-KR" sz="1000" dirty="0"/>
                        <a:t>/'</a:t>
                      </a:r>
                      <a:r>
                        <a:rPr lang="en-US" sz="1000" dirty="0" err="1"/>
                        <a:t>mape</a:t>
                      </a:r>
                      <a:r>
                        <a:rPr lang="en-US" sz="1000" dirty="0"/>
                        <a:t>' </a:t>
                      </a:r>
                      <a:r>
                        <a:rPr lang="ko-KR" altLang="en-US" sz="1000" dirty="0"/>
                        <a:t>동차 시 </a:t>
                      </a:r>
                      <a:r>
                        <a:rPr lang="en-US" sz="1000" dirty="0"/>
                        <a:t>acc </a:t>
                      </a:r>
                      <a:r>
                        <a:rPr lang="ko-KR" altLang="en-US" sz="1000" dirty="0"/>
                        <a:t>순으로 랭킹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marL="0" marR="0" indent="0" algn="ctr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출력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/>
                        <a:t>EVAL : </a:t>
                      </a:r>
                      <a:r>
                        <a:rPr lang="ko-KR" altLang="en-US" sz="1000" dirty="0"/>
                        <a:t>모델 별 평가 결과 데이터 프레임</a:t>
                      </a:r>
                      <a:endParaRPr lang="en-US" sz="10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제목 4">
            <a:extLst>
              <a:ext uri="{FF2B5EF4-FFF2-40B4-BE49-F238E27FC236}">
                <a16:creationId xmlns:a16="http://schemas.microsoft.com/office/drawing/2014/main" id="{C86F9EAE-F351-4D00-AD07-407FF5785F94}"/>
              </a:ext>
            </a:extLst>
          </p:cNvPr>
          <p:cNvSpPr txBox="1">
            <a:spLocks/>
          </p:cNvSpPr>
          <p:nvPr/>
        </p:nvSpPr>
        <p:spPr>
          <a:xfrm>
            <a:off x="221536" y="109173"/>
            <a:ext cx="7706491" cy="446020"/>
          </a:xfrm>
          <a:prstGeom prst="rect">
            <a:avLst/>
          </a:prstGeom>
        </p:spPr>
        <p:txBody>
          <a:bodyPr wrap="none"/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세부 과제명 </a:t>
            </a:r>
            <a:r>
              <a:rPr lang="en-US" altLang="ko-KR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altLang="ko-KR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IoT </a:t>
            </a:r>
            <a:r>
              <a:rPr lang="ko-KR" altLang="en-US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빅데이터 및 인공지능 기반의 축산 악취 실시간 조기 예</a:t>
            </a:r>
            <a:r>
              <a:rPr lang="en-US" altLang="ko-KR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,</a:t>
            </a:r>
            <a:r>
              <a:rPr lang="ko-KR" altLang="en-US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경보 알고리즘 개발 및 실증 연구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C87074A4-D440-4674-B0A4-91D4F5E87437}"/>
              </a:ext>
            </a:extLst>
          </p:cNvPr>
          <p:cNvSpPr txBox="1"/>
          <p:nvPr/>
        </p:nvSpPr>
        <p:spPr>
          <a:xfrm>
            <a:off x="8024263" y="43094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별첨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40EA27-81C4-4277-941E-6F50437C2B7D}"/>
              </a:ext>
            </a:extLst>
          </p:cNvPr>
          <p:cNvSpPr txBox="1"/>
          <p:nvPr/>
        </p:nvSpPr>
        <p:spPr>
          <a:xfrm>
            <a:off x="412748" y="1140156"/>
            <a:ext cx="9967327" cy="4542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142875" indent="-142875" defTabSz="914400" fontAlgn="base">
              <a:lnSpc>
                <a:spcPct val="150000"/>
              </a:lnSpc>
              <a:spcBef>
                <a:spcPct val="0"/>
              </a:spcBef>
              <a:spcAft>
                <a:spcPts val="800"/>
              </a:spcAft>
              <a:buSzPct val="75000"/>
              <a:buBlip>
                <a:blip r:embed="rId4"/>
              </a:buBlip>
              <a:defRPr/>
            </a:pPr>
            <a:r>
              <a:rPr lang="ko-KR" altLang="en-US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코드에 대한 상세 설명은 다음과 같습니다</a:t>
            </a:r>
            <a:r>
              <a:rPr lang="en-US" altLang="ko-KR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  </a:t>
            </a:r>
            <a:endParaRPr lang="ko-KR" altLang="en-US" b="1" spc="-100" dirty="0">
              <a:ln>
                <a:solidFill>
                  <a:srgbClr val="C2CAD4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5C1D877-0816-9653-58B0-001CAE7AADD8}"/>
              </a:ext>
            </a:extLst>
          </p:cNvPr>
          <p:cNvSpPr txBox="1"/>
          <p:nvPr/>
        </p:nvSpPr>
        <p:spPr>
          <a:xfrm>
            <a:off x="5680157" y="3956360"/>
            <a:ext cx="2148226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ts val="800"/>
              </a:spcAft>
              <a:buSzPct val="75000"/>
              <a:defRPr/>
            </a:pP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기능 상세 설명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00B9EBF-E822-EEE9-57C7-9E39A8FE1B1B}"/>
              </a:ext>
            </a:extLst>
          </p:cNvPr>
          <p:cNvSpPr txBox="1"/>
          <p:nvPr/>
        </p:nvSpPr>
        <p:spPr>
          <a:xfrm>
            <a:off x="5680157" y="2572457"/>
            <a:ext cx="2148226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ts val="800"/>
              </a:spcAft>
              <a:buSzPct val="75000"/>
              <a:defRPr/>
            </a:pP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입력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/</a:t>
            </a: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출력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0D81BC2-04DF-BF81-B714-9076B9FD6A54}"/>
              </a:ext>
            </a:extLst>
          </p:cNvPr>
          <p:cNvSpPr/>
          <p:nvPr/>
        </p:nvSpPr>
        <p:spPr>
          <a:xfrm>
            <a:off x="5680157" y="1684372"/>
            <a:ext cx="4320000" cy="80313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400" fontAlgn="base">
              <a:spcBef>
                <a:spcPct val="0"/>
              </a:spcBef>
              <a:spcAft>
                <a:spcPts val="800"/>
              </a:spcAft>
              <a:buSzPct val="75000"/>
              <a:defRPr/>
            </a:pP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파일 명 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</a:t>
            </a:r>
            <a:r>
              <a:rPr lang="en-US" altLang="ko-KR" sz="1200" b="1" spc="-100" dirty="0" err="1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accent5"/>
                </a:solidFill>
                <a:latin typeface="+mn-ea"/>
              </a:rPr>
              <a:t>train_model_tools.R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accent5"/>
                </a:solidFill>
                <a:latin typeface="+mn-ea"/>
              </a:rPr>
              <a:t> – (8/9)</a:t>
            </a:r>
          </a:p>
          <a:p>
            <a:pPr defTabSz="914400" fontAlgn="base">
              <a:spcBef>
                <a:spcPct val="0"/>
              </a:spcBef>
              <a:spcAft>
                <a:spcPts val="800"/>
              </a:spcAft>
              <a:buSzPct val="75000"/>
              <a:defRPr/>
            </a:pP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함수 명 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EVAL_FN</a:t>
            </a:r>
          </a:p>
          <a:p>
            <a:pPr defTabSz="914400" fontAlgn="base">
              <a:spcBef>
                <a:spcPct val="0"/>
              </a:spcBef>
              <a:spcAft>
                <a:spcPts val="800"/>
              </a:spcAft>
              <a:buSzPct val="75000"/>
              <a:defRPr/>
            </a:pP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함수 기능 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</a:t>
            </a: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모델 평가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56A36B4-546C-5081-5FD7-FE9D42E39A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9050743"/>
              </p:ext>
            </p:extLst>
          </p:nvPr>
        </p:nvGraphicFramePr>
        <p:xfrm>
          <a:off x="5680157" y="4255703"/>
          <a:ext cx="4320000" cy="1133564"/>
        </p:xfrm>
        <a:graphic>
          <a:graphicData uri="http://schemas.openxmlformats.org/drawingml/2006/table">
            <a:tbl>
              <a:tblPr/>
              <a:tblGrid>
                <a:gridCol w="72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0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/>
                        </a:rPr>
                        <a:t>항목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/>
                        </a:rPr>
                        <a:t>내용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en-US" sz="1000" dirty="0"/>
                        <a:t>MAPE </a:t>
                      </a:r>
                      <a:r>
                        <a:rPr lang="ko-KR" altLang="en-US" sz="1000" dirty="0"/>
                        <a:t>계산 함수</a:t>
                      </a:r>
                      <a:endParaRPr lang="en-US" sz="10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marL="0" marR="0" indent="0" algn="ctr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en-US" sz="1000" dirty="0"/>
                        <a:t>Accuracy </a:t>
                      </a:r>
                      <a:r>
                        <a:rPr lang="ko-KR" altLang="en-US" sz="1000" dirty="0"/>
                        <a:t>계산 함수</a:t>
                      </a:r>
                      <a:endParaRPr lang="en-US" sz="10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marL="0" marR="0" indent="0" algn="ctr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모델 별 평가 지표 계산</a:t>
                      </a:r>
                      <a:endParaRPr lang="en-US" sz="10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0122273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marL="0" marR="0" indent="0" algn="ctr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type</a:t>
                      </a:r>
                      <a:r>
                        <a:rPr lang="ko-KR" altLang="en-US" sz="1000" dirty="0"/>
                        <a:t>에 따른 모델 평가 결과 </a:t>
                      </a:r>
                      <a:r>
                        <a:rPr lang="en-US" altLang="ko-KR" sz="1000" dirty="0"/>
                        <a:t>Rank </a:t>
                      </a:r>
                      <a:r>
                        <a:rPr lang="ko-KR" altLang="en-US" sz="1000" dirty="0"/>
                        <a:t>생성</a:t>
                      </a:r>
                      <a:endParaRPr lang="en-US" sz="10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39245181"/>
                  </a:ext>
                </a:extLst>
              </a:tr>
            </a:tbl>
          </a:graphicData>
        </a:graphic>
      </p:graphicFrame>
      <p:grpSp>
        <p:nvGrpSpPr>
          <p:cNvPr id="9" name="그룹 8">
            <a:extLst>
              <a:ext uri="{FF2B5EF4-FFF2-40B4-BE49-F238E27FC236}">
                <a16:creationId xmlns:a16="http://schemas.microsoft.com/office/drawing/2014/main" id="{63C10964-3F8D-6561-7432-109A6FD99D6A}"/>
              </a:ext>
            </a:extLst>
          </p:cNvPr>
          <p:cNvGrpSpPr/>
          <p:nvPr/>
        </p:nvGrpSpPr>
        <p:grpSpPr>
          <a:xfrm>
            <a:off x="355614" y="2568967"/>
            <a:ext cx="4976275" cy="1206555"/>
            <a:chOff x="355614" y="2407674"/>
            <a:chExt cx="4976275" cy="1383057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AC8A02EB-0F8B-9C2B-544D-0AF2A3206913}"/>
                </a:ext>
              </a:extLst>
            </p:cNvPr>
            <p:cNvSpPr/>
            <p:nvPr/>
          </p:nvSpPr>
          <p:spPr>
            <a:xfrm>
              <a:off x="471889" y="2502574"/>
              <a:ext cx="4860000" cy="1288157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AutoShape 40">
              <a:extLst>
                <a:ext uri="{FF2B5EF4-FFF2-40B4-BE49-F238E27FC236}">
                  <a16:creationId xmlns:a16="http://schemas.microsoft.com/office/drawing/2014/main" id="{35C7D624-5406-2E76-31BE-0A8CFC08A5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614" y="2407674"/>
              <a:ext cx="190500" cy="152400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19050" algn="ctr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rgbClr val="4F81BD"/>
                </a:buClr>
                <a:buSzTx/>
                <a:buFont typeface="Wingdings" pitchFamily="2" charset="2"/>
                <a:buNone/>
                <a:tabLst/>
                <a:defRPr/>
              </a:pPr>
              <a:r>
                <a:rPr kumimoji="0" lang="en-US" altLang="ko-KR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+mj-ea"/>
                  <a:ea typeface="+mj-ea"/>
                  <a:cs typeface="Arial" pitchFamily="34" charset="0"/>
                </a:rPr>
                <a:t>2</a:t>
              </a:r>
              <a:endPara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ea"/>
                <a:ea typeface="+mj-ea"/>
                <a:cs typeface="Arial" pitchFamily="34" charset="0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DAE0F0B-6991-996C-052A-35CD7C1522A4}"/>
              </a:ext>
            </a:extLst>
          </p:cNvPr>
          <p:cNvGrpSpPr/>
          <p:nvPr/>
        </p:nvGrpSpPr>
        <p:grpSpPr>
          <a:xfrm>
            <a:off x="355614" y="3776364"/>
            <a:ext cx="4976275" cy="1794370"/>
            <a:chOff x="355614" y="2420456"/>
            <a:chExt cx="4976275" cy="1999513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9F6EBF09-79ED-03E3-7E42-05D0100AC834}"/>
                </a:ext>
              </a:extLst>
            </p:cNvPr>
            <p:cNvSpPr/>
            <p:nvPr/>
          </p:nvSpPr>
          <p:spPr>
            <a:xfrm>
              <a:off x="471889" y="2502572"/>
              <a:ext cx="4860000" cy="1917397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AutoShape 40">
              <a:extLst>
                <a:ext uri="{FF2B5EF4-FFF2-40B4-BE49-F238E27FC236}">
                  <a16:creationId xmlns:a16="http://schemas.microsoft.com/office/drawing/2014/main" id="{EC226DBA-A47B-92E5-92F6-29F05C61AD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614" y="2420456"/>
              <a:ext cx="190500" cy="152400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19050" algn="ctr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rgbClr val="4F81BD"/>
                </a:buClr>
                <a:buSzTx/>
                <a:buFont typeface="Wingdings" pitchFamily="2" charset="2"/>
                <a:buNone/>
                <a:tabLst/>
                <a:defRPr/>
              </a:pPr>
              <a:r>
                <a:rPr kumimoji="0" lang="en-US" altLang="ko-KR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+mj-ea"/>
                  <a:ea typeface="+mj-ea"/>
                  <a:cs typeface="Arial" pitchFamily="34" charset="0"/>
                </a:rPr>
                <a:t>3</a:t>
              </a:r>
              <a:endPara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ea"/>
                <a:ea typeface="+mj-ea"/>
                <a:cs typeface="Arial" pitchFamily="34" charset="0"/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54F4D5FB-D5F2-3202-1546-7B1050495976}"/>
              </a:ext>
            </a:extLst>
          </p:cNvPr>
          <p:cNvGrpSpPr/>
          <p:nvPr/>
        </p:nvGrpSpPr>
        <p:grpSpPr>
          <a:xfrm>
            <a:off x="355614" y="5551959"/>
            <a:ext cx="4976275" cy="1147409"/>
            <a:chOff x="355614" y="2420456"/>
            <a:chExt cx="4976275" cy="1278588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4CB0661A-B278-9877-B7B3-CB0B102A88E2}"/>
                </a:ext>
              </a:extLst>
            </p:cNvPr>
            <p:cNvSpPr/>
            <p:nvPr/>
          </p:nvSpPr>
          <p:spPr>
            <a:xfrm>
              <a:off x="471889" y="2502572"/>
              <a:ext cx="4860000" cy="1196472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AutoShape 40">
              <a:extLst>
                <a:ext uri="{FF2B5EF4-FFF2-40B4-BE49-F238E27FC236}">
                  <a16:creationId xmlns:a16="http://schemas.microsoft.com/office/drawing/2014/main" id="{9B7BAFF4-A992-8EA8-1AE9-7A19CF05E0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614" y="2420456"/>
              <a:ext cx="190500" cy="152400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19050" algn="ctr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rgbClr val="4F81BD"/>
                </a:buClr>
                <a:buSzTx/>
                <a:buFont typeface="Wingdings" pitchFamily="2" charset="2"/>
                <a:buNone/>
                <a:tabLst/>
                <a:defRPr/>
              </a:pPr>
              <a:r>
                <a:rPr kumimoji="0" lang="en-US" altLang="ko-KR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+mj-ea"/>
                  <a:ea typeface="+mj-ea"/>
                  <a:cs typeface="Arial" pitchFamily="34" charset="0"/>
                </a:rPr>
                <a:t>4</a:t>
              </a:r>
              <a:endPara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ea"/>
                <a:ea typeface="+mj-ea"/>
                <a:cs typeface="Arial" pitchFamily="34" charset="0"/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EFC1BE92-AC73-6C5C-2CD8-69C322E6DB3E}"/>
              </a:ext>
            </a:extLst>
          </p:cNvPr>
          <p:cNvGrpSpPr/>
          <p:nvPr/>
        </p:nvGrpSpPr>
        <p:grpSpPr>
          <a:xfrm>
            <a:off x="355614" y="1774784"/>
            <a:ext cx="4976274" cy="819901"/>
            <a:chOff x="355614" y="2493242"/>
            <a:chExt cx="4976274" cy="819901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9D91EC25-CBEB-FC3E-E510-C4734CEC25DA}"/>
                </a:ext>
              </a:extLst>
            </p:cNvPr>
            <p:cNvSpPr/>
            <p:nvPr/>
          </p:nvSpPr>
          <p:spPr>
            <a:xfrm>
              <a:off x="471888" y="2558559"/>
              <a:ext cx="4860000" cy="754584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AutoShape 40">
              <a:extLst>
                <a:ext uri="{FF2B5EF4-FFF2-40B4-BE49-F238E27FC236}">
                  <a16:creationId xmlns:a16="http://schemas.microsoft.com/office/drawing/2014/main" id="{55AC4FEE-3105-E732-0F99-C0E78F02DB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614" y="2493242"/>
              <a:ext cx="190500" cy="152400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19050" algn="ctr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rgbClr val="4F81BD"/>
                </a:buClr>
                <a:buSzTx/>
                <a:buFont typeface="Wingdings" pitchFamily="2" charset="2"/>
                <a:buNone/>
                <a:tabLst/>
                <a:defRPr/>
              </a:pPr>
              <a:r>
                <a:rPr lang="en-US" altLang="ko-KR" sz="1000" b="1" dirty="0">
                  <a:solidFill>
                    <a:srgbClr val="C00000"/>
                  </a:solidFill>
                  <a:latin typeface="+mj-ea"/>
                  <a:ea typeface="+mj-ea"/>
                  <a:cs typeface="Arial" pitchFamily="34" charset="0"/>
                </a:rPr>
                <a:t>1</a:t>
              </a:r>
              <a:endPara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ea"/>
                <a:ea typeface="+mj-ea"/>
                <a:cs typeface="Arial" pitchFamily="34" charset="0"/>
              </a:endParaRPr>
            </a:p>
          </p:txBody>
        </p:sp>
      </p:grp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9D5D8ED-D029-31B9-E74D-75F03C9FE8F4}"/>
              </a:ext>
            </a:extLst>
          </p:cNvPr>
          <p:cNvSpPr/>
          <p:nvPr/>
        </p:nvSpPr>
        <p:spPr>
          <a:xfrm>
            <a:off x="8608633" y="430945"/>
            <a:ext cx="15103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03030"/>
                </a:solidFill>
                <a:latin typeface="+mn-ea"/>
              </a:rPr>
              <a:t>코드 구성 </a:t>
            </a:r>
            <a:r>
              <a:rPr lang="en-US" altLang="ko-KR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03030"/>
                </a:solidFill>
                <a:latin typeface="+mn-ea"/>
              </a:rPr>
              <a:t>(14/19)</a:t>
            </a:r>
            <a:endParaRPr lang="ko-KR" altLang="en-US" spc="-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0303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931751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28">
            <a:extLst>
              <a:ext uri="{FF2B5EF4-FFF2-40B4-BE49-F238E27FC236}">
                <a16:creationId xmlns:a16="http://schemas.microsoft.com/office/drawing/2014/main" id="{36E3706A-F6BD-8679-EDC1-997F87B795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748" y="1684372"/>
            <a:ext cx="5040000" cy="2713846"/>
          </a:xfrm>
          <a:prstGeom prst="rect">
            <a:avLst/>
          </a:prstGeom>
        </p:spPr>
      </p:pic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E8054145-EF44-C9B5-7E3F-F126860D24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8655629"/>
              </p:ext>
            </p:extLst>
          </p:nvPr>
        </p:nvGraphicFramePr>
        <p:xfrm>
          <a:off x="5680157" y="2860731"/>
          <a:ext cx="4320000" cy="1091516"/>
        </p:xfrm>
        <a:graphic>
          <a:graphicData uri="http://schemas.openxmlformats.org/drawingml/2006/table">
            <a:tbl>
              <a:tblPr/>
              <a:tblGrid>
                <a:gridCol w="72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0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/>
                        </a:rPr>
                        <a:t>항목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/>
                        </a:rPr>
                        <a:t>내용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입력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 err="1"/>
                        <a:t>working_date</a:t>
                      </a:r>
                      <a:r>
                        <a:rPr lang="en-US" sz="1000" dirty="0"/>
                        <a:t> : </a:t>
                      </a:r>
                      <a:r>
                        <a:rPr lang="ko-KR" altLang="en-US" sz="1000" dirty="0"/>
                        <a:t>학습 일자</a:t>
                      </a:r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 err="1"/>
                        <a:t>model_path</a:t>
                      </a:r>
                      <a:r>
                        <a:rPr lang="en-US" sz="1000" dirty="0"/>
                        <a:t>  : </a:t>
                      </a:r>
                      <a:r>
                        <a:rPr lang="ko-KR" altLang="en-US" sz="1000" dirty="0"/>
                        <a:t>모델 저장 위치</a:t>
                      </a:r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 err="1"/>
                        <a:t>yvar_name</a:t>
                      </a:r>
                      <a:r>
                        <a:rPr lang="en-US" sz="1000" dirty="0"/>
                        <a:t>  : y</a:t>
                      </a:r>
                      <a:r>
                        <a:rPr lang="ko-KR" altLang="en-US" sz="1000" dirty="0"/>
                        <a:t>변수 명</a:t>
                      </a:r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 err="1"/>
                        <a:t>eval_df</a:t>
                      </a:r>
                      <a:r>
                        <a:rPr lang="en-US" sz="1000" dirty="0"/>
                        <a:t>  : EVAL_FN </a:t>
                      </a:r>
                      <a:r>
                        <a:rPr lang="ko-KR" altLang="en-US" sz="1000" dirty="0"/>
                        <a:t>출력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marL="0" marR="0" indent="0" algn="ctr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출력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/>
                        <a:t>없음</a:t>
                      </a:r>
                      <a:endParaRPr lang="en-US" sz="10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제목 4">
            <a:extLst>
              <a:ext uri="{FF2B5EF4-FFF2-40B4-BE49-F238E27FC236}">
                <a16:creationId xmlns:a16="http://schemas.microsoft.com/office/drawing/2014/main" id="{C86F9EAE-F351-4D00-AD07-407FF5785F94}"/>
              </a:ext>
            </a:extLst>
          </p:cNvPr>
          <p:cNvSpPr txBox="1">
            <a:spLocks/>
          </p:cNvSpPr>
          <p:nvPr/>
        </p:nvSpPr>
        <p:spPr>
          <a:xfrm>
            <a:off x="221536" y="109173"/>
            <a:ext cx="7706491" cy="446020"/>
          </a:xfrm>
          <a:prstGeom prst="rect">
            <a:avLst/>
          </a:prstGeom>
        </p:spPr>
        <p:txBody>
          <a:bodyPr wrap="none"/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세부 과제명 </a:t>
            </a:r>
            <a:r>
              <a:rPr lang="en-US" altLang="ko-KR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altLang="ko-KR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IoT </a:t>
            </a:r>
            <a:r>
              <a:rPr lang="ko-KR" altLang="en-US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빅데이터 및 인공지능 기반의 축산 악취 실시간 조기 예</a:t>
            </a:r>
            <a:r>
              <a:rPr lang="en-US" altLang="ko-KR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,</a:t>
            </a:r>
            <a:r>
              <a:rPr lang="ko-KR" altLang="en-US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경보 알고리즘 개발 및 실증 연구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C87074A4-D440-4674-B0A4-91D4F5E87437}"/>
              </a:ext>
            </a:extLst>
          </p:cNvPr>
          <p:cNvSpPr txBox="1"/>
          <p:nvPr/>
        </p:nvSpPr>
        <p:spPr>
          <a:xfrm>
            <a:off x="8024263" y="43094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별첨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40EA27-81C4-4277-941E-6F50437C2B7D}"/>
              </a:ext>
            </a:extLst>
          </p:cNvPr>
          <p:cNvSpPr txBox="1"/>
          <p:nvPr/>
        </p:nvSpPr>
        <p:spPr>
          <a:xfrm>
            <a:off x="412748" y="1140156"/>
            <a:ext cx="9967327" cy="4542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142875" indent="-142875" defTabSz="914400" fontAlgn="base">
              <a:lnSpc>
                <a:spcPct val="150000"/>
              </a:lnSpc>
              <a:spcBef>
                <a:spcPct val="0"/>
              </a:spcBef>
              <a:spcAft>
                <a:spcPts val="800"/>
              </a:spcAft>
              <a:buSzPct val="75000"/>
              <a:buBlip>
                <a:blip r:embed="rId4"/>
              </a:buBlip>
              <a:defRPr/>
            </a:pPr>
            <a:r>
              <a:rPr lang="ko-KR" altLang="en-US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코드에 대한 상세 설명은 다음과 같습니다</a:t>
            </a:r>
            <a:r>
              <a:rPr lang="en-US" altLang="ko-KR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  </a:t>
            </a:r>
            <a:endParaRPr lang="ko-KR" altLang="en-US" b="1" spc="-100" dirty="0">
              <a:ln>
                <a:solidFill>
                  <a:srgbClr val="C2CAD4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5C1D877-0816-9653-58B0-001CAE7AADD8}"/>
              </a:ext>
            </a:extLst>
          </p:cNvPr>
          <p:cNvSpPr txBox="1"/>
          <p:nvPr/>
        </p:nvSpPr>
        <p:spPr>
          <a:xfrm>
            <a:off x="5680157" y="3956356"/>
            <a:ext cx="2148226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ts val="800"/>
              </a:spcAft>
              <a:buSzPct val="75000"/>
              <a:defRPr/>
            </a:pP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기능 상세 설명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00B9EBF-E822-EEE9-57C7-9E39A8FE1B1B}"/>
              </a:ext>
            </a:extLst>
          </p:cNvPr>
          <p:cNvSpPr txBox="1"/>
          <p:nvPr/>
        </p:nvSpPr>
        <p:spPr>
          <a:xfrm>
            <a:off x="5680157" y="2572457"/>
            <a:ext cx="2148226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ts val="800"/>
              </a:spcAft>
              <a:buSzPct val="75000"/>
              <a:defRPr/>
            </a:pP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입력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/</a:t>
            </a: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출력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0D81BC2-04DF-BF81-B714-9076B9FD6A54}"/>
              </a:ext>
            </a:extLst>
          </p:cNvPr>
          <p:cNvSpPr/>
          <p:nvPr/>
        </p:nvSpPr>
        <p:spPr>
          <a:xfrm>
            <a:off x="5680157" y="1684372"/>
            <a:ext cx="4320000" cy="80313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400" fontAlgn="base">
              <a:spcBef>
                <a:spcPct val="0"/>
              </a:spcBef>
              <a:spcAft>
                <a:spcPts val="800"/>
              </a:spcAft>
              <a:buSzPct val="75000"/>
              <a:defRPr/>
            </a:pP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파일 명 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</a:t>
            </a:r>
            <a:r>
              <a:rPr lang="en-US" altLang="ko-KR" sz="1200" b="1" spc="-100" dirty="0" err="1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accent5"/>
                </a:solidFill>
                <a:latin typeface="+mn-ea"/>
              </a:rPr>
              <a:t>train_model_tools.R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accent5"/>
                </a:solidFill>
                <a:latin typeface="+mn-ea"/>
              </a:rPr>
              <a:t> – (9/9)</a:t>
            </a:r>
          </a:p>
          <a:p>
            <a:pPr defTabSz="914400" fontAlgn="base">
              <a:spcBef>
                <a:spcPct val="0"/>
              </a:spcBef>
              <a:spcAft>
                <a:spcPts val="800"/>
              </a:spcAft>
              <a:buSzPct val="75000"/>
              <a:defRPr/>
            </a:pP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함수 명 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SAVE_FN</a:t>
            </a:r>
          </a:p>
          <a:p>
            <a:pPr defTabSz="914400" fontAlgn="base">
              <a:spcBef>
                <a:spcPct val="0"/>
              </a:spcBef>
              <a:spcAft>
                <a:spcPts val="800"/>
              </a:spcAft>
              <a:buSzPct val="75000"/>
              <a:defRPr/>
            </a:pP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함수 기능 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</a:t>
            </a: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최종 모델 저장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56A36B4-546C-5081-5FD7-FE9D42E39A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5348620"/>
              </p:ext>
            </p:extLst>
          </p:nvPr>
        </p:nvGraphicFramePr>
        <p:xfrm>
          <a:off x="5680157" y="4255699"/>
          <a:ext cx="4320000" cy="1091516"/>
        </p:xfrm>
        <a:graphic>
          <a:graphicData uri="http://schemas.openxmlformats.org/drawingml/2006/table">
            <a:tbl>
              <a:tblPr/>
              <a:tblGrid>
                <a:gridCol w="72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0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/>
                        </a:rPr>
                        <a:t>항목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/>
                        </a:rPr>
                        <a:t>내용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ko-KR" altLang="en-US" sz="1000" dirty="0"/>
                        <a:t>평가 결과가 가장 좋은 모델명 추출</a:t>
                      </a:r>
                      <a:endParaRPr lang="en-US" sz="10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marL="0" marR="0" indent="0" algn="ctr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en-US" sz="1000" dirty="0"/>
                        <a:t>BEST_MODEL </a:t>
                      </a:r>
                      <a:r>
                        <a:rPr lang="ko-KR" altLang="en-US" sz="1000" dirty="0"/>
                        <a:t>폴더에 최적 모델 저장</a:t>
                      </a:r>
                      <a:endParaRPr lang="en-US" altLang="ko-KR" sz="1000" dirty="0"/>
                    </a:p>
                    <a:p>
                      <a:pPr marL="171450" marR="0" lvl="0" indent="-17145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000" dirty="0"/>
                        <a:t>LSTM,</a:t>
                      </a:r>
                      <a:r>
                        <a:rPr lang="ko-KR" altLang="en-US" sz="1000" dirty="0"/>
                        <a:t> </a:t>
                      </a:r>
                      <a:r>
                        <a:rPr lang="en-US" altLang="ko-KR" sz="1000" dirty="0"/>
                        <a:t>LSTM_Y, ANN </a:t>
                      </a:r>
                      <a:r>
                        <a:rPr lang="ko-KR" altLang="en-US" sz="1000" dirty="0"/>
                        <a:t>모델 </a:t>
                      </a:r>
                      <a:r>
                        <a:rPr lang="en-US" altLang="ko-KR" sz="1000" dirty="0"/>
                        <a:t>: h5 </a:t>
                      </a:r>
                      <a:r>
                        <a:rPr lang="ko-KR" altLang="en-US" sz="1000" dirty="0"/>
                        <a:t>파일</a:t>
                      </a:r>
                      <a:endParaRPr lang="en-US" altLang="ko-KR" sz="1000" dirty="0"/>
                    </a:p>
                    <a:p>
                      <a:pPr marL="171450" marR="0" lvl="0" indent="-17145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000" dirty="0"/>
                        <a:t>LIGHTGBM : LGB </a:t>
                      </a:r>
                      <a:r>
                        <a:rPr lang="ko-KR" altLang="en-US" sz="1000" dirty="0"/>
                        <a:t>파일</a:t>
                      </a:r>
                      <a:endParaRPr lang="en-US" altLang="ko-KR" sz="1000" dirty="0"/>
                    </a:p>
                    <a:p>
                      <a:pPr marL="171450" marR="0" lvl="0" indent="-17145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dirty="0"/>
                        <a:t>나머지 </a:t>
                      </a:r>
                      <a:r>
                        <a:rPr lang="en-US" altLang="ko-KR" sz="1000" dirty="0"/>
                        <a:t>: </a:t>
                      </a:r>
                      <a:r>
                        <a:rPr lang="en-US" altLang="ko-KR" sz="1000" dirty="0" err="1"/>
                        <a:t>Rdata</a:t>
                      </a:r>
                      <a:r>
                        <a:rPr lang="en-US" altLang="ko-KR" sz="1000" dirty="0"/>
                        <a:t> </a:t>
                      </a:r>
                      <a:r>
                        <a:rPr lang="ko-KR" altLang="en-US" sz="1000" dirty="0"/>
                        <a:t>파일</a:t>
                      </a:r>
                      <a:endParaRPr lang="en-US" altLang="ko-KR" sz="10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9" name="그룹 8">
            <a:extLst>
              <a:ext uri="{FF2B5EF4-FFF2-40B4-BE49-F238E27FC236}">
                <a16:creationId xmlns:a16="http://schemas.microsoft.com/office/drawing/2014/main" id="{63C10964-3F8D-6561-7432-109A6FD99D6A}"/>
              </a:ext>
            </a:extLst>
          </p:cNvPr>
          <p:cNvGrpSpPr/>
          <p:nvPr/>
        </p:nvGrpSpPr>
        <p:grpSpPr>
          <a:xfrm>
            <a:off x="355614" y="2214413"/>
            <a:ext cx="4976275" cy="1835074"/>
            <a:chOff x="355614" y="2493242"/>
            <a:chExt cx="4976275" cy="2103519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AC8A02EB-0F8B-9C2B-544D-0AF2A3206913}"/>
                </a:ext>
              </a:extLst>
            </p:cNvPr>
            <p:cNvSpPr/>
            <p:nvPr/>
          </p:nvSpPr>
          <p:spPr>
            <a:xfrm>
              <a:off x="471889" y="2502573"/>
              <a:ext cx="4860000" cy="2094188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AutoShape 40">
              <a:extLst>
                <a:ext uri="{FF2B5EF4-FFF2-40B4-BE49-F238E27FC236}">
                  <a16:creationId xmlns:a16="http://schemas.microsoft.com/office/drawing/2014/main" id="{35C7D624-5406-2E76-31BE-0A8CFC08A5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614" y="2493242"/>
              <a:ext cx="190500" cy="152400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19050" algn="ctr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rgbClr val="4F81BD"/>
                </a:buClr>
                <a:buSzTx/>
                <a:buFont typeface="Wingdings" pitchFamily="2" charset="2"/>
                <a:buNone/>
                <a:tabLst/>
                <a:defRPr/>
              </a:pPr>
              <a:r>
                <a:rPr kumimoji="0" lang="en-US" altLang="ko-KR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+mj-ea"/>
                  <a:ea typeface="+mj-ea"/>
                  <a:cs typeface="Arial" pitchFamily="34" charset="0"/>
                </a:rPr>
                <a:t>2</a:t>
              </a:r>
              <a:endPara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ea"/>
                <a:ea typeface="+mj-ea"/>
                <a:cs typeface="Arial" pitchFamily="34" charset="0"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EAB674D8-5163-488D-54BE-6F2E31BCDF57}"/>
              </a:ext>
            </a:extLst>
          </p:cNvPr>
          <p:cNvGrpSpPr/>
          <p:nvPr/>
        </p:nvGrpSpPr>
        <p:grpSpPr>
          <a:xfrm>
            <a:off x="355614" y="1756120"/>
            <a:ext cx="4976274" cy="376509"/>
            <a:chOff x="355614" y="2493242"/>
            <a:chExt cx="4976274" cy="376509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533F72D7-DF7C-815B-8D69-0F8FE7CD36B5}"/>
                </a:ext>
              </a:extLst>
            </p:cNvPr>
            <p:cNvSpPr/>
            <p:nvPr/>
          </p:nvSpPr>
          <p:spPr>
            <a:xfrm>
              <a:off x="471888" y="2558559"/>
              <a:ext cx="4860000" cy="311192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AutoShape 40">
              <a:extLst>
                <a:ext uri="{FF2B5EF4-FFF2-40B4-BE49-F238E27FC236}">
                  <a16:creationId xmlns:a16="http://schemas.microsoft.com/office/drawing/2014/main" id="{3970AEF2-84A6-69E2-22F1-16726525F3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614" y="2493242"/>
              <a:ext cx="190500" cy="152400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19050" algn="ctr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rgbClr val="4F81BD"/>
                </a:buClr>
                <a:buSzTx/>
                <a:buFont typeface="Wingdings" pitchFamily="2" charset="2"/>
                <a:buNone/>
                <a:tabLst/>
                <a:defRPr/>
              </a:pPr>
              <a:r>
                <a:rPr lang="en-US" altLang="ko-KR" sz="1000" b="1" dirty="0">
                  <a:solidFill>
                    <a:srgbClr val="C00000"/>
                  </a:solidFill>
                  <a:latin typeface="+mj-ea"/>
                  <a:ea typeface="+mj-ea"/>
                  <a:cs typeface="Arial" pitchFamily="34" charset="0"/>
                </a:rPr>
                <a:t>1</a:t>
              </a:r>
              <a:endPara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ea"/>
                <a:ea typeface="+mj-ea"/>
                <a:cs typeface="Arial" pitchFamily="34" charset="0"/>
              </a:endParaRPr>
            </a:p>
          </p:txBody>
        </p:sp>
      </p:grp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8FA7836-8BB1-3017-AEBB-9A6FFCD07CD6}"/>
              </a:ext>
            </a:extLst>
          </p:cNvPr>
          <p:cNvSpPr/>
          <p:nvPr/>
        </p:nvSpPr>
        <p:spPr>
          <a:xfrm>
            <a:off x="8608633" y="430945"/>
            <a:ext cx="15103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03030"/>
                </a:solidFill>
                <a:latin typeface="+mn-ea"/>
              </a:rPr>
              <a:t>코드 구성 </a:t>
            </a:r>
            <a:r>
              <a:rPr lang="en-US" altLang="ko-KR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03030"/>
                </a:solidFill>
                <a:latin typeface="+mn-ea"/>
              </a:rPr>
              <a:t>(15/19)</a:t>
            </a:r>
            <a:endParaRPr lang="ko-KR" altLang="en-US" spc="-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0303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085122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618DC484-355D-4AA4-7FDF-E6BE24715A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748" y="1684372"/>
            <a:ext cx="5040000" cy="4668072"/>
          </a:xfrm>
          <a:prstGeom prst="rect">
            <a:avLst/>
          </a:prstGeom>
        </p:spPr>
      </p:pic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E8054145-EF44-C9B5-7E3F-F126860D24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5519424"/>
              </p:ext>
            </p:extLst>
          </p:nvPr>
        </p:nvGraphicFramePr>
        <p:xfrm>
          <a:off x="5680157" y="2860731"/>
          <a:ext cx="4320000" cy="1091516"/>
        </p:xfrm>
        <a:graphic>
          <a:graphicData uri="http://schemas.openxmlformats.org/drawingml/2006/table">
            <a:tbl>
              <a:tblPr/>
              <a:tblGrid>
                <a:gridCol w="72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0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/>
                        </a:rPr>
                        <a:t>항목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/>
                        </a:rPr>
                        <a:t>내용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입력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000" dirty="0" err="1"/>
                        <a:t>working_date</a:t>
                      </a:r>
                      <a:r>
                        <a:rPr lang="en-US" altLang="ko-KR" sz="1000" dirty="0"/>
                        <a:t> : </a:t>
                      </a:r>
                      <a:r>
                        <a:rPr lang="ko-KR" altLang="en-US" sz="1000" dirty="0"/>
                        <a:t>모델 학습 일자</a:t>
                      </a:r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000" dirty="0" err="1"/>
                        <a:t>model_path</a:t>
                      </a:r>
                      <a:r>
                        <a:rPr lang="en-US" altLang="ko-KR" sz="1000" dirty="0"/>
                        <a:t> : </a:t>
                      </a:r>
                      <a:r>
                        <a:rPr lang="ko-KR" altLang="en-US" sz="1000" dirty="0"/>
                        <a:t>모델 위치</a:t>
                      </a:r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000" dirty="0" err="1"/>
                        <a:t>yvar_name</a:t>
                      </a:r>
                      <a:r>
                        <a:rPr lang="en-US" altLang="ko-KR" sz="1000" dirty="0"/>
                        <a:t> : y </a:t>
                      </a:r>
                      <a:r>
                        <a:rPr lang="ko-KR" altLang="en-US" sz="1000" dirty="0"/>
                        <a:t>변수 명</a:t>
                      </a:r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000" dirty="0"/>
                        <a:t>all.x.na : x</a:t>
                      </a:r>
                      <a:r>
                        <a:rPr lang="ko-KR" altLang="en-US" sz="1000" dirty="0"/>
                        <a:t>변수 전부 </a:t>
                      </a:r>
                      <a:r>
                        <a:rPr lang="en-US" altLang="ko-KR" sz="1000" dirty="0"/>
                        <a:t>NA </a:t>
                      </a:r>
                      <a:r>
                        <a:rPr lang="ko-KR" altLang="en-US" sz="1000" dirty="0"/>
                        <a:t>여부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marL="0" marR="0" indent="0" algn="ctr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출력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/>
                        <a:t>모델 </a:t>
                      </a:r>
                      <a:r>
                        <a:rPr lang="en-US" altLang="ko-KR" sz="1000" dirty="0"/>
                        <a:t>+ </a:t>
                      </a:r>
                      <a:r>
                        <a:rPr lang="ko-KR" altLang="en-US" sz="1000" dirty="0"/>
                        <a:t>모델관련 정보 리스트</a:t>
                      </a:r>
                      <a:endParaRPr lang="en-US" sz="10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제목 4">
            <a:extLst>
              <a:ext uri="{FF2B5EF4-FFF2-40B4-BE49-F238E27FC236}">
                <a16:creationId xmlns:a16="http://schemas.microsoft.com/office/drawing/2014/main" id="{C86F9EAE-F351-4D00-AD07-407FF5785F94}"/>
              </a:ext>
            </a:extLst>
          </p:cNvPr>
          <p:cNvSpPr txBox="1">
            <a:spLocks/>
          </p:cNvSpPr>
          <p:nvPr/>
        </p:nvSpPr>
        <p:spPr>
          <a:xfrm>
            <a:off x="221536" y="109173"/>
            <a:ext cx="7706491" cy="446020"/>
          </a:xfrm>
          <a:prstGeom prst="rect">
            <a:avLst/>
          </a:prstGeom>
        </p:spPr>
        <p:txBody>
          <a:bodyPr wrap="none"/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세부 과제명 </a:t>
            </a:r>
            <a:r>
              <a:rPr lang="en-US" altLang="ko-KR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altLang="ko-KR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IoT </a:t>
            </a:r>
            <a:r>
              <a:rPr lang="ko-KR" altLang="en-US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빅데이터 및 인공지능 기반의 축산 악취 실시간 조기 예</a:t>
            </a:r>
            <a:r>
              <a:rPr lang="en-US" altLang="ko-KR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,</a:t>
            </a:r>
            <a:r>
              <a:rPr lang="ko-KR" altLang="en-US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경보 알고리즘 개발 및 실증 연구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C87074A4-D440-4674-B0A4-91D4F5E87437}"/>
              </a:ext>
            </a:extLst>
          </p:cNvPr>
          <p:cNvSpPr txBox="1"/>
          <p:nvPr/>
        </p:nvSpPr>
        <p:spPr>
          <a:xfrm>
            <a:off x="8024263" y="43094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별첨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40EA27-81C4-4277-941E-6F50437C2B7D}"/>
              </a:ext>
            </a:extLst>
          </p:cNvPr>
          <p:cNvSpPr txBox="1"/>
          <p:nvPr/>
        </p:nvSpPr>
        <p:spPr>
          <a:xfrm>
            <a:off x="412748" y="1140156"/>
            <a:ext cx="9967327" cy="4542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142875" indent="-142875" defTabSz="914400" fontAlgn="base">
              <a:lnSpc>
                <a:spcPct val="150000"/>
              </a:lnSpc>
              <a:spcBef>
                <a:spcPct val="0"/>
              </a:spcBef>
              <a:spcAft>
                <a:spcPts val="800"/>
              </a:spcAft>
              <a:buSzPct val="75000"/>
              <a:buBlip>
                <a:blip r:embed="rId4"/>
              </a:buBlip>
              <a:defRPr/>
            </a:pPr>
            <a:r>
              <a:rPr lang="ko-KR" altLang="en-US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코드에 대한 상세 설명은 다음과 같습니다</a:t>
            </a:r>
            <a:r>
              <a:rPr lang="en-US" altLang="ko-KR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  </a:t>
            </a:r>
            <a:endParaRPr lang="ko-KR" altLang="en-US" b="1" spc="-100" dirty="0">
              <a:ln>
                <a:solidFill>
                  <a:srgbClr val="C2CAD4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5C1D877-0816-9653-58B0-001CAE7AADD8}"/>
              </a:ext>
            </a:extLst>
          </p:cNvPr>
          <p:cNvSpPr txBox="1"/>
          <p:nvPr/>
        </p:nvSpPr>
        <p:spPr>
          <a:xfrm>
            <a:off x="5680157" y="3962579"/>
            <a:ext cx="2148226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ts val="800"/>
              </a:spcAft>
              <a:buSzPct val="75000"/>
              <a:defRPr/>
            </a:pP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기능 상세 설명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00B9EBF-E822-EEE9-57C7-9E39A8FE1B1B}"/>
              </a:ext>
            </a:extLst>
          </p:cNvPr>
          <p:cNvSpPr txBox="1"/>
          <p:nvPr/>
        </p:nvSpPr>
        <p:spPr>
          <a:xfrm>
            <a:off x="5680157" y="2572457"/>
            <a:ext cx="2148226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ts val="800"/>
              </a:spcAft>
              <a:buSzPct val="75000"/>
              <a:defRPr/>
            </a:pP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입력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/</a:t>
            </a: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출력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0D81BC2-04DF-BF81-B714-9076B9FD6A54}"/>
              </a:ext>
            </a:extLst>
          </p:cNvPr>
          <p:cNvSpPr/>
          <p:nvPr/>
        </p:nvSpPr>
        <p:spPr>
          <a:xfrm>
            <a:off x="5680157" y="1684372"/>
            <a:ext cx="4320000" cy="80313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400" fontAlgn="base">
              <a:spcBef>
                <a:spcPct val="0"/>
              </a:spcBef>
              <a:spcAft>
                <a:spcPts val="800"/>
              </a:spcAft>
              <a:buSzPct val="75000"/>
              <a:defRPr/>
            </a:pP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파일 명 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</a:t>
            </a:r>
            <a:r>
              <a:rPr lang="en-US" altLang="ko-KR" sz="1200" b="1" spc="-100" dirty="0" err="1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accent4"/>
                </a:solidFill>
                <a:latin typeface="+mn-ea"/>
              </a:rPr>
              <a:t>pred_prediction_tools.R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accent4"/>
                </a:solidFill>
                <a:latin typeface="+mn-ea"/>
              </a:rPr>
              <a:t> – (1/2)</a:t>
            </a:r>
          </a:p>
          <a:p>
            <a:pPr defTabSz="914400" fontAlgn="base">
              <a:spcBef>
                <a:spcPct val="0"/>
              </a:spcBef>
              <a:spcAft>
                <a:spcPts val="800"/>
              </a:spcAft>
              <a:buSzPct val="75000"/>
              <a:defRPr/>
            </a:pP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함수 명 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MODEL_LOAD_FN</a:t>
            </a:r>
          </a:p>
          <a:p>
            <a:pPr defTabSz="914400" fontAlgn="base">
              <a:spcBef>
                <a:spcPct val="0"/>
              </a:spcBef>
              <a:spcAft>
                <a:spcPts val="800"/>
              </a:spcAft>
              <a:buSzPct val="75000"/>
              <a:defRPr/>
            </a:pP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함수 기능 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</a:t>
            </a: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최종 모델 불러오기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56A36B4-546C-5081-5FD7-FE9D42E39A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9164350"/>
              </p:ext>
            </p:extLst>
          </p:nvPr>
        </p:nvGraphicFramePr>
        <p:xfrm>
          <a:off x="5680157" y="4261922"/>
          <a:ext cx="4320000" cy="692782"/>
        </p:xfrm>
        <a:graphic>
          <a:graphicData uri="http://schemas.openxmlformats.org/drawingml/2006/table">
            <a:tbl>
              <a:tblPr/>
              <a:tblGrid>
                <a:gridCol w="72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0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/>
                        </a:rPr>
                        <a:t>항목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/>
                        </a:rPr>
                        <a:t>내용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en-US" sz="1000" dirty="0"/>
                        <a:t>If all.x.na</a:t>
                      </a:r>
                      <a:r>
                        <a:rPr lang="ko-KR" altLang="en-US" sz="1000" dirty="0"/>
                        <a:t> </a:t>
                      </a:r>
                      <a:r>
                        <a:rPr lang="en-US" altLang="ko-KR" sz="1000" dirty="0"/>
                        <a:t>=</a:t>
                      </a:r>
                      <a:r>
                        <a:rPr lang="ko-KR" altLang="en-US" sz="1000" dirty="0"/>
                        <a:t> </a:t>
                      </a:r>
                      <a:r>
                        <a:rPr lang="en-US" altLang="ko-KR" sz="1000" dirty="0"/>
                        <a:t>F, Then </a:t>
                      </a:r>
                      <a:r>
                        <a:rPr lang="ko-KR" altLang="en-US" sz="1000" dirty="0"/>
                        <a:t>평가지표가 가장 좋은 </a:t>
                      </a:r>
                      <a:r>
                        <a:rPr lang="en-US" altLang="ko-KR" sz="1000" dirty="0"/>
                        <a:t>Best Model </a:t>
                      </a:r>
                      <a:r>
                        <a:rPr lang="ko-KR" altLang="en-US" sz="1000" dirty="0"/>
                        <a:t>불러오기</a:t>
                      </a:r>
                      <a:endParaRPr lang="en-US" sz="10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marL="0" marR="0" indent="0" algn="ctr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en-US" sz="1000" dirty="0"/>
                        <a:t>If all.x.na</a:t>
                      </a:r>
                      <a:r>
                        <a:rPr lang="ko-KR" altLang="en-US" sz="1000" dirty="0"/>
                        <a:t> </a:t>
                      </a:r>
                      <a:r>
                        <a:rPr lang="en-US" altLang="ko-KR" sz="1000" dirty="0"/>
                        <a:t>=</a:t>
                      </a:r>
                      <a:r>
                        <a:rPr lang="ko-KR" altLang="en-US" sz="1000" dirty="0"/>
                        <a:t> </a:t>
                      </a:r>
                      <a:r>
                        <a:rPr lang="en-US" altLang="ko-KR" sz="1000" dirty="0"/>
                        <a:t>T, Then  Y</a:t>
                      </a:r>
                      <a:r>
                        <a:rPr lang="ko-KR" altLang="en-US" sz="1000" dirty="0"/>
                        <a:t> 변수의 과거 값으로만 학습한 모델 불러오기</a:t>
                      </a:r>
                      <a:endParaRPr lang="en-US" altLang="ko-KR" sz="10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9" name="그룹 8">
            <a:extLst>
              <a:ext uri="{FF2B5EF4-FFF2-40B4-BE49-F238E27FC236}">
                <a16:creationId xmlns:a16="http://schemas.microsoft.com/office/drawing/2014/main" id="{63C10964-3F8D-6561-7432-109A6FD99D6A}"/>
              </a:ext>
            </a:extLst>
          </p:cNvPr>
          <p:cNvGrpSpPr/>
          <p:nvPr/>
        </p:nvGrpSpPr>
        <p:grpSpPr>
          <a:xfrm>
            <a:off x="355614" y="3997493"/>
            <a:ext cx="4976275" cy="1991948"/>
            <a:chOff x="355614" y="2493242"/>
            <a:chExt cx="4976275" cy="2283342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AC8A02EB-0F8B-9C2B-544D-0AF2A3206913}"/>
                </a:ext>
              </a:extLst>
            </p:cNvPr>
            <p:cNvSpPr/>
            <p:nvPr/>
          </p:nvSpPr>
          <p:spPr>
            <a:xfrm>
              <a:off x="471889" y="2502572"/>
              <a:ext cx="4860000" cy="2274012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AutoShape 40">
              <a:extLst>
                <a:ext uri="{FF2B5EF4-FFF2-40B4-BE49-F238E27FC236}">
                  <a16:creationId xmlns:a16="http://schemas.microsoft.com/office/drawing/2014/main" id="{35C7D624-5406-2E76-31BE-0A8CFC08A5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614" y="2493242"/>
              <a:ext cx="190500" cy="152400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19050" algn="ctr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rgbClr val="4F81BD"/>
                </a:buClr>
                <a:buSzTx/>
                <a:buFont typeface="Wingdings" pitchFamily="2" charset="2"/>
                <a:buNone/>
                <a:tabLst/>
                <a:defRPr/>
              </a:pPr>
              <a:r>
                <a:rPr kumimoji="0" lang="en-US" altLang="ko-KR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+mj-ea"/>
                  <a:ea typeface="+mj-ea"/>
                  <a:cs typeface="Arial" pitchFamily="34" charset="0"/>
                </a:rPr>
                <a:t>2</a:t>
              </a:r>
              <a:endPara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ea"/>
                <a:ea typeface="+mj-ea"/>
                <a:cs typeface="Arial" pitchFamily="34" charset="0"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EAB674D8-5163-488D-54BE-6F2E31BCDF57}"/>
              </a:ext>
            </a:extLst>
          </p:cNvPr>
          <p:cNvGrpSpPr/>
          <p:nvPr/>
        </p:nvGrpSpPr>
        <p:grpSpPr>
          <a:xfrm>
            <a:off x="355614" y="1817080"/>
            <a:ext cx="4976274" cy="2144349"/>
            <a:chOff x="355614" y="2493242"/>
            <a:chExt cx="4976274" cy="2144349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533F72D7-DF7C-815B-8D69-0F8FE7CD36B5}"/>
                </a:ext>
              </a:extLst>
            </p:cNvPr>
            <p:cNvSpPr/>
            <p:nvPr/>
          </p:nvSpPr>
          <p:spPr>
            <a:xfrm>
              <a:off x="471888" y="2558559"/>
              <a:ext cx="4860000" cy="2079032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AutoShape 40">
              <a:extLst>
                <a:ext uri="{FF2B5EF4-FFF2-40B4-BE49-F238E27FC236}">
                  <a16:creationId xmlns:a16="http://schemas.microsoft.com/office/drawing/2014/main" id="{3970AEF2-84A6-69E2-22F1-16726525F3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614" y="2493242"/>
              <a:ext cx="190500" cy="152400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19050" algn="ctr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rgbClr val="4F81BD"/>
                </a:buClr>
                <a:buSzTx/>
                <a:buFont typeface="Wingdings" pitchFamily="2" charset="2"/>
                <a:buNone/>
                <a:tabLst/>
                <a:defRPr/>
              </a:pPr>
              <a:r>
                <a:rPr lang="en-US" altLang="ko-KR" sz="1000" b="1" dirty="0">
                  <a:solidFill>
                    <a:srgbClr val="C00000"/>
                  </a:solidFill>
                  <a:latin typeface="+mj-ea"/>
                  <a:ea typeface="+mj-ea"/>
                  <a:cs typeface="Arial" pitchFamily="34" charset="0"/>
                </a:rPr>
                <a:t>1</a:t>
              </a:r>
              <a:endPara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ea"/>
                <a:ea typeface="+mj-ea"/>
                <a:cs typeface="Arial" pitchFamily="34" charset="0"/>
              </a:endParaRPr>
            </a:p>
          </p:txBody>
        </p: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130B7AC-3BCE-AC4D-D0DD-00127F58CB5A}"/>
              </a:ext>
            </a:extLst>
          </p:cNvPr>
          <p:cNvSpPr/>
          <p:nvPr/>
        </p:nvSpPr>
        <p:spPr>
          <a:xfrm>
            <a:off x="8608633" y="430945"/>
            <a:ext cx="15103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03030"/>
                </a:solidFill>
                <a:latin typeface="+mn-ea"/>
              </a:rPr>
              <a:t>코드 구성 </a:t>
            </a:r>
            <a:r>
              <a:rPr lang="en-US" altLang="ko-KR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03030"/>
                </a:solidFill>
                <a:latin typeface="+mn-ea"/>
              </a:rPr>
              <a:t>(16/19)</a:t>
            </a:r>
            <a:endParaRPr lang="ko-KR" altLang="en-US" spc="-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0303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608467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6358C976-D19E-566D-927A-6EAE058FCF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748" y="1684372"/>
            <a:ext cx="5040000" cy="5539592"/>
          </a:xfrm>
          <a:prstGeom prst="rect">
            <a:avLst/>
          </a:prstGeom>
        </p:spPr>
      </p:pic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E8054145-EF44-C9B5-7E3F-F126860D24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7600051"/>
              </p:ext>
            </p:extLst>
          </p:nvPr>
        </p:nvGraphicFramePr>
        <p:xfrm>
          <a:off x="5680157" y="2860731"/>
          <a:ext cx="4320000" cy="880650"/>
        </p:xfrm>
        <a:graphic>
          <a:graphicData uri="http://schemas.openxmlformats.org/drawingml/2006/table">
            <a:tbl>
              <a:tblPr/>
              <a:tblGrid>
                <a:gridCol w="72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0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/>
                        </a:rPr>
                        <a:t>항목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/>
                        </a:rPr>
                        <a:t>내용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입력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000" dirty="0"/>
                        <a:t>PREDICT_DATA : PRED_ANAL_FN</a:t>
                      </a:r>
                      <a:r>
                        <a:rPr lang="ko-KR" altLang="en-US" sz="1000" dirty="0"/>
                        <a:t>의 출력</a:t>
                      </a:r>
                      <a:endParaRPr lang="en-US" altLang="ko-KR" sz="1000" dirty="0"/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000" dirty="0"/>
                        <a:t>MODEL_LOAD : MODEL_LOAD_FN</a:t>
                      </a:r>
                      <a:r>
                        <a:rPr lang="ko-KR" altLang="en-US" sz="1000" dirty="0"/>
                        <a:t>의 출력</a:t>
                      </a:r>
                      <a:endParaRPr lang="en-US" altLang="ko-KR" sz="10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marL="0" marR="0" indent="0" algn="ctr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출력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000" dirty="0" err="1"/>
                        <a:t>predict_data</a:t>
                      </a:r>
                      <a:r>
                        <a:rPr lang="en-US" altLang="ko-KR" sz="1000" dirty="0"/>
                        <a:t> : </a:t>
                      </a:r>
                      <a:r>
                        <a:rPr lang="ko-KR" altLang="en-US" sz="1000" dirty="0"/>
                        <a:t>예측 결과 데이터 프레임 </a:t>
                      </a:r>
                      <a:r>
                        <a:rPr lang="en-US" altLang="ko-KR" sz="1000" dirty="0"/>
                        <a:t>(</a:t>
                      </a:r>
                      <a:r>
                        <a:rPr lang="en-US" altLang="ko-KR" sz="1000" dirty="0" err="1"/>
                        <a:t>base_time</a:t>
                      </a:r>
                      <a:r>
                        <a:rPr lang="en-US" altLang="ko-KR" sz="1000" dirty="0"/>
                        <a:t>/</a:t>
                      </a:r>
                      <a:r>
                        <a:rPr lang="en-US" altLang="ko-KR" sz="1000" dirty="0" err="1"/>
                        <a:t>predict_time</a:t>
                      </a:r>
                      <a:r>
                        <a:rPr lang="en-US" altLang="ko-KR" sz="1000" dirty="0"/>
                        <a:t>/</a:t>
                      </a:r>
                      <a:r>
                        <a:rPr lang="en-US" altLang="ko-KR" sz="1000" dirty="0" err="1"/>
                        <a:t>pred_val</a:t>
                      </a:r>
                      <a:r>
                        <a:rPr lang="en-US" altLang="ko-KR" sz="1000" dirty="0"/>
                        <a:t>/</a:t>
                      </a:r>
                      <a:r>
                        <a:rPr lang="en-US" altLang="ko-KR" sz="1000" dirty="0" err="1"/>
                        <a:t>yvar_name</a:t>
                      </a:r>
                      <a:r>
                        <a:rPr lang="en-US" altLang="ko-KR" sz="1000" dirty="0"/>
                        <a:t>)</a:t>
                      </a:r>
                      <a:endParaRPr lang="en-US" sz="10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제목 4">
            <a:extLst>
              <a:ext uri="{FF2B5EF4-FFF2-40B4-BE49-F238E27FC236}">
                <a16:creationId xmlns:a16="http://schemas.microsoft.com/office/drawing/2014/main" id="{C86F9EAE-F351-4D00-AD07-407FF5785F94}"/>
              </a:ext>
            </a:extLst>
          </p:cNvPr>
          <p:cNvSpPr txBox="1">
            <a:spLocks/>
          </p:cNvSpPr>
          <p:nvPr/>
        </p:nvSpPr>
        <p:spPr>
          <a:xfrm>
            <a:off x="221536" y="109173"/>
            <a:ext cx="7706491" cy="446020"/>
          </a:xfrm>
          <a:prstGeom prst="rect">
            <a:avLst/>
          </a:prstGeom>
        </p:spPr>
        <p:txBody>
          <a:bodyPr wrap="none"/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세부 과제명 </a:t>
            </a:r>
            <a:r>
              <a:rPr lang="en-US" altLang="ko-KR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altLang="ko-KR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IoT </a:t>
            </a:r>
            <a:r>
              <a:rPr lang="ko-KR" altLang="en-US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빅데이터 및 인공지능 기반의 축산 악취 실시간 조기 예</a:t>
            </a:r>
            <a:r>
              <a:rPr lang="en-US" altLang="ko-KR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,</a:t>
            </a:r>
            <a:r>
              <a:rPr lang="ko-KR" altLang="en-US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경보 알고리즘 개발 및 실증 연구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C87074A4-D440-4674-B0A4-91D4F5E87437}"/>
              </a:ext>
            </a:extLst>
          </p:cNvPr>
          <p:cNvSpPr txBox="1"/>
          <p:nvPr/>
        </p:nvSpPr>
        <p:spPr>
          <a:xfrm>
            <a:off x="8024263" y="43094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별첨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40EA27-81C4-4277-941E-6F50437C2B7D}"/>
              </a:ext>
            </a:extLst>
          </p:cNvPr>
          <p:cNvSpPr txBox="1"/>
          <p:nvPr/>
        </p:nvSpPr>
        <p:spPr>
          <a:xfrm>
            <a:off x="412748" y="1140156"/>
            <a:ext cx="9967327" cy="4542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142875" indent="-142875" defTabSz="914400" fontAlgn="base">
              <a:lnSpc>
                <a:spcPct val="150000"/>
              </a:lnSpc>
              <a:spcBef>
                <a:spcPct val="0"/>
              </a:spcBef>
              <a:spcAft>
                <a:spcPts val="800"/>
              </a:spcAft>
              <a:buSzPct val="75000"/>
              <a:buBlip>
                <a:blip r:embed="rId4"/>
              </a:buBlip>
              <a:defRPr/>
            </a:pPr>
            <a:r>
              <a:rPr lang="ko-KR" altLang="en-US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코드에 대한 상세 설명은 다음과 같습니다</a:t>
            </a:r>
            <a:r>
              <a:rPr lang="en-US" altLang="ko-KR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  </a:t>
            </a:r>
            <a:endParaRPr lang="ko-KR" altLang="en-US" b="1" spc="-100" dirty="0">
              <a:ln>
                <a:solidFill>
                  <a:srgbClr val="C2CAD4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5C1D877-0816-9653-58B0-001CAE7AADD8}"/>
              </a:ext>
            </a:extLst>
          </p:cNvPr>
          <p:cNvSpPr txBox="1"/>
          <p:nvPr/>
        </p:nvSpPr>
        <p:spPr>
          <a:xfrm>
            <a:off x="5680157" y="3747971"/>
            <a:ext cx="2148226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ts val="800"/>
              </a:spcAft>
              <a:buSzPct val="75000"/>
              <a:defRPr/>
            </a:pP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기능 상세 설명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00B9EBF-E822-EEE9-57C7-9E39A8FE1B1B}"/>
              </a:ext>
            </a:extLst>
          </p:cNvPr>
          <p:cNvSpPr txBox="1"/>
          <p:nvPr/>
        </p:nvSpPr>
        <p:spPr>
          <a:xfrm>
            <a:off x="5680157" y="2572457"/>
            <a:ext cx="2148226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ts val="800"/>
              </a:spcAft>
              <a:buSzPct val="75000"/>
              <a:defRPr/>
            </a:pP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입력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/</a:t>
            </a: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출력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0D81BC2-04DF-BF81-B714-9076B9FD6A54}"/>
              </a:ext>
            </a:extLst>
          </p:cNvPr>
          <p:cNvSpPr/>
          <p:nvPr/>
        </p:nvSpPr>
        <p:spPr>
          <a:xfrm>
            <a:off x="5680157" y="1684372"/>
            <a:ext cx="4320000" cy="80313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400" fontAlgn="base">
              <a:spcBef>
                <a:spcPct val="0"/>
              </a:spcBef>
              <a:spcAft>
                <a:spcPts val="800"/>
              </a:spcAft>
              <a:buSzPct val="75000"/>
              <a:defRPr/>
            </a:pP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파일 명 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</a:t>
            </a:r>
            <a:r>
              <a:rPr lang="en-US" altLang="ko-KR" sz="1200" b="1" spc="-100" dirty="0" err="1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accent4"/>
                </a:solidFill>
                <a:latin typeface="+mn-ea"/>
              </a:rPr>
              <a:t>pred_prediction_tools.R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accent4"/>
                </a:solidFill>
                <a:latin typeface="+mn-ea"/>
              </a:rPr>
              <a:t> – (2/2)</a:t>
            </a:r>
          </a:p>
          <a:p>
            <a:pPr defTabSz="914400" fontAlgn="base">
              <a:spcBef>
                <a:spcPct val="0"/>
              </a:spcBef>
              <a:spcAft>
                <a:spcPts val="800"/>
              </a:spcAft>
              <a:buSzPct val="75000"/>
              <a:defRPr/>
            </a:pP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함수 명 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PRED_FN</a:t>
            </a:r>
          </a:p>
          <a:p>
            <a:pPr defTabSz="914400" fontAlgn="base">
              <a:spcBef>
                <a:spcPct val="0"/>
              </a:spcBef>
              <a:spcAft>
                <a:spcPts val="800"/>
              </a:spcAft>
              <a:buSzPct val="75000"/>
              <a:defRPr/>
            </a:pP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함수 기능 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</a:t>
            </a: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예측하기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56A36B4-546C-5081-5FD7-FE9D42E39A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7892236"/>
              </p:ext>
            </p:extLst>
          </p:nvPr>
        </p:nvGraphicFramePr>
        <p:xfrm>
          <a:off x="5680157" y="4047314"/>
          <a:ext cx="4320000" cy="692782"/>
        </p:xfrm>
        <a:graphic>
          <a:graphicData uri="http://schemas.openxmlformats.org/drawingml/2006/table">
            <a:tbl>
              <a:tblPr/>
              <a:tblGrid>
                <a:gridCol w="72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0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/>
                        </a:rPr>
                        <a:t>항목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/>
                        </a:rPr>
                        <a:t>내용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ko-KR" altLang="en-US" sz="1000" dirty="0"/>
                        <a:t>필요 항목 설정</a:t>
                      </a:r>
                      <a:endParaRPr lang="en-US" sz="10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marL="0" marR="0" indent="0" algn="ctr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en-US" altLang="ko-KR" sz="1000" dirty="0"/>
                        <a:t>BEST</a:t>
                      </a:r>
                      <a:r>
                        <a:rPr lang="ko-KR" altLang="en-US" sz="1000" dirty="0"/>
                        <a:t> 모델 종류 따른 </a:t>
                      </a:r>
                      <a:r>
                        <a:rPr lang="ko-KR" altLang="en-US" sz="1000" dirty="0" err="1"/>
                        <a:t>전처리</a:t>
                      </a:r>
                      <a:r>
                        <a:rPr lang="ko-KR" altLang="en-US" sz="1000" dirty="0"/>
                        <a:t> 및 예측</a:t>
                      </a:r>
                      <a:endParaRPr lang="en-US" altLang="ko-KR" sz="10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9" name="그룹 8">
            <a:extLst>
              <a:ext uri="{FF2B5EF4-FFF2-40B4-BE49-F238E27FC236}">
                <a16:creationId xmlns:a16="http://schemas.microsoft.com/office/drawing/2014/main" id="{63C10964-3F8D-6561-7432-109A6FD99D6A}"/>
              </a:ext>
            </a:extLst>
          </p:cNvPr>
          <p:cNvGrpSpPr/>
          <p:nvPr/>
        </p:nvGrpSpPr>
        <p:grpSpPr>
          <a:xfrm>
            <a:off x="355614" y="2317984"/>
            <a:ext cx="4976275" cy="4885249"/>
            <a:chOff x="355614" y="2429066"/>
            <a:chExt cx="4976275" cy="5599891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AC8A02EB-0F8B-9C2B-544D-0AF2A3206913}"/>
                </a:ext>
              </a:extLst>
            </p:cNvPr>
            <p:cNvSpPr/>
            <p:nvPr/>
          </p:nvSpPr>
          <p:spPr>
            <a:xfrm>
              <a:off x="471889" y="2502572"/>
              <a:ext cx="4860000" cy="5526385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AutoShape 40">
              <a:extLst>
                <a:ext uri="{FF2B5EF4-FFF2-40B4-BE49-F238E27FC236}">
                  <a16:creationId xmlns:a16="http://schemas.microsoft.com/office/drawing/2014/main" id="{35C7D624-5406-2E76-31BE-0A8CFC08A5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614" y="2429066"/>
              <a:ext cx="190500" cy="152400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19050" algn="ctr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rgbClr val="4F81BD"/>
                </a:buClr>
                <a:buSzTx/>
                <a:buFont typeface="Wingdings" pitchFamily="2" charset="2"/>
                <a:buNone/>
                <a:tabLst/>
                <a:defRPr/>
              </a:pPr>
              <a:r>
                <a:rPr kumimoji="0" lang="en-US" altLang="ko-KR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+mj-ea"/>
                  <a:ea typeface="+mj-ea"/>
                  <a:cs typeface="Arial" pitchFamily="34" charset="0"/>
                </a:rPr>
                <a:t>2</a:t>
              </a:r>
              <a:endPara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ea"/>
                <a:ea typeface="+mj-ea"/>
                <a:cs typeface="Arial" pitchFamily="34" charset="0"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EAB674D8-5163-488D-54BE-6F2E31BCDF57}"/>
              </a:ext>
            </a:extLst>
          </p:cNvPr>
          <p:cNvGrpSpPr/>
          <p:nvPr/>
        </p:nvGrpSpPr>
        <p:grpSpPr>
          <a:xfrm>
            <a:off x="355614" y="1838388"/>
            <a:ext cx="4976274" cy="526251"/>
            <a:chOff x="355614" y="2493242"/>
            <a:chExt cx="4976274" cy="526251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533F72D7-DF7C-815B-8D69-0F8FE7CD36B5}"/>
                </a:ext>
              </a:extLst>
            </p:cNvPr>
            <p:cNvSpPr/>
            <p:nvPr/>
          </p:nvSpPr>
          <p:spPr>
            <a:xfrm>
              <a:off x="471888" y="2558559"/>
              <a:ext cx="4860000" cy="460934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AutoShape 40">
              <a:extLst>
                <a:ext uri="{FF2B5EF4-FFF2-40B4-BE49-F238E27FC236}">
                  <a16:creationId xmlns:a16="http://schemas.microsoft.com/office/drawing/2014/main" id="{3970AEF2-84A6-69E2-22F1-16726525F3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614" y="2493242"/>
              <a:ext cx="190500" cy="152400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19050" algn="ctr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rgbClr val="4F81BD"/>
                </a:buClr>
                <a:buSzTx/>
                <a:buFont typeface="Wingdings" pitchFamily="2" charset="2"/>
                <a:buNone/>
                <a:tabLst/>
                <a:defRPr/>
              </a:pPr>
              <a:r>
                <a:rPr lang="en-US" altLang="ko-KR" sz="1000" b="1" dirty="0">
                  <a:solidFill>
                    <a:srgbClr val="C00000"/>
                  </a:solidFill>
                  <a:latin typeface="+mj-ea"/>
                  <a:ea typeface="+mj-ea"/>
                  <a:cs typeface="Arial" pitchFamily="34" charset="0"/>
                </a:rPr>
                <a:t>1</a:t>
              </a:r>
              <a:endPara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ea"/>
                <a:ea typeface="+mj-ea"/>
                <a:cs typeface="Arial" pitchFamily="34" charset="0"/>
              </a:endParaRPr>
            </a:p>
          </p:txBody>
        </p:sp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4CA1749-1549-F637-43A1-CB7AF8D232A0}"/>
              </a:ext>
            </a:extLst>
          </p:cNvPr>
          <p:cNvSpPr/>
          <p:nvPr/>
        </p:nvSpPr>
        <p:spPr>
          <a:xfrm>
            <a:off x="8608633" y="430945"/>
            <a:ext cx="15103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03030"/>
                </a:solidFill>
                <a:latin typeface="+mn-ea"/>
              </a:rPr>
              <a:t>코드 구성 </a:t>
            </a:r>
            <a:r>
              <a:rPr lang="en-US" altLang="ko-KR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03030"/>
                </a:solidFill>
                <a:latin typeface="+mn-ea"/>
              </a:rPr>
              <a:t>(17/19)</a:t>
            </a:r>
            <a:endParaRPr lang="ko-KR" altLang="en-US" spc="-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0303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788584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0FB9E141-B85A-DFCD-4038-36D3A587C3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748" y="1684372"/>
            <a:ext cx="5040000" cy="4911667"/>
          </a:xfrm>
          <a:prstGeom prst="rect">
            <a:avLst/>
          </a:prstGeom>
        </p:spPr>
      </p:pic>
      <p:sp>
        <p:nvSpPr>
          <p:cNvPr id="7" name="제목 4">
            <a:extLst>
              <a:ext uri="{FF2B5EF4-FFF2-40B4-BE49-F238E27FC236}">
                <a16:creationId xmlns:a16="http://schemas.microsoft.com/office/drawing/2014/main" id="{C86F9EAE-F351-4D00-AD07-407FF5785F94}"/>
              </a:ext>
            </a:extLst>
          </p:cNvPr>
          <p:cNvSpPr txBox="1">
            <a:spLocks/>
          </p:cNvSpPr>
          <p:nvPr/>
        </p:nvSpPr>
        <p:spPr>
          <a:xfrm>
            <a:off x="221536" y="109173"/>
            <a:ext cx="7706491" cy="446020"/>
          </a:xfrm>
          <a:prstGeom prst="rect">
            <a:avLst/>
          </a:prstGeom>
        </p:spPr>
        <p:txBody>
          <a:bodyPr wrap="none"/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세부 과제명 </a:t>
            </a:r>
            <a:r>
              <a:rPr lang="en-US" altLang="ko-KR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altLang="ko-KR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IoT </a:t>
            </a:r>
            <a:r>
              <a:rPr lang="ko-KR" altLang="en-US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빅데이터 및 인공지능 기반의 축산 악취 실시간 조기 예</a:t>
            </a:r>
            <a:r>
              <a:rPr lang="en-US" altLang="ko-KR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,</a:t>
            </a:r>
            <a:r>
              <a:rPr lang="ko-KR" altLang="en-US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경보 알고리즘 개발 및 실증 연구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C87074A4-D440-4674-B0A4-91D4F5E87437}"/>
              </a:ext>
            </a:extLst>
          </p:cNvPr>
          <p:cNvSpPr txBox="1"/>
          <p:nvPr/>
        </p:nvSpPr>
        <p:spPr>
          <a:xfrm>
            <a:off x="8024263" y="43094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별첨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40EA27-81C4-4277-941E-6F50437C2B7D}"/>
              </a:ext>
            </a:extLst>
          </p:cNvPr>
          <p:cNvSpPr txBox="1"/>
          <p:nvPr/>
        </p:nvSpPr>
        <p:spPr>
          <a:xfrm>
            <a:off x="412748" y="1140156"/>
            <a:ext cx="9967327" cy="4542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142875" indent="-142875" defTabSz="914400" fontAlgn="base">
              <a:lnSpc>
                <a:spcPct val="150000"/>
              </a:lnSpc>
              <a:spcBef>
                <a:spcPct val="0"/>
              </a:spcBef>
              <a:spcAft>
                <a:spcPts val="800"/>
              </a:spcAft>
              <a:buSzPct val="75000"/>
              <a:buBlip>
                <a:blip r:embed="rId4"/>
              </a:buBlip>
              <a:defRPr/>
            </a:pPr>
            <a:r>
              <a:rPr lang="ko-KR" altLang="en-US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코드에 대한 상세 설명은 다음과 같습니다</a:t>
            </a:r>
            <a:r>
              <a:rPr lang="en-US" altLang="ko-KR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  </a:t>
            </a:r>
            <a:endParaRPr lang="ko-KR" altLang="en-US" b="1" spc="-100" dirty="0">
              <a:ln>
                <a:solidFill>
                  <a:srgbClr val="C2CAD4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5C1D877-0816-9653-58B0-001CAE7AADD8}"/>
              </a:ext>
            </a:extLst>
          </p:cNvPr>
          <p:cNvSpPr txBox="1"/>
          <p:nvPr/>
        </p:nvSpPr>
        <p:spPr>
          <a:xfrm>
            <a:off x="5680157" y="2572457"/>
            <a:ext cx="2148226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ts val="800"/>
              </a:spcAft>
              <a:buSzPct val="75000"/>
              <a:defRPr/>
            </a:pP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기능 상세 설명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0D81BC2-04DF-BF81-B714-9076B9FD6A54}"/>
              </a:ext>
            </a:extLst>
          </p:cNvPr>
          <p:cNvSpPr/>
          <p:nvPr/>
        </p:nvSpPr>
        <p:spPr>
          <a:xfrm>
            <a:off x="5680157" y="1684372"/>
            <a:ext cx="4320000" cy="80313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400" fontAlgn="base">
              <a:spcBef>
                <a:spcPct val="0"/>
              </a:spcBef>
              <a:spcAft>
                <a:spcPts val="800"/>
              </a:spcAft>
              <a:buSzPct val="75000"/>
              <a:defRPr/>
            </a:pP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파일 명 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</a:t>
            </a:r>
            <a:r>
              <a:rPr lang="en-US" altLang="ko-KR" sz="1200" b="1" spc="-100" dirty="0" err="1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/>
                </a:solidFill>
                <a:latin typeface="+mn-ea"/>
              </a:rPr>
              <a:t>train_core.R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/>
                </a:solidFill>
                <a:latin typeface="+mn-ea"/>
              </a:rPr>
              <a:t> – (1/1)</a:t>
            </a:r>
          </a:p>
          <a:p>
            <a:pPr defTabSz="914400" fontAlgn="base">
              <a:spcBef>
                <a:spcPct val="0"/>
              </a:spcBef>
              <a:spcAft>
                <a:spcPts val="800"/>
              </a:spcAft>
              <a:buSzPct val="75000"/>
              <a:defRPr/>
            </a:pP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기능 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</a:t>
            </a: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학습 </a:t>
            </a:r>
            <a:r>
              <a:rPr lang="ko-KR" altLang="en-US" sz="1200" b="1" spc="-100" dirty="0" err="1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전처리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/</a:t>
            </a: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모델링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/</a:t>
            </a: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모델저장 등 학습 프로세스 진행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56A36B4-546C-5081-5FD7-FE9D42E39A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3888079"/>
              </p:ext>
            </p:extLst>
          </p:nvPr>
        </p:nvGraphicFramePr>
        <p:xfrm>
          <a:off x="5680157" y="2862327"/>
          <a:ext cx="4320000" cy="1133564"/>
        </p:xfrm>
        <a:graphic>
          <a:graphicData uri="http://schemas.openxmlformats.org/drawingml/2006/table">
            <a:tbl>
              <a:tblPr/>
              <a:tblGrid>
                <a:gridCol w="72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0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/>
                        </a:rPr>
                        <a:t>항목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/>
                        </a:rPr>
                        <a:t>내용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raw 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데이터 불러오기</a:t>
                      </a:r>
                      <a:endParaRPr lang="en-US" sz="1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marL="0" marR="0" indent="0" algn="ctr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학습 데이터 </a:t>
                      </a:r>
                      <a:r>
                        <a:rPr lang="ko-KR" altLang="en-US" sz="10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전처리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이상치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0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결측치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시간대별 요약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marL="0" marR="0" indent="0" algn="ctr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학습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분석 데이터 생성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종속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설명변수 지정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 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시차 변경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809772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marL="0" marR="0" indent="0" algn="ctr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종속변수 타입에 따른 모델 학습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 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모델평가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 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최종모델 저장</a:t>
                      </a:r>
                      <a:endParaRPr lang="en-US" altLang="ko-KR" sz="1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5221645"/>
                  </a:ext>
                </a:extLst>
              </a:tr>
            </a:tbl>
          </a:graphicData>
        </a:graphic>
      </p:graphicFrame>
      <p:grpSp>
        <p:nvGrpSpPr>
          <p:cNvPr id="30" name="그룹 29">
            <a:extLst>
              <a:ext uri="{FF2B5EF4-FFF2-40B4-BE49-F238E27FC236}">
                <a16:creationId xmlns:a16="http://schemas.microsoft.com/office/drawing/2014/main" id="{EAB674D8-5163-488D-54BE-6F2E31BCDF57}"/>
              </a:ext>
            </a:extLst>
          </p:cNvPr>
          <p:cNvGrpSpPr/>
          <p:nvPr/>
        </p:nvGrpSpPr>
        <p:grpSpPr>
          <a:xfrm>
            <a:off x="280970" y="1842145"/>
            <a:ext cx="5156274" cy="390766"/>
            <a:chOff x="355614" y="2493242"/>
            <a:chExt cx="5156274" cy="390766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533F72D7-DF7C-815B-8D69-0F8FE7CD36B5}"/>
                </a:ext>
              </a:extLst>
            </p:cNvPr>
            <p:cNvSpPr/>
            <p:nvPr/>
          </p:nvSpPr>
          <p:spPr>
            <a:xfrm>
              <a:off x="471888" y="2558560"/>
              <a:ext cx="5040000" cy="325448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AutoShape 40">
              <a:extLst>
                <a:ext uri="{FF2B5EF4-FFF2-40B4-BE49-F238E27FC236}">
                  <a16:creationId xmlns:a16="http://schemas.microsoft.com/office/drawing/2014/main" id="{3970AEF2-84A6-69E2-22F1-16726525F3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614" y="2493242"/>
              <a:ext cx="190500" cy="152400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19050" algn="ctr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rgbClr val="4F81BD"/>
                </a:buClr>
                <a:buSzTx/>
                <a:buFont typeface="Wingdings" pitchFamily="2" charset="2"/>
                <a:buNone/>
                <a:tabLst/>
                <a:defRPr/>
              </a:pPr>
              <a:r>
                <a:rPr lang="en-US" altLang="ko-KR" sz="1000" b="1" dirty="0">
                  <a:solidFill>
                    <a:srgbClr val="C00000"/>
                  </a:solidFill>
                  <a:latin typeface="+mj-ea"/>
                  <a:ea typeface="+mj-ea"/>
                  <a:cs typeface="Arial" pitchFamily="34" charset="0"/>
                </a:rPr>
                <a:t>1</a:t>
              </a:r>
              <a:endPara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ea"/>
                <a:ea typeface="+mj-ea"/>
                <a:cs typeface="Arial" pitchFamily="34" charset="0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E5FB0523-0246-62A4-45CF-A0E9A4B070FB}"/>
              </a:ext>
            </a:extLst>
          </p:cNvPr>
          <p:cNvGrpSpPr/>
          <p:nvPr/>
        </p:nvGrpSpPr>
        <p:grpSpPr>
          <a:xfrm>
            <a:off x="280970" y="2424528"/>
            <a:ext cx="5156274" cy="281934"/>
            <a:chOff x="355614" y="2493242"/>
            <a:chExt cx="5156274" cy="281934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31E0EA3-B6EE-E9E2-973F-7633AA025D13}"/>
                </a:ext>
              </a:extLst>
            </p:cNvPr>
            <p:cNvSpPr/>
            <p:nvPr/>
          </p:nvSpPr>
          <p:spPr>
            <a:xfrm>
              <a:off x="471888" y="2558560"/>
              <a:ext cx="5040000" cy="216616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AutoShape 40">
              <a:extLst>
                <a:ext uri="{FF2B5EF4-FFF2-40B4-BE49-F238E27FC236}">
                  <a16:creationId xmlns:a16="http://schemas.microsoft.com/office/drawing/2014/main" id="{16D0041B-3692-EF7E-C117-E46C569ECE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614" y="2493242"/>
              <a:ext cx="190500" cy="152400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19050" algn="ctr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rgbClr val="4F81BD"/>
                </a:buClr>
                <a:buSzTx/>
                <a:buFont typeface="Wingdings" pitchFamily="2" charset="2"/>
                <a:buNone/>
                <a:tabLst/>
                <a:defRPr/>
              </a:pPr>
              <a:r>
                <a:rPr kumimoji="0" lang="en-US" altLang="ko-KR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+mj-ea"/>
                  <a:ea typeface="+mj-ea"/>
                  <a:cs typeface="Arial" pitchFamily="34" charset="0"/>
                </a:rPr>
                <a:t>2</a:t>
              </a:r>
              <a:endPara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ea"/>
                <a:ea typeface="+mj-ea"/>
                <a:cs typeface="Arial" pitchFamily="34" charset="0"/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F8B3F8C6-80ED-0F63-44CD-94EBDBD6C349}"/>
              </a:ext>
            </a:extLst>
          </p:cNvPr>
          <p:cNvGrpSpPr/>
          <p:nvPr/>
        </p:nvGrpSpPr>
        <p:grpSpPr>
          <a:xfrm>
            <a:off x="280970" y="2679368"/>
            <a:ext cx="5156274" cy="281934"/>
            <a:chOff x="355614" y="2493242"/>
            <a:chExt cx="5156274" cy="281934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F6524AF8-E681-8ACC-6DE9-75B4EE8BF8BD}"/>
                </a:ext>
              </a:extLst>
            </p:cNvPr>
            <p:cNvSpPr/>
            <p:nvPr/>
          </p:nvSpPr>
          <p:spPr>
            <a:xfrm>
              <a:off x="471888" y="2558560"/>
              <a:ext cx="5040000" cy="216616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AutoShape 40">
              <a:extLst>
                <a:ext uri="{FF2B5EF4-FFF2-40B4-BE49-F238E27FC236}">
                  <a16:creationId xmlns:a16="http://schemas.microsoft.com/office/drawing/2014/main" id="{D28B8132-380C-2803-55FA-5AE4097F89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614" y="2493242"/>
              <a:ext cx="190500" cy="152400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19050" algn="ctr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rgbClr val="4F81BD"/>
                </a:buClr>
                <a:buSzTx/>
                <a:buFont typeface="Wingdings" pitchFamily="2" charset="2"/>
                <a:buNone/>
                <a:tabLst/>
                <a:defRPr/>
              </a:pPr>
              <a:r>
                <a:rPr lang="en-US" altLang="ko-KR" sz="1100" b="1" dirty="0">
                  <a:solidFill>
                    <a:srgbClr val="C00000"/>
                  </a:solidFill>
                  <a:latin typeface="+mj-ea"/>
                  <a:ea typeface="+mj-ea"/>
                  <a:cs typeface="Arial" pitchFamily="34" charset="0"/>
                </a:rPr>
                <a:t>3</a:t>
              </a:r>
              <a:endPara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ea"/>
                <a:ea typeface="+mj-ea"/>
                <a:cs typeface="Arial" pitchFamily="34" charset="0"/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2F96603A-300A-3039-A78A-8C2902EE5F40}"/>
              </a:ext>
            </a:extLst>
          </p:cNvPr>
          <p:cNvGrpSpPr/>
          <p:nvPr/>
        </p:nvGrpSpPr>
        <p:grpSpPr>
          <a:xfrm>
            <a:off x="280970" y="3134763"/>
            <a:ext cx="5156274" cy="3461276"/>
            <a:chOff x="355614" y="2493242"/>
            <a:chExt cx="5156274" cy="3461276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AF5FB5D2-FCDA-4A32-37B4-19CA25B01B75}"/>
                </a:ext>
              </a:extLst>
            </p:cNvPr>
            <p:cNvSpPr/>
            <p:nvPr/>
          </p:nvSpPr>
          <p:spPr>
            <a:xfrm>
              <a:off x="471888" y="2558560"/>
              <a:ext cx="5040000" cy="33959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AutoShape 40">
              <a:extLst>
                <a:ext uri="{FF2B5EF4-FFF2-40B4-BE49-F238E27FC236}">
                  <a16:creationId xmlns:a16="http://schemas.microsoft.com/office/drawing/2014/main" id="{A9E7DC79-A17A-DCAA-7B61-466664F25B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614" y="2493242"/>
              <a:ext cx="190500" cy="152400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19050" algn="ctr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rgbClr val="4F81BD"/>
                </a:buClr>
                <a:buSzTx/>
                <a:buFont typeface="Wingdings" pitchFamily="2" charset="2"/>
                <a:buNone/>
                <a:tabLst/>
                <a:defRPr/>
              </a:pPr>
              <a:r>
                <a:rPr kumimoji="0" lang="en-US" altLang="ko-KR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+mj-ea"/>
                  <a:ea typeface="+mj-ea"/>
                  <a:cs typeface="Arial" pitchFamily="34" charset="0"/>
                </a:rPr>
                <a:t>4</a:t>
              </a:r>
              <a:endPara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ea"/>
                <a:ea typeface="+mj-ea"/>
                <a:cs typeface="Arial" pitchFamily="34" charset="0"/>
              </a:endParaRPr>
            </a:p>
          </p:txBody>
        </p:sp>
      </p:grp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1881884A-14B8-C429-54C7-0F0CDB2C13D3}"/>
              </a:ext>
            </a:extLst>
          </p:cNvPr>
          <p:cNvSpPr/>
          <p:nvPr/>
        </p:nvSpPr>
        <p:spPr>
          <a:xfrm>
            <a:off x="8608633" y="430945"/>
            <a:ext cx="15103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03030"/>
                </a:solidFill>
                <a:latin typeface="+mn-ea"/>
              </a:rPr>
              <a:t>코드 구성 </a:t>
            </a:r>
            <a:r>
              <a:rPr lang="en-US" altLang="ko-KR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03030"/>
                </a:solidFill>
                <a:latin typeface="+mn-ea"/>
              </a:rPr>
              <a:t>(18/19)</a:t>
            </a:r>
            <a:endParaRPr lang="ko-KR" altLang="en-US" spc="-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0303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972569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>
            <a:extLst>
              <a:ext uri="{FF2B5EF4-FFF2-40B4-BE49-F238E27FC236}">
                <a16:creationId xmlns:a16="http://schemas.microsoft.com/office/drawing/2014/main" id="{0E3B31A6-1C2C-33E5-6D9E-93E9724342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748" y="1684372"/>
            <a:ext cx="5040000" cy="4277700"/>
          </a:xfrm>
          <a:prstGeom prst="rect">
            <a:avLst/>
          </a:prstGeom>
        </p:spPr>
      </p:pic>
      <p:sp>
        <p:nvSpPr>
          <p:cNvPr id="7" name="제목 4">
            <a:extLst>
              <a:ext uri="{FF2B5EF4-FFF2-40B4-BE49-F238E27FC236}">
                <a16:creationId xmlns:a16="http://schemas.microsoft.com/office/drawing/2014/main" id="{C86F9EAE-F351-4D00-AD07-407FF5785F94}"/>
              </a:ext>
            </a:extLst>
          </p:cNvPr>
          <p:cNvSpPr txBox="1">
            <a:spLocks/>
          </p:cNvSpPr>
          <p:nvPr/>
        </p:nvSpPr>
        <p:spPr>
          <a:xfrm>
            <a:off x="221536" y="109173"/>
            <a:ext cx="7706491" cy="446020"/>
          </a:xfrm>
          <a:prstGeom prst="rect">
            <a:avLst/>
          </a:prstGeom>
        </p:spPr>
        <p:txBody>
          <a:bodyPr wrap="none"/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세부 과제명 </a:t>
            </a:r>
            <a:r>
              <a:rPr lang="en-US" altLang="ko-KR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altLang="ko-KR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IoT </a:t>
            </a:r>
            <a:r>
              <a:rPr lang="ko-KR" altLang="en-US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빅데이터 및 인공지능 기반의 축산 악취 실시간 조기 예</a:t>
            </a:r>
            <a:r>
              <a:rPr lang="en-US" altLang="ko-KR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,</a:t>
            </a:r>
            <a:r>
              <a:rPr lang="ko-KR" altLang="en-US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경보 알고리즘 개발 및 실증 연구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C87074A4-D440-4674-B0A4-91D4F5E87437}"/>
              </a:ext>
            </a:extLst>
          </p:cNvPr>
          <p:cNvSpPr txBox="1"/>
          <p:nvPr/>
        </p:nvSpPr>
        <p:spPr>
          <a:xfrm>
            <a:off x="8024263" y="43094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별첨</a:t>
            </a: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56E7B2F1-E7A8-47D3-A8EF-3CEF2088A4FD}"/>
              </a:ext>
            </a:extLst>
          </p:cNvPr>
          <p:cNvSpPr/>
          <p:nvPr/>
        </p:nvSpPr>
        <p:spPr>
          <a:xfrm>
            <a:off x="8608633" y="430945"/>
            <a:ext cx="15103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03030"/>
                </a:solidFill>
                <a:latin typeface="+mn-ea"/>
              </a:rPr>
              <a:t>코드 구성 </a:t>
            </a:r>
            <a:r>
              <a:rPr lang="en-US" altLang="ko-KR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03030"/>
                </a:solidFill>
                <a:latin typeface="+mn-ea"/>
              </a:rPr>
              <a:t>(19/19)</a:t>
            </a:r>
            <a:endParaRPr lang="ko-KR" altLang="en-US" spc="-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03030"/>
              </a:solidFill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40EA27-81C4-4277-941E-6F50437C2B7D}"/>
              </a:ext>
            </a:extLst>
          </p:cNvPr>
          <p:cNvSpPr txBox="1"/>
          <p:nvPr/>
        </p:nvSpPr>
        <p:spPr>
          <a:xfrm>
            <a:off x="412748" y="1140156"/>
            <a:ext cx="9967327" cy="4542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142875" indent="-142875" defTabSz="914400" fontAlgn="base">
              <a:lnSpc>
                <a:spcPct val="150000"/>
              </a:lnSpc>
              <a:spcBef>
                <a:spcPct val="0"/>
              </a:spcBef>
              <a:spcAft>
                <a:spcPts val="800"/>
              </a:spcAft>
              <a:buSzPct val="75000"/>
              <a:buBlip>
                <a:blip r:embed="rId4"/>
              </a:buBlip>
              <a:defRPr/>
            </a:pPr>
            <a:r>
              <a:rPr lang="ko-KR" altLang="en-US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코드에 대한 상세 설명은 다음과 같습니다</a:t>
            </a:r>
            <a:r>
              <a:rPr lang="en-US" altLang="ko-KR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  </a:t>
            </a:r>
            <a:endParaRPr lang="ko-KR" altLang="en-US" b="1" spc="-100" dirty="0">
              <a:ln>
                <a:solidFill>
                  <a:srgbClr val="C2CAD4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5C1D877-0816-9653-58B0-001CAE7AADD8}"/>
              </a:ext>
            </a:extLst>
          </p:cNvPr>
          <p:cNvSpPr txBox="1"/>
          <p:nvPr/>
        </p:nvSpPr>
        <p:spPr>
          <a:xfrm>
            <a:off x="5680157" y="2572457"/>
            <a:ext cx="2148226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ts val="800"/>
              </a:spcAft>
              <a:buSzPct val="75000"/>
              <a:defRPr/>
            </a:pP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기능 상세 설명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0D81BC2-04DF-BF81-B714-9076B9FD6A54}"/>
              </a:ext>
            </a:extLst>
          </p:cNvPr>
          <p:cNvSpPr/>
          <p:nvPr/>
        </p:nvSpPr>
        <p:spPr>
          <a:xfrm>
            <a:off x="5680157" y="1684372"/>
            <a:ext cx="4320000" cy="80313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400" fontAlgn="base">
              <a:spcBef>
                <a:spcPct val="0"/>
              </a:spcBef>
              <a:spcAft>
                <a:spcPts val="800"/>
              </a:spcAft>
              <a:buSzPct val="75000"/>
              <a:defRPr/>
            </a:pP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파일 명 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</a:t>
            </a:r>
            <a:r>
              <a:rPr lang="en-US" altLang="ko-KR" sz="1200" b="1" spc="-100" dirty="0" err="1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/>
                </a:solidFill>
                <a:latin typeface="+mn-ea"/>
              </a:rPr>
              <a:t>pred_core.R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/>
                </a:solidFill>
                <a:latin typeface="+mn-ea"/>
              </a:rPr>
              <a:t> – (1/1)</a:t>
            </a:r>
          </a:p>
          <a:p>
            <a:pPr defTabSz="914400" fontAlgn="base">
              <a:spcBef>
                <a:spcPct val="0"/>
              </a:spcBef>
              <a:spcAft>
                <a:spcPts val="800"/>
              </a:spcAft>
              <a:buSzPct val="75000"/>
              <a:defRPr/>
            </a:pP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기능 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</a:t>
            </a: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예측 </a:t>
            </a:r>
            <a:r>
              <a:rPr lang="ko-KR" altLang="en-US" sz="1200" b="1" spc="-100" dirty="0" err="1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전처리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/</a:t>
            </a:r>
            <a:r>
              <a:rPr lang="ko-KR" altLang="en-US" sz="1200" b="1" spc="-100" dirty="0" err="1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모델불러오기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/</a:t>
            </a: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예측 등 예측 프로세스 진행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56A36B4-546C-5081-5FD7-FE9D42E39A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9127279"/>
              </p:ext>
            </p:extLst>
          </p:nvPr>
        </p:nvGraphicFramePr>
        <p:xfrm>
          <a:off x="5680157" y="2862327"/>
          <a:ext cx="4320000" cy="1353955"/>
        </p:xfrm>
        <a:graphic>
          <a:graphicData uri="http://schemas.openxmlformats.org/drawingml/2006/table">
            <a:tbl>
              <a:tblPr/>
              <a:tblGrid>
                <a:gridCol w="72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0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/>
                        </a:rPr>
                        <a:t>항목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/>
                        </a:rPr>
                        <a:t>내용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raw 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데이터 불러오기</a:t>
                      </a:r>
                      <a:endParaRPr lang="en-US" sz="1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marL="0" marR="0" indent="0" algn="ctr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모든 설명변수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NA 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여부 체크</a:t>
                      </a:r>
                      <a:endParaRPr lang="en-US" altLang="ko-KR" sz="1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45889484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marL="0" marR="0" indent="0" algn="ctr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예측 데이터 </a:t>
                      </a:r>
                      <a:r>
                        <a:rPr lang="ko-KR" altLang="en-US" sz="10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전처리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이상치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0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결측치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시간대별 요약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marL="0" marR="0" indent="0" algn="ctr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예측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분석 데이터 생성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종속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설명변수 지정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 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시차 변경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809772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marL="0" marR="0" indent="0" algn="ctr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종속변수 타입 별 예측</a:t>
                      </a:r>
                      <a:endParaRPr lang="en-US" altLang="ko-KR" sz="1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5221645"/>
                  </a:ext>
                </a:extLst>
              </a:tr>
            </a:tbl>
          </a:graphicData>
        </a:graphic>
      </p:graphicFrame>
      <p:grpSp>
        <p:nvGrpSpPr>
          <p:cNvPr id="30" name="그룹 29">
            <a:extLst>
              <a:ext uri="{FF2B5EF4-FFF2-40B4-BE49-F238E27FC236}">
                <a16:creationId xmlns:a16="http://schemas.microsoft.com/office/drawing/2014/main" id="{EAB674D8-5163-488D-54BE-6F2E31BCDF57}"/>
              </a:ext>
            </a:extLst>
          </p:cNvPr>
          <p:cNvGrpSpPr/>
          <p:nvPr/>
        </p:nvGrpSpPr>
        <p:grpSpPr>
          <a:xfrm>
            <a:off x="280970" y="1954628"/>
            <a:ext cx="5156274" cy="383029"/>
            <a:chOff x="355614" y="2493242"/>
            <a:chExt cx="5156274" cy="383029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533F72D7-DF7C-815B-8D69-0F8FE7CD36B5}"/>
                </a:ext>
              </a:extLst>
            </p:cNvPr>
            <p:cNvSpPr/>
            <p:nvPr/>
          </p:nvSpPr>
          <p:spPr>
            <a:xfrm>
              <a:off x="471888" y="2558560"/>
              <a:ext cx="5040000" cy="317711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AutoShape 40">
              <a:extLst>
                <a:ext uri="{FF2B5EF4-FFF2-40B4-BE49-F238E27FC236}">
                  <a16:creationId xmlns:a16="http://schemas.microsoft.com/office/drawing/2014/main" id="{3970AEF2-84A6-69E2-22F1-16726525F3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614" y="2493242"/>
              <a:ext cx="190500" cy="152400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19050" algn="ctr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rgbClr val="4F81BD"/>
                </a:buClr>
                <a:buSzTx/>
                <a:buFont typeface="Wingdings" pitchFamily="2" charset="2"/>
                <a:buNone/>
                <a:tabLst/>
                <a:defRPr/>
              </a:pPr>
              <a:r>
                <a:rPr lang="en-US" altLang="ko-KR" sz="1000" b="1" dirty="0">
                  <a:solidFill>
                    <a:srgbClr val="C00000"/>
                  </a:solidFill>
                  <a:latin typeface="+mj-ea"/>
                  <a:ea typeface="+mj-ea"/>
                  <a:cs typeface="Arial" pitchFamily="34" charset="0"/>
                </a:rPr>
                <a:t>1</a:t>
              </a:r>
              <a:endPara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ea"/>
                <a:ea typeface="+mj-ea"/>
                <a:cs typeface="Arial" pitchFamily="34" charset="0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E5FB0523-0246-62A4-45CF-A0E9A4B070FB}"/>
              </a:ext>
            </a:extLst>
          </p:cNvPr>
          <p:cNvGrpSpPr/>
          <p:nvPr/>
        </p:nvGrpSpPr>
        <p:grpSpPr>
          <a:xfrm>
            <a:off x="280970" y="2339385"/>
            <a:ext cx="5156274" cy="1038654"/>
            <a:chOff x="355614" y="2493242"/>
            <a:chExt cx="5156274" cy="1038654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31E0EA3-B6EE-E9E2-973F-7633AA025D13}"/>
                </a:ext>
              </a:extLst>
            </p:cNvPr>
            <p:cNvSpPr/>
            <p:nvPr/>
          </p:nvSpPr>
          <p:spPr>
            <a:xfrm>
              <a:off x="471888" y="2558560"/>
              <a:ext cx="5040000" cy="973336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AutoShape 40">
              <a:extLst>
                <a:ext uri="{FF2B5EF4-FFF2-40B4-BE49-F238E27FC236}">
                  <a16:creationId xmlns:a16="http://schemas.microsoft.com/office/drawing/2014/main" id="{16D0041B-3692-EF7E-C117-E46C569ECE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614" y="2493242"/>
              <a:ext cx="190500" cy="152400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19050" algn="ctr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rgbClr val="4F81BD"/>
                </a:buClr>
                <a:buSzTx/>
                <a:buFont typeface="Wingdings" pitchFamily="2" charset="2"/>
                <a:buNone/>
                <a:tabLst/>
                <a:defRPr/>
              </a:pPr>
              <a:r>
                <a:rPr kumimoji="0" lang="en-US" altLang="ko-KR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+mj-ea"/>
                  <a:ea typeface="+mj-ea"/>
                  <a:cs typeface="Arial" pitchFamily="34" charset="0"/>
                </a:rPr>
                <a:t>2</a:t>
              </a:r>
              <a:endPara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ea"/>
                <a:ea typeface="+mj-ea"/>
                <a:cs typeface="Arial" pitchFamily="34" charset="0"/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F8B3F8C6-80ED-0F63-44CD-94EBDBD6C349}"/>
              </a:ext>
            </a:extLst>
          </p:cNvPr>
          <p:cNvGrpSpPr/>
          <p:nvPr/>
        </p:nvGrpSpPr>
        <p:grpSpPr>
          <a:xfrm>
            <a:off x="280970" y="3632262"/>
            <a:ext cx="5156274" cy="281934"/>
            <a:chOff x="355614" y="2493242"/>
            <a:chExt cx="5156274" cy="281934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F6524AF8-E681-8ACC-6DE9-75B4EE8BF8BD}"/>
                </a:ext>
              </a:extLst>
            </p:cNvPr>
            <p:cNvSpPr/>
            <p:nvPr/>
          </p:nvSpPr>
          <p:spPr>
            <a:xfrm>
              <a:off x="471888" y="2558560"/>
              <a:ext cx="5040000" cy="216616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AutoShape 40">
              <a:extLst>
                <a:ext uri="{FF2B5EF4-FFF2-40B4-BE49-F238E27FC236}">
                  <a16:creationId xmlns:a16="http://schemas.microsoft.com/office/drawing/2014/main" id="{D28B8132-380C-2803-55FA-5AE4097F89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614" y="2493242"/>
              <a:ext cx="190500" cy="152400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19050" algn="ctr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rgbClr val="4F81BD"/>
                </a:buClr>
                <a:buSzTx/>
                <a:buFont typeface="Wingdings" pitchFamily="2" charset="2"/>
                <a:buNone/>
                <a:tabLst/>
                <a:defRPr/>
              </a:pPr>
              <a:r>
                <a:rPr lang="en-US" altLang="ko-KR" sz="1100" b="1" dirty="0">
                  <a:solidFill>
                    <a:srgbClr val="C00000"/>
                  </a:solidFill>
                  <a:latin typeface="+mj-ea"/>
                  <a:ea typeface="+mj-ea"/>
                  <a:cs typeface="Arial" pitchFamily="34" charset="0"/>
                </a:rPr>
                <a:t>3</a:t>
              </a:r>
              <a:endPara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ea"/>
                <a:ea typeface="+mj-ea"/>
                <a:cs typeface="Arial" pitchFamily="34" charset="0"/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2F96603A-300A-3039-A78A-8C2902EE5F40}"/>
              </a:ext>
            </a:extLst>
          </p:cNvPr>
          <p:cNvGrpSpPr/>
          <p:nvPr/>
        </p:nvGrpSpPr>
        <p:grpSpPr>
          <a:xfrm>
            <a:off x="280970" y="3911027"/>
            <a:ext cx="5156274" cy="316679"/>
            <a:chOff x="355614" y="2493242"/>
            <a:chExt cx="5156274" cy="316679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AF5FB5D2-FCDA-4A32-37B4-19CA25B01B75}"/>
                </a:ext>
              </a:extLst>
            </p:cNvPr>
            <p:cNvSpPr/>
            <p:nvPr/>
          </p:nvSpPr>
          <p:spPr>
            <a:xfrm>
              <a:off x="471888" y="2558560"/>
              <a:ext cx="5040000" cy="251361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AutoShape 40">
              <a:extLst>
                <a:ext uri="{FF2B5EF4-FFF2-40B4-BE49-F238E27FC236}">
                  <a16:creationId xmlns:a16="http://schemas.microsoft.com/office/drawing/2014/main" id="{A9E7DC79-A17A-DCAA-7B61-466664F25B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614" y="2493242"/>
              <a:ext cx="190500" cy="152400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19050" algn="ctr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rgbClr val="4F81BD"/>
                </a:buClr>
                <a:buSzTx/>
                <a:buFont typeface="Wingdings" pitchFamily="2" charset="2"/>
                <a:buNone/>
                <a:tabLst/>
                <a:defRPr/>
              </a:pPr>
              <a:r>
                <a:rPr kumimoji="0" lang="en-US" altLang="ko-KR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+mj-ea"/>
                  <a:ea typeface="+mj-ea"/>
                  <a:cs typeface="Arial" pitchFamily="34" charset="0"/>
                </a:rPr>
                <a:t>4</a:t>
              </a:r>
              <a:endPara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ea"/>
                <a:ea typeface="+mj-ea"/>
                <a:cs typeface="Arial" pitchFamily="34" charset="0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6C5A2B9B-8133-0487-FD0A-4682A8072686}"/>
              </a:ext>
            </a:extLst>
          </p:cNvPr>
          <p:cNvGrpSpPr/>
          <p:nvPr/>
        </p:nvGrpSpPr>
        <p:grpSpPr>
          <a:xfrm>
            <a:off x="280970" y="4435272"/>
            <a:ext cx="5156274" cy="1505318"/>
            <a:chOff x="355614" y="2493242"/>
            <a:chExt cx="5156274" cy="1505318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4DDD1D55-562C-A1BA-6DF5-C5EE31F965C9}"/>
                </a:ext>
              </a:extLst>
            </p:cNvPr>
            <p:cNvSpPr/>
            <p:nvPr/>
          </p:nvSpPr>
          <p:spPr>
            <a:xfrm>
              <a:off x="471888" y="2558560"/>
              <a:ext cx="5040000" cy="1440000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AutoShape 40">
              <a:extLst>
                <a:ext uri="{FF2B5EF4-FFF2-40B4-BE49-F238E27FC236}">
                  <a16:creationId xmlns:a16="http://schemas.microsoft.com/office/drawing/2014/main" id="{6B56B3A6-D8A5-3C76-DC9C-CD49C69CDC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614" y="2493242"/>
              <a:ext cx="190500" cy="152400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19050" algn="ctr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rgbClr val="4F81BD"/>
                </a:buClr>
                <a:buSzTx/>
                <a:buFont typeface="Wingdings" pitchFamily="2" charset="2"/>
                <a:buNone/>
                <a:tabLst/>
                <a:defRPr/>
              </a:pPr>
              <a:r>
                <a:rPr lang="en-US" altLang="ko-KR" sz="1100" b="1" dirty="0">
                  <a:solidFill>
                    <a:srgbClr val="C00000"/>
                  </a:solidFill>
                  <a:latin typeface="+mj-ea"/>
                  <a:ea typeface="+mj-ea"/>
                  <a:cs typeface="Arial" pitchFamily="34" charset="0"/>
                </a:rPr>
                <a:t>5</a:t>
              </a:r>
              <a:endPara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ea"/>
                <a:ea typeface="+mj-ea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011360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직사각형 208">
            <a:extLst>
              <a:ext uri="{FF2B5EF4-FFF2-40B4-BE49-F238E27FC236}">
                <a16:creationId xmlns:a16="http://schemas.microsoft.com/office/drawing/2014/main" id="{BB21FC7E-357A-2767-E9C4-AA69E13C3CF5}"/>
              </a:ext>
            </a:extLst>
          </p:cNvPr>
          <p:cNvSpPr/>
          <p:nvPr/>
        </p:nvSpPr>
        <p:spPr>
          <a:xfrm>
            <a:off x="2380802" y="2322571"/>
            <a:ext cx="4770959" cy="440879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순서도: 대체 처리 171">
            <a:extLst>
              <a:ext uri="{FF2B5EF4-FFF2-40B4-BE49-F238E27FC236}">
                <a16:creationId xmlns:a16="http://schemas.microsoft.com/office/drawing/2014/main" id="{6EE90C2F-B0B6-1A00-A2A5-C3077159C3B4}"/>
              </a:ext>
            </a:extLst>
          </p:cNvPr>
          <p:cNvSpPr/>
          <p:nvPr/>
        </p:nvSpPr>
        <p:spPr>
          <a:xfrm>
            <a:off x="2512719" y="3454253"/>
            <a:ext cx="4500947" cy="3188588"/>
          </a:xfrm>
          <a:prstGeom prst="flowChartAlternateProcess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7" name="제목 4">
            <a:extLst>
              <a:ext uri="{FF2B5EF4-FFF2-40B4-BE49-F238E27FC236}">
                <a16:creationId xmlns:a16="http://schemas.microsoft.com/office/drawing/2014/main" id="{C86F9EAE-F351-4D00-AD07-407FF5785F94}"/>
              </a:ext>
            </a:extLst>
          </p:cNvPr>
          <p:cNvSpPr txBox="1">
            <a:spLocks/>
          </p:cNvSpPr>
          <p:nvPr/>
        </p:nvSpPr>
        <p:spPr>
          <a:xfrm>
            <a:off x="221536" y="109173"/>
            <a:ext cx="7706491" cy="446020"/>
          </a:xfrm>
          <a:prstGeom prst="rect">
            <a:avLst/>
          </a:prstGeom>
        </p:spPr>
        <p:txBody>
          <a:bodyPr wrap="none"/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세부 과제명 </a:t>
            </a:r>
            <a:r>
              <a:rPr lang="en-US" altLang="ko-KR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altLang="ko-KR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IoT </a:t>
            </a:r>
            <a:r>
              <a:rPr lang="ko-KR" altLang="en-US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빅데이터 및 인공지능 기반의 축산 악취 실시간 조기 예</a:t>
            </a:r>
            <a:r>
              <a:rPr lang="en-US" altLang="ko-KR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,</a:t>
            </a:r>
            <a:r>
              <a:rPr lang="ko-KR" altLang="en-US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경보 알고리즘 개발 및 실증 연구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C87074A4-D440-4674-B0A4-91D4F5E87437}"/>
              </a:ext>
            </a:extLst>
          </p:cNvPr>
          <p:cNvSpPr txBox="1"/>
          <p:nvPr/>
        </p:nvSpPr>
        <p:spPr>
          <a:xfrm>
            <a:off x="8154896" y="342611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Ⅰ</a:t>
            </a:r>
            <a:endParaRPr lang="ko-KR" altLang="en-US" sz="28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56E7B2F1-E7A8-47D3-A8EF-3CEF2088A4FD}"/>
              </a:ext>
            </a:extLst>
          </p:cNvPr>
          <p:cNvSpPr/>
          <p:nvPr/>
        </p:nvSpPr>
        <p:spPr>
          <a:xfrm>
            <a:off x="8608633" y="430945"/>
            <a:ext cx="17187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03030"/>
                </a:solidFill>
                <a:latin typeface="+mn-ea"/>
              </a:rPr>
              <a:t>운영 프로세스 </a:t>
            </a:r>
            <a:r>
              <a:rPr lang="en-US" altLang="ko-KR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03030"/>
                </a:solidFill>
                <a:latin typeface="+mn-ea"/>
              </a:rPr>
              <a:t>(1/1)</a:t>
            </a:r>
            <a:endParaRPr lang="ko-KR" altLang="en-US" spc="-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03030"/>
              </a:solidFill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40EA27-81C4-4277-941E-6F50437C2B7D}"/>
              </a:ext>
            </a:extLst>
          </p:cNvPr>
          <p:cNvSpPr txBox="1"/>
          <p:nvPr/>
        </p:nvSpPr>
        <p:spPr>
          <a:xfrm>
            <a:off x="412748" y="1140156"/>
            <a:ext cx="9967327" cy="4542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142875" indent="-142875" defTabSz="914400" fontAlgn="base">
              <a:lnSpc>
                <a:spcPct val="150000"/>
              </a:lnSpc>
              <a:spcBef>
                <a:spcPct val="0"/>
              </a:spcBef>
              <a:spcAft>
                <a:spcPts val="800"/>
              </a:spcAft>
              <a:buSzPct val="75000"/>
              <a:buBlip>
                <a:blip r:embed="rId3"/>
              </a:buBlip>
              <a:defRPr/>
            </a:pPr>
            <a:r>
              <a:rPr lang="ko-KR" altLang="en-US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알고리즘 운영 프로세스는 다음과 같습니다</a:t>
            </a:r>
            <a:r>
              <a:rPr lang="en-US" altLang="ko-KR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endParaRPr lang="ko-KR" altLang="en-US" b="1" spc="-100" dirty="0">
              <a:ln>
                <a:solidFill>
                  <a:srgbClr val="C2CAD4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298CC64-EEE0-9B37-5994-C096F6066A42}"/>
              </a:ext>
            </a:extLst>
          </p:cNvPr>
          <p:cNvSpPr/>
          <p:nvPr/>
        </p:nvSpPr>
        <p:spPr>
          <a:xfrm>
            <a:off x="559684" y="2136170"/>
            <a:ext cx="6592078" cy="4595200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A5DC1C3-5CDB-6850-00D1-0F0FCB8BF5E2}"/>
              </a:ext>
            </a:extLst>
          </p:cNvPr>
          <p:cNvSpPr/>
          <p:nvPr/>
        </p:nvSpPr>
        <p:spPr>
          <a:xfrm>
            <a:off x="559684" y="1951770"/>
            <a:ext cx="6592077" cy="3708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시스템 구성도</a:t>
            </a:r>
          </a:p>
        </p:txBody>
      </p:sp>
      <p:cxnSp>
        <p:nvCxnSpPr>
          <p:cNvPr id="37" name="꺾인 연결선[E] 58">
            <a:extLst>
              <a:ext uri="{FF2B5EF4-FFF2-40B4-BE49-F238E27FC236}">
                <a16:creationId xmlns:a16="http://schemas.microsoft.com/office/drawing/2014/main" id="{5F9BC487-CC19-D2B1-08B7-132B625AB8EA}"/>
              </a:ext>
            </a:extLst>
          </p:cNvPr>
          <p:cNvCxnSpPr>
            <a:cxnSpLocks/>
            <a:stCxn id="35" idx="2"/>
            <a:endCxn id="34" idx="0"/>
          </p:cNvCxnSpPr>
          <p:nvPr/>
        </p:nvCxnSpPr>
        <p:spPr>
          <a:xfrm flipH="1">
            <a:off x="3682475" y="4648959"/>
            <a:ext cx="1" cy="164248"/>
          </a:xfrm>
          <a:prstGeom prst="straightConnector1">
            <a:avLst/>
          </a:prstGeom>
          <a:ln w="63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2" name="그룹 231">
            <a:extLst>
              <a:ext uri="{FF2B5EF4-FFF2-40B4-BE49-F238E27FC236}">
                <a16:creationId xmlns:a16="http://schemas.microsoft.com/office/drawing/2014/main" id="{B87B8428-3A62-64D9-545E-2EF05E995253}"/>
              </a:ext>
            </a:extLst>
          </p:cNvPr>
          <p:cNvGrpSpPr/>
          <p:nvPr/>
        </p:nvGrpSpPr>
        <p:grpSpPr>
          <a:xfrm>
            <a:off x="2692475" y="3756239"/>
            <a:ext cx="1980000" cy="2700000"/>
            <a:chOff x="2783915" y="4144859"/>
            <a:chExt cx="1980000" cy="2700000"/>
          </a:xfrm>
        </p:grpSpPr>
        <p:sp>
          <p:nvSpPr>
            <p:cNvPr id="103" name="Rectangle 79">
              <a:extLst>
                <a:ext uri="{FF2B5EF4-FFF2-40B4-BE49-F238E27FC236}">
                  <a16:creationId xmlns:a16="http://schemas.microsoft.com/office/drawing/2014/main" id="{69336D3B-A737-78B0-A975-41EEDE2657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83915" y="4144859"/>
              <a:ext cx="1980000" cy="27000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6350" algn="ctr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lIns="36000" tIns="36000" rIns="36000" bIns="36000" anchor="ctr"/>
            <a:lstStyle>
              <a:defPPr>
                <a:defRPr lang="en-US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rgbClr val="000000"/>
                  </a:solidFill>
                  <a:latin typeface="하나 B" pitchFamily="18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rgbClr val="000000"/>
                  </a:solidFill>
                  <a:latin typeface="하나 B" pitchFamily="18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rgbClr val="000000"/>
                  </a:solidFill>
                  <a:latin typeface="하나 B" pitchFamily="18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rgbClr val="000000"/>
                  </a:solidFill>
                  <a:latin typeface="하나 B" pitchFamily="18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rgbClr val="000000"/>
                  </a:solidFill>
                  <a:latin typeface="하나 B" pitchFamily="18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400" b="1" kern="1200">
                  <a:solidFill>
                    <a:srgbClr val="000000"/>
                  </a:solidFill>
                  <a:latin typeface="하나 B" pitchFamily="18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400" b="1" kern="1200">
                  <a:solidFill>
                    <a:srgbClr val="000000"/>
                  </a:solidFill>
                  <a:latin typeface="하나 B" pitchFamily="18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400" b="1" kern="1200">
                  <a:solidFill>
                    <a:srgbClr val="000000"/>
                  </a:solidFill>
                  <a:latin typeface="하나 B" pitchFamily="18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400" b="1" kern="1200">
                  <a:solidFill>
                    <a:srgbClr val="000000"/>
                  </a:solidFill>
                  <a:latin typeface="하나 B" pitchFamily="18" charset="-127"/>
                  <a:ea typeface="굴림" charset="-127"/>
                  <a:cs typeface="+mn-cs"/>
                </a:defRPr>
              </a:lvl9pPr>
            </a:lstStyle>
            <a:p>
              <a:pPr marL="92075" indent="-92075" algn="ctr">
                <a:spcBef>
                  <a:spcPts val="500"/>
                </a:spcBef>
              </a:pPr>
              <a:endParaRPr lang="en-US" altLang="ko-KR" sz="1200" dirty="0">
                <a:latin typeface="+mn-ea"/>
                <a:ea typeface="+mn-ea"/>
                <a:cs typeface="Arial" pitchFamily="34" charset="0"/>
              </a:endParaRPr>
            </a:p>
          </p:txBody>
        </p:sp>
        <p:grpSp>
          <p:nvGrpSpPr>
            <p:cNvPr id="120" name="그룹 119">
              <a:extLst>
                <a:ext uri="{FF2B5EF4-FFF2-40B4-BE49-F238E27FC236}">
                  <a16:creationId xmlns:a16="http://schemas.microsoft.com/office/drawing/2014/main" id="{616A4EF1-D7AE-BDAD-984F-51C6C89AD6A3}"/>
                </a:ext>
              </a:extLst>
            </p:cNvPr>
            <p:cNvGrpSpPr/>
            <p:nvPr/>
          </p:nvGrpSpPr>
          <p:grpSpPr>
            <a:xfrm>
              <a:off x="2867172" y="4271001"/>
              <a:ext cx="1813486" cy="2500558"/>
              <a:chOff x="2541663" y="4338983"/>
              <a:chExt cx="1813486" cy="2500558"/>
            </a:xfrm>
          </p:grpSpPr>
          <p:grpSp>
            <p:nvGrpSpPr>
              <p:cNvPr id="113" name="그룹 112">
                <a:extLst>
                  <a:ext uri="{FF2B5EF4-FFF2-40B4-BE49-F238E27FC236}">
                    <a16:creationId xmlns:a16="http://schemas.microsoft.com/office/drawing/2014/main" id="{359E5E4D-CE93-3BA4-DB9F-49A3DA36A0F2}"/>
                  </a:ext>
                </a:extLst>
              </p:cNvPr>
              <p:cNvGrpSpPr/>
              <p:nvPr/>
            </p:nvGrpSpPr>
            <p:grpSpPr>
              <a:xfrm>
                <a:off x="2541664" y="4338983"/>
                <a:ext cx="1813485" cy="766578"/>
                <a:chOff x="2541664" y="4338983"/>
                <a:chExt cx="1813485" cy="766578"/>
              </a:xfrm>
            </p:grpSpPr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4872EFBA-B381-504B-EA83-6DD1B50CC3B1}"/>
                    </a:ext>
                  </a:extLst>
                </p:cNvPr>
                <p:cNvSpPr txBox="1"/>
                <p:nvPr/>
              </p:nvSpPr>
              <p:spPr>
                <a:xfrm>
                  <a:off x="2541664" y="4338983"/>
                  <a:ext cx="1813485" cy="249729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9525" cap="flat" cmpd="sng" algn="ctr">
                  <a:solidFill>
                    <a:srgbClr val="5F5F5F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anchor="ctr"/>
                <a:lstStyle>
                  <a:defPPr>
                    <a:defRPr lang="ko-KR"/>
                  </a:defPPr>
                  <a:lvl1pPr algn="ctr">
                    <a:lnSpc>
                      <a:spcPct val="100000"/>
                    </a:lnSpc>
                    <a:spcBef>
                      <a:spcPct val="50000"/>
                    </a:spcBef>
                    <a:buFontTx/>
                    <a:buNone/>
                    <a:defRPr kumimoji="1" sz="1000" b="1">
                      <a:latin typeface="Arial" pitchFamily="34" charset="0"/>
                      <a:ea typeface="맑은 고딕" pitchFamily="50" charset="-127"/>
                      <a:cs typeface="Arial" pitchFamily="34" charset="0"/>
                    </a:defRPr>
                  </a:lvl1pPr>
                </a:lstStyle>
                <a:p>
                  <a:r>
                    <a:rPr lang="ko-KR" altLang="en-US" dirty="0"/>
                    <a:t>학습 데이터 호출</a:t>
                  </a:r>
                </a:p>
              </p:txBody>
            </p:sp>
            <p:sp>
              <p:nvSpPr>
                <p:cNvPr id="35" name="직사각형 34">
                  <a:extLst>
                    <a:ext uri="{FF2B5EF4-FFF2-40B4-BE49-F238E27FC236}">
                      <a16:creationId xmlns:a16="http://schemas.microsoft.com/office/drawing/2014/main" id="{AF30BB89-AE5C-BCA6-60B4-E7B421437DD0}"/>
                    </a:ext>
                  </a:extLst>
                </p:cNvPr>
                <p:cNvSpPr/>
                <p:nvPr/>
              </p:nvSpPr>
              <p:spPr>
                <a:xfrm>
                  <a:off x="2541664" y="4610298"/>
                  <a:ext cx="1813485" cy="495263"/>
                </a:xfrm>
                <a:prstGeom prst="rect">
                  <a:avLst/>
                </a:prstGeom>
                <a:noFill/>
                <a:ln w="63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92075" indent="-92075">
                    <a:buFont typeface="Arial" panose="020B0604020202020204" pitchFamily="34" charset="0"/>
                    <a:buChar char="•"/>
                  </a:pPr>
                  <a:r>
                    <a:rPr kumimoji="1" lang="ko-KR" altLang="en-US" sz="1000" dirty="0">
                      <a:solidFill>
                        <a:schemeClr val="tx1"/>
                      </a:solidFill>
                    </a:rPr>
                    <a:t>통합 </a:t>
                  </a:r>
                  <a:r>
                    <a:rPr kumimoji="1" lang="en-US" altLang="ko-KR" sz="1000" dirty="0">
                      <a:solidFill>
                        <a:schemeClr val="tx1"/>
                      </a:solidFill>
                    </a:rPr>
                    <a:t>DB</a:t>
                  </a:r>
                  <a:r>
                    <a:rPr kumimoji="1" lang="ko-KR" altLang="en-US" sz="1000" dirty="0">
                      <a:solidFill>
                        <a:schemeClr val="tx1"/>
                      </a:solidFill>
                    </a:rPr>
                    <a:t>로부터 학습을 위한 데이터 호출</a:t>
                  </a:r>
                  <a:endParaRPr kumimoji="1" lang="en-US" altLang="ko-KR" sz="100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14" name="그룹 113">
                <a:extLst>
                  <a:ext uri="{FF2B5EF4-FFF2-40B4-BE49-F238E27FC236}">
                    <a16:creationId xmlns:a16="http://schemas.microsoft.com/office/drawing/2014/main" id="{5E7F2730-93F6-0F0C-607B-0C74B241E509}"/>
                  </a:ext>
                </a:extLst>
              </p:cNvPr>
              <p:cNvGrpSpPr/>
              <p:nvPr/>
            </p:nvGrpSpPr>
            <p:grpSpPr>
              <a:xfrm>
                <a:off x="2541663" y="5269809"/>
                <a:ext cx="1813486" cy="763861"/>
                <a:chOff x="2541663" y="5349525"/>
                <a:chExt cx="1813486" cy="763861"/>
              </a:xfrm>
            </p:grpSpPr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5EC8C08B-9380-EE4F-69FD-848989723F45}"/>
                    </a:ext>
                  </a:extLst>
                </p:cNvPr>
                <p:cNvSpPr txBox="1"/>
                <p:nvPr/>
              </p:nvSpPr>
              <p:spPr>
                <a:xfrm>
                  <a:off x="2541663" y="5349525"/>
                  <a:ext cx="1813485" cy="249729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9525" cap="flat" cmpd="sng" algn="ctr">
                  <a:solidFill>
                    <a:srgbClr val="5F5F5F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anchor="ctr"/>
                <a:lstStyle>
                  <a:defPPr>
                    <a:defRPr lang="ko-KR"/>
                  </a:defPPr>
                  <a:lvl1pPr algn="ctr">
                    <a:lnSpc>
                      <a:spcPct val="100000"/>
                    </a:lnSpc>
                    <a:spcBef>
                      <a:spcPct val="50000"/>
                    </a:spcBef>
                    <a:buFontTx/>
                    <a:buNone/>
                    <a:defRPr kumimoji="1" sz="1000" b="1">
                      <a:latin typeface="Arial" pitchFamily="34" charset="0"/>
                      <a:ea typeface="맑은 고딕" pitchFamily="50" charset="-127"/>
                      <a:cs typeface="Arial" pitchFamily="34" charset="0"/>
                    </a:defRPr>
                  </a:lvl1pPr>
                </a:lstStyle>
                <a:p>
                  <a:r>
                    <a:rPr lang="ko-KR" altLang="en-US" dirty="0"/>
                    <a:t>학습 데이터 </a:t>
                  </a:r>
                  <a:r>
                    <a:rPr lang="ko-KR" altLang="en-US" dirty="0" err="1"/>
                    <a:t>전처리</a:t>
                  </a:r>
                  <a:endParaRPr lang="ko-KR" altLang="en-US" dirty="0"/>
                </a:p>
              </p:txBody>
            </p:sp>
            <p:sp>
              <p:nvSpPr>
                <p:cNvPr id="36" name="직사각형 35">
                  <a:extLst>
                    <a:ext uri="{FF2B5EF4-FFF2-40B4-BE49-F238E27FC236}">
                      <a16:creationId xmlns:a16="http://schemas.microsoft.com/office/drawing/2014/main" id="{C02FB213-52F7-4055-392C-A61F7C6A98B3}"/>
                    </a:ext>
                  </a:extLst>
                </p:cNvPr>
                <p:cNvSpPr/>
                <p:nvPr/>
              </p:nvSpPr>
              <p:spPr>
                <a:xfrm>
                  <a:off x="2541664" y="5618123"/>
                  <a:ext cx="1813485" cy="495263"/>
                </a:xfrm>
                <a:prstGeom prst="rect">
                  <a:avLst/>
                </a:prstGeom>
                <a:noFill/>
                <a:ln w="63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92075" indent="-92075">
                    <a:buFont typeface="Arial" panose="020B0604020202020204" pitchFamily="34" charset="0"/>
                    <a:buChar char="•"/>
                  </a:pPr>
                  <a:r>
                    <a:rPr kumimoji="1" lang="ko-KR" altLang="en-US" sz="1000" dirty="0">
                      <a:solidFill>
                        <a:schemeClr val="tx1"/>
                      </a:solidFill>
                    </a:rPr>
                    <a:t>이상치 및 </a:t>
                  </a:r>
                  <a:r>
                    <a:rPr kumimoji="1" lang="ko-KR" altLang="en-US" sz="1000" dirty="0" err="1">
                      <a:solidFill>
                        <a:schemeClr val="tx1"/>
                      </a:solidFill>
                    </a:rPr>
                    <a:t>결측치</a:t>
                  </a:r>
                  <a:r>
                    <a:rPr kumimoji="1" lang="ko-KR" altLang="en-US" sz="1000" dirty="0">
                      <a:solidFill>
                        <a:schemeClr val="tx1"/>
                      </a:solidFill>
                    </a:rPr>
                    <a:t> 처리</a:t>
                  </a:r>
                  <a:endParaRPr kumimoji="1" lang="en-US" altLang="ko-KR" sz="1000" dirty="0">
                    <a:solidFill>
                      <a:schemeClr val="tx1"/>
                    </a:solidFill>
                  </a:endParaRPr>
                </a:p>
                <a:p>
                  <a:pPr marL="92075" indent="-92075">
                    <a:buFont typeface="Arial" panose="020B0604020202020204" pitchFamily="34" charset="0"/>
                    <a:buChar char="•"/>
                  </a:pPr>
                  <a:r>
                    <a:rPr kumimoji="1" lang="ko-KR" altLang="en-US" sz="1000" dirty="0">
                      <a:solidFill>
                        <a:schemeClr val="tx1"/>
                      </a:solidFill>
                    </a:rPr>
                    <a:t>분석을 위한 데이터 생성</a:t>
                  </a:r>
                  <a:endParaRPr kumimoji="1" lang="en-US" altLang="ko-KR" sz="100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15" name="그룹 114">
                <a:extLst>
                  <a:ext uri="{FF2B5EF4-FFF2-40B4-BE49-F238E27FC236}">
                    <a16:creationId xmlns:a16="http://schemas.microsoft.com/office/drawing/2014/main" id="{CAB30086-91E8-4EDD-2209-20963CFC5DFA}"/>
                  </a:ext>
                </a:extLst>
              </p:cNvPr>
              <p:cNvGrpSpPr/>
              <p:nvPr/>
            </p:nvGrpSpPr>
            <p:grpSpPr>
              <a:xfrm>
                <a:off x="2541663" y="6197918"/>
                <a:ext cx="1813486" cy="641623"/>
                <a:chOff x="2541663" y="6328552"/>
                <a:chExt cx="1813486" cy="641623"/>
              </a:xfrm>
            </p:grpSpPr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EAD10359-86B5-4552-DB31-5D15DEF2D78F}"/>
                    </a:ext>
                  </a:extLst>
                </p:cNvPr>
                <p:cNvSpPr txBox="1"/>
                <p:nvPr/>
              </p:nvSpPr>
              <p:spPr>
                <a:xfrm>
                  <a:off x="2541663" y="6328552"/>
                  <a:ext cx="1813485" cy="249729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9525" cap="flat" cmpd="sng" algn="ctr">
                  <a:solidFill>
                    <a:srgbClr val="5F5F5F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anchor="ctr"/>
                <a:lstStyle>
                  <a:defPPr>
                    <a:defRPr lang="ko-KR"/>
                  </a:defPPr>
                  <a:lvl1pPr algn="ctr">
                    <a:lnSpc>
                      <a:spcPct val="100000"/>
                    </a:lnSpc>
                    <a:spcBef>
                      <a:spcPct val="50000"/>
                    </a:spcBef>
                    <a:buFontTx/>
                    <a:buNone/>
                    <a:defRPr kumimoji="1" sz="1000" b="1">
                      <a:latin typeface="Arial" pitchFamily="34" charset="0"/>
                      <a:ea typeface="맑은 고딕" pitchFamily="50" charset="-127"/>
                      <a:cs typeface="Arial" pitchFamily="34" charset="0"/>
                    </a:defRPr>
                  </a:lvl1pPr>
                </a:lstStyle>
                <a:p>
                  <a:r>
                    <a:rPr lang="ko-KR" altLang="en-US" dirty="0"/>
                    <a:t>모델링 및 검증</a:t>
                  </a:r>
                </a:p>
              </p:txBody>
            </p:sp>
            <p:sp>
              <p:nvSpPr>
                <p:cNvPr id="40" name="직사각형 39">
                  <a:extLst>
                    <a:ext uri="{FF2B5EF4-FFF2-40B4-BE49-F238E27FC236}">
                      <a16:creationId xmlns:a16="http://schemas.microsoft.com/office/drawing/2014/main" id="{3FC9C53B-3D41-4903-9D77-1C3FD985B08B}"/>
                    </a:ext>
                  </a:extLst>
                </p:cNvPr>
                <p:cNvSpPr/>
                <p:nvPr/>
              </p:nvSpPr>
              <p:spPr>
                <a:xfrm>
                  <a:off x="2541664" y="6597150"/>
                  <a:ext cx="1813485" cy="373025"/>
                </a:xfrm>
                <a:prstGeom prst="rect">
                  <a:avLst/>
                </a:prstGeom>
                <a:noFill/>
                <a:ln w="63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92075" indent="-92075">
                    <a:buFont typeface="Arial" panose="020B0604020202020204" pitchFamily="34" charset="0"/>
                    <a:buChar char="•"/>
                  </a:pPr>
                  <a:r>
                    <a:rPr kumimoji="1" lang="ko-KR" altLang="en-US" sz="1000" dirty="0">
                      <a:solidFill>
                        <a:schemeClr val="tx1"/>
                      </a:solidFill>
                    </a:rPr>
                    <a:t>각 방법론 별 모델링 </a:t>
                  </a:r>
                  <a:r>
                    <a:rPr kumimoji="1" lang="en-US" altLang="ko-KR" sz="1000" dirty="0">
                      <a:solidFill>
                        <a:schemeClr val="tx1"/>
                      </a:solidFill>
                    </a:rPr>
                    <a:t>/</a:t>
                  </a:r>
                  <a:r>
                    <a:rPr kumimoji="1" lang="ko-KR" altLang="en-US" sz="1000" dirty="0">
                      <a:solidFill>
                        <a:schemeClr val="tx1"/>
                      </a:solidFill>
                    </a:rPr>
                    <a:t> 검증</a:t>
                  </a:r>
                  <a:endParaRPr kumimoji="1" lang="en-US" altLang="ko-KR" sz="1000" dirty="0">
                    <a:solidFill>
                      <a:schemeClr val="tx1"/>
                    </a:solidFill>
                  </a:endParaRPr>
                </a:p>
                <a:p>
                  <a:pPr marL="92075" indent="-92075">
                    <a:buFont typeface="Arial" panose="020B0604020202020204" pitchFamily="34" charset="0"/>
                    <a:buChar char="•"/>
                  </a:pPr>
                  <a:r>
                    <a:rPr kumimoji="1" lang="ko-KR" altLang="en-US" sz="1000" dirty="0">
                      <a:solidFill>
                        <a:schemeClr val="tx1"/>
                      </a:solidFill>
                    </a:rPr>
                    <a:t>최종 모델 저장</a:t>
                  </a:r>
                  <a:endParaRPr kumimoji="1" lang="en-US" altLang="ko-KR" sz="1000" dirty="0">
                    <a:solidFill>
                      <a:schemeClr val="tx1"/>
                    </a:solidFill>
                  </a:endParaRPr>
                </a:p>
              </p:txBody>
            </p:sp>
          </p:grpSp>
        </p:grpSp>
      </p:grpSp>
      <p:cxnSp>
        <p:nvCxnSpPr>
          <p:cNvPr id="41" name="꺾인 연결선[E] 58">
            <a:extLst>
              <a:ext uri="{FF2B5EF4-FFF2-40B4-BE49-F238E27FC236}">
                <a16:creationId xmlns:a16="http://schemas.microsoft.com/office/drawing/2014/main" id="{28EAB3E1-C8F8-0A84-3671-5E91D1838E97}"/>
              </a:ext>
            </a:extLst>
          </p:cNvPr>
          <p:cNvCxnSpPr>
            <a:cxnSpLocks/>
            <a:stCxn id="36" idx="2"/>
            <a:endCxn id="38" idx="0"/>
          </p:cNvCxnSpPr>
          <p:nvPr/>
        </p:nvCxnSpPr>
        <p:spPr>
          <a:xfrm flipH="1">
            <a:off x="3682475" y="5577068"/>
            <a:ext cx="1" cy="164248"/>
          </a:xfrm>
          <a:prstGeom prst="straightConnector1">
            <a:avLst/>
          </a:prstGeom>
          <a:ln w="63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6" name="표 65">
            <a:extLst>
              <a:ext uri="{FF2B5EF4-FFF2-40B4-BE49-F238E27FC236}">
                <a16:creationId xmlns:a16="http://schemas.microsoft.com/office/drawing/2014/main" id="{D474300A-5199-0508-FDFC-FE14F42EF3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3396509"/>
              </p:ext>
            </p:extLst>
          </p:nvPr>
        </p:nvGraphicFramePr>
        <p:xfrm>
          <a:off x="7411824" y="1951769"/>
          <a:ext cx="2720304" cy="4779600"/>
        </p:xfrm>
        <a:graphic>
          <a:graphicData uri="http://schemas.openxmlformats.org/drawingml/2006/table">
            <a:tbl>
              <a:tblPr/>
              <a:tblGrid>
                <a:gridCol w="2720304">
                  <a:extLst>
                    <a:ext uri="{9D8B030D-6E8A-4147-A177-3AD203B41FA5}">
                      <a16:colId xmlns:a16="http://schemas.microsoft.com/office/drawing/2014/main" val="2976136860"/>
                    </a:ext>
                  </a:extLst>
                </a:gridCol>
              </a:tblGrid>
              <a:tr h="3708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3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상세 설명</a:t>
                      </a:r>
                    </a:p>
                  </a:txBody>
                  <a:tcPr marL="35997" marR="71994" marT="36005" marB="36005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3709729"/>
                  </a:ext>
                </a:extLst>
              </a:tr>
              <a:tr h="875004">
                <a:tc>
                  <a:txBody>
                    <a:bodyPr/>
                    <a:lstStyle/>
                    <a:p>
                      <a:pPr marL="127000" marR="0" lvl="0" indent="-107950" algn="l" defTabSz="914400" rtl="0" eaLnBrk="0" fontAlgn="ctr" latinLnBrk="0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악취 측정 장비로부터 특정 주기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시간 또는 분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에 따라 데이터 수집</a:t>
                      </a:r>
                    </a:p>
                  </a:txBody>
                  <a:tcPr marL="35997" marR="35997" marT="36005" marB="36005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2804586"/>
                  </a:ext>
                </a:extLst>
              </a:tr>
              <a:tr h="875004">
                <a:tc>
                  <a:txBody>
                    <a:bodyPr/>
                    <a:lstStyle/>
                    <a:p>
                      <a:pPr marL="127000" marR="0" lvl="0" indent="-107950" algn="l" defTabSz="914400" rtl="0" eaLnBrk="0" fontAlgn="ctr" latinLnBrk="0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Tx/>
                        <a:buSzTx/>
                        <a:buFontTx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악취 측정 장비로부터 수집된 데이터를 운영 서버 통합 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DB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에 적재</a:t>
                      </a: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5997" marR="35997" marT="36005" marB="36005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6902729"/>
                  </a:ext>
                </a:extLst>
              </a:tr>
              <a:tr h="908784">
                <a:tc>
                  <a:txBody>
                    <a:bodyPr/>
                    <a:lstStyle/>
                    <a:p>
                      <a:pPr marL="127000" marR="0" lvl="0" indent="-107950" algn="l" defTabSz="914400" rtl="0" eaLnBrk="0" fontAlgn="ctr" latinLnBrk="0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학습 코어는 오픈소스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(R)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를 사용</a:t>
                      </a: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127000" marR="0" lvl="0" indent="-107950" algn="l" defTabSz="914400" rtl="0" eaLnBrk="0" fontAlgn="ctr" latinLnBrk="0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예측에 활용 되는 여러 모델 적용 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/ 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비교</a:t>
                      </a: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127000" marR="0" lvl="0" indent="-107950" algn="l" defTabSz="914400" rtl="0" eaLnBrk="0" fontAlgn="ctr" latinLnBrk="0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가장 높은 성능의 최종 모델 저장</a:t>
                      </a: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5997" marR="35997" marT="36005" marB="36005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140590"/>
                  </a:ext>
                </a:extLst>
              </a:tr>
              <a:tr h="875004">
                <a:tc>
                  <a:txBody>
                    <a:bodyPr/>
                    <a:lstStyle/>
                    <a:p>
                      <a:pPr marL="127000" marR="0" lvl="0" indent="-107950" algn="l" defTabSz="914400" rtl="0" eaLnBrk="0" fontAlgn="ctr" latinLnBrk="0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예측 코어는 오픈소스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(R)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를 사용</a:t>
                      </a: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127000" marR="0" lvl="0" indent="-107950" algn="l" defTabSz="914400" rtl="0" eaLnBrk="0" fontAlgn="ctr" latinLnBrk="0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학습 코어의 최종 모델을 활용하여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예측</a:t>
                      </a: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127000" marR="0" lvl="0" indent="-107950" algn="l" defTabSz="914400" rtl="0" eaLnBrk="0" fontAlgn="ctr" latinLnBrk="0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결과 통합 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DB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에 적재</a:t>
                      </a: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5997" marR="35997" marT="36005" marB="36005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5941717"/>
                  </a:ext>
                </a:extLst>
              </a:tr>
              <a:tr h="875004">
                <a:tc>
                  <a:txBody>
                    <a:bodyPr/>
                    <a:lstStyle/>
                    <a:p>
                      <a:pPr marL="127000" marR="0" lvl="0" indent="-107950" algn="l" defTabSz="914400" rtl="0" eaLnBrk="0" fontAlgn="ctr" latinLnBrk="0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분석 결과를 관리자 및 사용자가 통합 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DB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에서 확인 할 수 있도록 구성</a:t>
                      </a:r>
                    </a:p>
                  </a:txBody>
                  <a:tcPr marL="35997" marR="35997" marT="36005" marB="36005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20496521"/>
                  </a:ext>
                </a:extLst>
              </a:tr>
            </a:tbl>
          </a:graphicData>
        </a:graphic>
      </p:graphicFrame>
      <p:sp>
        <p:nvSpPr>
          <p:cNvPr id="67" name="AutoShape 40">
            <a:extLst>
              <a:ext uri="{FF2B5EF4-FFF2-40B4-BE49-F238E27FC236}">
                <a16:creationId xmlns:a16="http://schemas.microsoft.com/office/drawing/2014/main" id="{B495F8C8-7109-BD01-8BD8-5D0A3D95CE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19677" y="4992174"/>
            <a:ext cx="190500" cy="152400"/>
          </a:xfrm>
          <a:prstGeom prst="roundRect">
            <a:avLst>
              <a:gd name="adj" fmla="val 16667"/>
            </a:avLst>
          </a:prstGeom>
          <a:solidFill>
            <a:schemeClr val="accent2">
              <a:lumMod val="20000"/>
              <a:lumOff val="80000"/>
            </a:schemeClr>
          </a:solidFill>
          <a:ln w="3175" algn="ctr">
            <a:solidFill>
              <a:schemeClr val="accent2"/>
            </a:solidFill>
            <a:prstDash val="solid"/>
            <a:round/>
            <a:headEnd/>
            <a:tailEnd/>
          </a:ln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4F81BD"/>
              </a:buClr>
              <a:buSzTx/>
              <a:buFont typeface="Wingdings" pitchFamily="2" charset="2"/>
              <a:buNone/>
              <a:tabLst/>
              <a:defRPr/>
            </a:pPr>
            <a:r>
              <a:rPr lang="en-US" altLang="ko-KR" sz="1000" b="1" dirty="0">
                <a:solidFill>
                  <a:srgbClr val="C00000"/>
                </a:solidFill>
                <a:latin typeface="+mj-ea"/>
                <a:ea typeface="+mj-ea"/>
                <a:cs typeface="Arial" pitchFamily="34" charset="0"/>
              </a:rPr>
              <a:t>4</a:t>
            </a:r>
            <a:endParaRPr kumimoji="0" lang="ko-KR" altLang="en-US" sz="11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+mj-ea"/>
              <a:ea typeface="+mj-ea"/>
              <a:cs typeface="Arial" pitchFamily="34" charset="0"/>
            </a:endParaRPr>
          </a:p>
        </p:txBody>
      </p:sp>
      <p:sp>
        <p:nvSpPr>
          <p:cNvPr id="68" name="AutoShape 40">
            <a:extLst>
              <a:ext uri="{FF2B5EF4-FFF2-40B4-BE49-F238E27FC236}">
                <a16:creationId xmlns:a16="http://schemas.microsoft.com/office/drawing/2014/main" id="{521A53C5-1F77-E8A6-C762-2AB7CA3EE4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19677" y="5871413"/>
            <a:ext cx="190500" cy="152400"/>
          </a:xfrm>
          <a:prstGeom prst="roundRect">
            <a:avLst>
              <a:gd name="adj" fmla="val 16667"/>
            </a:avLst>
          </a:prstGeom>
          <a:solidFill>
            <a:schemeClr val="accent2">
              <a:lumMod val="20000"/>
              <a:lumOff val="80000"/>
            </a:schemeClr>
          </a:solidFill>
          <a:ln w="3175" algn="ctr">
            <a:solidFill>
              <a:schemeClr val="accent2"/>
            </a:solidFill>
            <a:prstDash val="solid"/>
            <a:round/>
            <a:headEnd/>
            <a:tailEnd/>
          </a:ln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4F81BD"/>
              </a:buClr>
              <a:buSzTx/>
              <a:buFont typeface="Wingdings" pitchFamily="2" charset="2"/>
              <a:buNone/>
              <a:tabLst/>
              <a:defRPr/>
            </a:pPr>
            <a:r>
              <a:rPr lang="en-US" altLang="ko-KR" sz="1000" b="1" dirty="0">
                <a:solidFill>
                  <a:srgbClr val="C00000"/>
                </a:solidFill>
                <a:latin typeface="+mj-ea"/>
                <a:ea typeface="+mj-ea"/>
                <a:cs typeface="Arial" pitchFamily="34" charset="0"/>
              </a:rPr>
              <a:t>5</a:t>
            </a:r>
            <a:endParaRPr kumimoji="0" lang="ko-KR" altLang="en-US" sz="11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+mj-ea"/>
              <a:ea typeface="+mj-ea"/>
              <a:cs typeface="Arial" pitchFamily="34" charset="0"/>
            </a:endParaRPr>
          </a:p>
        </p:txBody>
      </p:sp>
      <p:sp>
        <p:nvSpPr>
          <p:cNvPr id="69" name="AutoShape 40">
            <a:extLst>
              <a:ext uri="{FF2B5EF4-FFF2-40B4-BE49-F238E27FC236}">
                <a16:creationId xmlns:a16="http://schemas.microsoft.com/office/drawing/2014/main" id="{C17AE441-A4F6-80B7-958B-B0A716F77B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19677" y="2334081"/>
            <a:ext cx="190500" cy="152400"/>
          </a:xfrm>
          <a:prstGeom prst="roundRect">
            <a:avLst>
              <a:gd name="adj" fmla="val 16667"/>
            </a:avLst>
          </a:prstGeom>
          <a:solidFill>
            <a:schemeClr val="accent2">
              <a:lumMod val="20000"/>
              <a:lumOff val="80000"/>
            </a:schemeClr>
          </a:solidFill>
          <a:ln w="3175" algn="ctr">
            <a:solidFill>
              <a:schemeClr val="accent2"/>
            </a:solidFill>
            <a:prstDash val="solid"/>
            <a:round/>
            <a:headEnd/>
            <a:tailEnd/>
          </a:ln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4F81BD"/>
              </a:buClr>
              <a:buSzTx/>
              <a:buFont typeface="Wingdings" pitchFamily="2" charset="2"/>
              <a:buNone/>
              <a:tabLst/>
              <a:defRPr/>
            </a:pPr>
            <a:r>
              <a:rPr lang="en-US" altLang="ko-KR" sz="1000" b="1" dirty="0">
                <a:solidFill>
                  <a:srgbClr val="C00000"/>
                </a:solidFill>
                <a:latin typeface="+mj-ea"/>
                <a:ea typeface="+mj-ea"/>
                <a:cs typeface="Arial" pitchFamily="34" charset="0"/>
              </a:rPr>
              <a:t>1</a:t>
            </a:r>
            <a:endParaRPr kumimoji="0" lang="ko-KR" altLang="en-US" sz="11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+mj-ea"/>
              <a:ea typeface="+mj-ea"/>
              <a:cs typeface="Arial" pitchFamily="34" charset="0"/>
            </a:endParaRPr>
          </a:p>
        </p:txBody>
      </p:sp>
      <p:sp>
        <p:nvSpPr>
          <p:cNvPr id="70" name="AutoShape 40">
            <a:extLst>
              <a:ext uri="{FF2B5EF4-FFF2-40B4-BE49-F238E27FC236}">
                <a16:creationId xmlns:a16="http://schemas.microsoft.com/office/drawing/2014/main" id="{E72D43D8-0905-DD9A-59DA-FFDCEC6E53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19677" y="4080743"/>
            <a:ext cx="190500" cy="152400"/>
          </a:xfrm>
          <a:prstGeom prst="roundRect">
            <a:avLst>
              <a:gd name="adj" fmla="val 16667"/>
            </a:avLst>
          </a:prstGeom>
          <a:solidFill>
            <a:schemeClr val="accent2">
              <a:lumMod val="20000"/>
              <a:lumOff val="80000"/>
            </a:schemeClr>
          </a:solidFill>
          <a:ln w="3175" algn="ctr">
            <a:solidFill>
              <a:schemeClr val="accent2"/>
            </a:solidFill>
            <a:prstDash val="solid"/>
            <a:round/>
            <a:headEnd/>
            <a:tailEnd/>
          </a:ln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4F81BD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ea"/>
                <a:ea typeface="+mj-ea"/>
                <a:cs typeface="Arial" pitchFamily="34" charset="0"/>
              </a:rPr>
              <a:t>3</a:t>
            </a:r>
            <a:endParaRPr kumimoji="0" lang="ko-KR" altLang="en-US" sz="11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+mj-ea"/>
              <a:ea typeface="+mj-ea"/>
              <a:cs typeface="Arial" pitchFamily="34" charset="0"/>
            </a:endParaRPr>
          </a:p>
        </p:txBody>
      </p:sp>
      <p:sp>
        <p:nvSpPr>
          <p:cNvPr id="71" name="AutoShape 40">
            <a:extLst>
              <a:ext uri="{FF2B5EF4-FFF2-40B4-BE49-F238E27FC236}">
                <a16:creationId xmlns:a16="http://schemas.microsoft.com/office/drawing/2014/main" id="{1C047543-6A36-D466-0151-AAE8005587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19677" y="3209123"/>
            <a:ext cx="190500" cy="152400"/>
          </a:xfrm>
          <a:prstGeom prst="roundRect">
            <a:avLst>
              <a:gd name="adj" fmla="val 16667"/>
            </a:avLst>
          </a:prstGeom>
          <a:solidFill>
            <a:schemeClr val="accent2">
              <a:lumMod val="20000"/>
              <a:lumOff val="80000"/>
            </a:schemeClr>
          </a:solidFill>
          <a:ln w="3175" algn="ctr">
            <a:solidFill>
              <a:schemeClr val="accent2"/>
            </a:solidFill>
            <a:prstDash val="solid"/>
            <a:round/>
            <a:headEnd/>
            <a:tailEnd/>
          </a:ln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4F81BD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ea"/>
                <a:ea typeface="+mj-ea"/>
                <a:cs typeface="Arial" pitchFamily="34" charset="0"/>
              </a:rPr>
              <a:t>2</a:t>
            </a:r>
            <a:endParaRPr kumimoji="0" lang="ko-KR" altLang="en-US" sz="11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+mj-ea"/>
              <a:ea typeface="+mj-ea"/>
              <a:cs typeface="Arial" pitchFamily="34" charset="0"/>
            </a:endParaRPr>
          </a:p>
        </p:txBody>
      </p: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9A9126F5-3FA4-F905-5FEA-494A7B100E80}"/>
              </a:ext>
            </a:extLst>
          </p:cNvPr>
          <p:cNvGrpSpPr/>
          <p:nvPr/>
        </p:nvGrpSpPr>
        <p:grpSpPr>
          <a:xfrm>
            <a:off x="4189255" y="2654407"/>
            <a:ext cx="1769727" cy="575179"/>
            <a:chOff x="3311870" y="2929733"/>
            <a:chExt cx="1977943" cy="847096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BF4A76F6-5D05-15DE-9578-5E09E457C815}"/>
                </a:ext>
              </a:extLst>
            </p:cNvPr>
            <p:cNvSpPr/>
            <p:nvPr/>
          </p:nvSpPr>
          <p:spPr>
            <a:xfrm>
              <a:off x="4116258" y="3375775"/>
              <a:ext cx="1149674" cy="33855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ko-KR" altLang="en-US" sz="800" dirty="0">
                  <a:latin typeface="+mn-ea"/>
                </a:rPr>
                <a:t>수집 데이터 적재</a:t>
              </a:r>
              <a:endParaRPr lang="en-US" altLang="ko-KR" sz="800" dirty="0">
                <a:latin typeface="+mn-ea"/>
              </a:endParaRPr>
            </a:p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ko-KR" altLang="en-US" sz="800" dirty="0">
                  <a:latin typeface="+mn-ea"/>
                </a:rPr>
                <a:t>예측 결과 적재</a:t>
              </a:r>
            </a:p>
          </p:txBody>
        </p:sp>
        <p:pic>
          <p:nvPicPr>
            <p:cNvPr id="73" name="Picture 14" descr="MCj04348450000[1]">
              <a:extLst>
                <a:ext uri="{FF2B5EF4-FFF2-40B4-BE49-F238E27FC236}">
                  <a16:creationId xmlns:a16="http://schemas.microsoft.com/office/drawing/2014/main" id="{34B33A4A-4763-5D37-4AE4-3AD20CD106B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152" r="20070"/>
            <a:stretch/>
          </p:blipFill>
          <p:spPr bwMode="auto">
            <a:xfrm>
              <a:off x="3311870" y="2929733"/>
              <a:ext cx="748469" cy="8470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4" name="Flowchart: Magnetic Disk 21">
              <a:extLst>
                <a:ext uri="{FF2B5EF4-FFF2-40B4-BE49-F238E27FC236}">
                  <a16:creationId xmlns:a16="http://schemas.microsoft.com/office/drawing/2014/main" id="{FD3B2A66-A00B-C195-3532-67BEFA97DEEC}"/>
                </a:ext>
              </a:extLst>
            </p:cNvPr>
            <p:cNvSpPr/>
            <p:nvPr/>
          </p:nvSpPr>
          <p:spPr bwMode="auto">
            <a:xfrm>
              <a:off x="4201424" y="3001285"/>
              <a:ext cx="1088389" cy="352083"/>
            </a:xfrm>
            <a:prstGeom prst="flowChartMagneticDisk">
              <a:avLst/>
            </a:prstGeom>
            <a:solidFill>
              <a:schemeClr val="bg1">
                <a:lumMod val="85000"/>
              </a:schemeClr>
            </a:solidFill>
            <a:ln w="9525" cap="flat" cmpd="sng" algn="ctr">
              <a:solidFill>
                <a:srgbClr val="5F5F5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>
                <a:lnSpc>
                  <a:spcPct val="100000"/>
                </a:lnSpc>
                <a:spcBef>
                  <a:spcPct val="50000"/>
                </a:spcBef>
                <a:buFontTx/>
                <a:buNone/>
                <a:defRPr/>
              </a:pPr>
              <a:r>
                <a:rPr kumimoji="1" lang="ko-KR" altLang="en-US" sz="800" b="1" dirty="0">
                  <a:latin typeface="Arial" pitchFamily="34" charset="0"/>
                  <a:ea typeface="맑은 고딕" pitchFamily="50" charset="-127"/>
                  <a:cs typeface="Arial" pitchFamily="34" charset="0"/>
                </a:rPr>
                <a:t>통합 </a:t>
              </a:r>
              <a:r>
                <a:rPr kumimoji="1" lang="en-US" altLang="ko-KR" sz="800" b="1" dirty="0">
                  <a:latin typeface="Arial" pitchFamily="34" charset="0"/>
                  <a:ea typeface="맑은 고딕" pitchFamily="50" charset="-127"/>
                  <a:cs typeface="Arial" pitchFamily="34" charset="0"/>
                </a:rPr>
                <a:t>DB</a:t>
              </a:r>
            </a:p>
          </p:txBody>
        </p:sp>
      </p:grpSp>
      <p:cxnSp>
        <p:nvCxnSpPr>
          <p:cNvPr id="2" name="연결선: 꺾임 1">
            <a:extLst>
              <a:ext uri="{FF2B5EF4-FFF2-40B4-BE49-F238E27FC236}">
                <a16:creationId xmlns:a16="http://schemas.microsoft.com/office/drawing/2014/main" id="{49BFB49A-D6D2-D6D3-3859-BCC79563E2E5}"/>
              </a:ext>
            </a:extLst>
          </p:cNvPr>
          <p:cNvCxnSpPr>
            <a:cxnSpLocks/>
            <a:stCxn id="44" idx="3"/>
            <a:endCxn id="73" idx="1"/>
          </p:cNvCxnSpPr>
          <p:nvPr/>
        </p:nvCxnSpPr>
        <p:spPr>
          <a:xfrm flipV="1">
            <a:off x="1577829" y="2941997"/>
            <a:ext cx="2611426" cy="120360"/>
          </a:xfrm>
          <a:prstGeom prst="bentConnector3">
            <a:avLst>
              <a:gd name="adj1" fmla="val 14985"/>
            </a:avLst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연결선: 꺾임 3">
            <a:extLst>
              <a:ext uri="{FF2B5EF4-FFF2-40B4-BE49-F238E27FC236}">
                <a16:creationId xmlns:a16="http://schemas.microsoft.com/office/drawing/2014/main" id="{ED2C0428-5D81-C254-7856-B1A2509D209F}"/>
              </a:ext>
            </a:extLst>
          </p:cNvPr>
          <p:cNvCxnSpPr>
            <a:cxnSpLocks/>
            <a:stCxn id="47" idx="3"/>
            <a:endCxn id="73" idx="1"/>
          </p:cNvCxnSpPr>
          <p:nvPr/>
        </p:nvCxnSpPr>
        <p:spPr>
          <a:xfrm flipV="1">
            <a:off x="1577829" y="2941997"/>
            <a:ext cx="2611426" cy="887917"/>
          </a:xfrm>
          <a:prstGeom prst="bentConnector3">
            <a:avLst>
              <a:gd name="adj1" fmla="val 14985"/>
            </a:avLst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94798066-ED5D-36DC-FC61-6147EE4009CF}"/>
              </a:ext>
            </a:extLst>
          </p:cNvPr>
          <p:cNvCxnSpPr>
            <a:cxnSpLocks/>
            <a:stCxn id="51" idx="3"/>
            <a:endCxn id="73" idx="1"/>
          </p:cNvCxnSpPr>
          <p:nvPr/>
        </p:nvCxnSpPr>
        <p:spPr>
          <a:xfrm flipV="1">
            <a:off x="1577829" y="2941997"/>
            <a:ext cx="2611426" cy="1646829"/>
          </a:xfrm>
          <a:prstGeom prst="bentConnector3">
            <a:avLst>
              <a:gd name="adj1" fmla="val 14985"/>
            </a:avLst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3C7DF0C9-AA4A-4BFB-90CD-6FD52081D3AA}"/>
              </a:ext>
            </a:extLst>
          </p:cNvPr>
          <p:cNvGrpSpPr/>
          <p:nvPr/>
        </p:nvGrpSpPr>
        <p:grpSpPr>
          <a:xfrm>
            <a:off x="824911" y="2810357"/>
            <a:ext cx="1051891" cy="2229550"/>
            <a:chOff x="1000171" y="3040357"/>
            <a:chExt cx="1051891" cy="2229550"/>
          </a:xfrm>
        </p:grpSpPr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F2F6257A-2111-5C8D-0B32-1E2D0F5ABB25}"/>
                </a:ext>
              </a:extLst>
            </p:cNvPr>
            <p:cNvGrpSpPr/>
            <p:nvPr/>
          </p:nvGrpSpPr>
          <p:grpSpPr>
            <a:xfrm>
              <a:off x="1000171" y="3040357"/>
              <a:ext cx="1024639" cy="705977"/>
              <a:chOff x="99388" y="2289560"/>
              <a:chExt cx="1024639" cy="705977"/>
            </a:xfrm>
          </p:grpSpPr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089E11A-E145-F5A6-622A-80F22BBE9F38}"/>
                  </a:ext>
                </a:extLst>
              </p:cNvPr>
              <p:cNvSpPr txBox="1"/>
              <p:nvPr/>
            </p:nvSpPr>
            <p:spPr>
              <a:xfrm>
                <a:off x="99388" y="2749316"/>
                <a:ext cx="1024639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dirty="0">
                    <a:latin typeface="+mn-ea"/>
                  </a:rPr>
                  <a:t>악취측정장비</a:t>
                </a:r>
                <a:r>
                  <a:rPr lang="en-US" altLang="ko-KR" sz="1000" dirty="0">
                    <a:latin typeface="+mn-ea"/>
                  </a:rPr>
                  <a:t>1</a:t>
                </a:r>
                <a:endParaRPr lang="ko-KR" altLang="en-US" sz="1000" dirty="0">
                  <a:latin typeface="+mn-ea"/>
                </a:endParaRPr>
              </a:p>
            </p:txBody>
          </p:sp>
          <p:pic>
            <p:nvPicPr>
              <p:cNvPr id="44" name="그래픽 43" descr="원격 제어">
                <a:extLst>
                  <a:ext uri="{FF2B5EF4-FFF2-40B4-BE49-F238E27FC236}">
                    <a16:creationId xmlns:a16="http://schemas.microsoft.com/office/drawing/2014/main" id="{22D6DE02-91BD-4FFA-41CA-870D86AD7E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348306" y="2289560"/>
                <a:ext cx="504000" cy="504000"/>
              </a:xfrm>
              <a:prstGeom prst="rect">
                <a:avLst/>
              </a:prstGeom>
            </p:spPr>
          </p:pic>
        </p:grp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3A0E63D4-BDF7-BD37-AF76-CB1833266252}"/>
                </a:ext>
              </a:extLst>
            </p:cNvPr>
            <p:cNvGrpSpPr/>
            <p:nvPr/>
          </p:nvGrpSpPr>
          <p:grpSpPr>
            <a:xfrm>
              <a:off x="1000171" y="3807914"/>
              <a:ext cx="1024639" cy="697333"/>
              <a:chOff x="99388" y="3001933"/>
              <a:chExt cx="1024639" cy="697333"/>
            </a:xfrm>
          </p:grpSpPr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28D8458E-E345-02DD-DB33-2C4BA460630C}"/>
                  </a:ext>
                </a:extLst>
              </p:cNvPr>
              <p:cNvSpPr txBox="1"/>
              <p:nvPr/>
            </p:nvSpPr>
            <p:spPr>
              <a:xfrm>
                <a:off x="99388" y="3453045"/>
                <a:ext cx="1024639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dirty="0">
                    <a:latin typeface="+mn-ea"/>
                  </a:rPr>
                  <a:t>악취측정장비</a:t>
                </a:r>
                <a:r>
                  <a:rPr lang="en-US" altLang="ko-KR" sz="1000" dirty="0">
                    <a:latin typeface="+mn-ea"/>
                  </a:rPr>
                  <a:t>2</a:t>
                </a:r>
                <a:endParaRPr lang="ko-KR" altLang="en-US" sz="1000" dirty="0">
                  <a:latin typeface="+mn-ea"/>
                </a:endParaRPr>
              </a:p>
            </p:txBody>
          </p:sp>
          <p:pic>
            <p:nvPicPr>
              <p:cNvPr id="47" name="그래픽 46" descr="원격 제어">
                <a:extLst>
                  <a:ext uri="{FF2B5EF4-FFF2-40B4-BE49-F238E27FC236}">
                    <a16:creationId xmlns:a16="http://schemas.microsoft.com/office/drawing/2014/main" id="{A8B82CDD-8228-83B4-F680-D3908F04EF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348306" y="3001933"/>
                <a:ext cx="504000" cy="504000"/>
              </a:xfrm>
              <a:prstGeom prst="rect">
                <a:avLst/>
              </a:prstGeom>
            </p:spPr>
          </p:pic>
        </p:grp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17C9AB31-BA44-60A1-0B0F-F53B0A7E2EB7}"/>
                </a:ext>
              </a:extLst>
            </p:cNvPr>
            <p:cNvGrpSpPr/>
            <p:nvPr/>
          </p:nvGrpSpPr>
          <p:grpSpPr>
            <a:xfrm>
              <a:off x="1000171" y="4566826"/>
              <a:ext cx="1051891" cy="703081"/>
              <a:chOff x="99388" y="3816029"/>
              <a:chExt cx="1051891" cy="703081"/>
            </a:xfrm>
          </p:grpSpPr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AA9B2404-3FEF-4BD4-9159-0C0FAC9172FA}"/>
                  </a:ext>
                </a:extLst>
              </p:cNvPr>
              <p:cNvSpPr txBox="1"/>
              <p:nvPr/>
            </p:nvSpPr>
            <p:spPr>
              <a:xfrm>
                <a:off x="99388" y="4272889"/>
                <a:ext cx="1051891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dirty="0">
                    <a:latin typeface="+mn-ea"/>
                  </a:rPr>
                  <a:t>악취측정장비</a:t>
                </a:r>
                <a:r>
                  <a:rPr lang="en-US" altLang="ko-KR" sz="1000" dirty="0">
                    <a:latin typeface="+mn-ea"/>
                  </a:rPr>
                  <a:t>N</a:t>
                </a:r>
                <a:endParaRPr lang="ko-KR" altLang="en-US" sz="1000" dirty="0">
                  <a:latin typeface="+mn-ea"/>
                </a:endParaRPr>
              </a:p>
            </p:txBody>
          </p:sp>
          <p:pic>
            <p:nvPicPr>
              <p:cNvPr id="51" name="그래픽 50" descr="원격 제어">
                <a:extLst>
                  <a:ext uri="{FF2B5EF4-FFF2-40B4-BE49-F238E27FC236}">
                    <a16:creationId xmlns:a16="http://schemas.microsoft.com/office/drawing/2014/main" id="{B7E61407-DB93-D2E2-F130-E0DBA261E6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348306" y="3816029"/>
                <a:ext cx="504000" cy="504000"/>
              </a:xfrm>
              <a:prstGeom prst="rect">
                <a:avLst/>
              </a:prstGeom>
            </p:spPr>
          </p:pic>
        </p:grpSp>
      </p:grpSp>
      <p:cxnSp>
        <p:nvCxnSpPr>
          <p:cNvPr id="96" name="꺾인 연결선[E] 58">
            <a:extLst>
              <a:ext uri="{FF2B5EF4-FFF2-40B4-BE49-F238E27FC236}">
                <a16:creationId xmlns:a16="http://schemas.microsoft.com/office/drawing/2014/main" id="{122FD280-48A4-C03D-A953-13C527F0BF53}"/>
              </a:ext>
            </a:extLst>
          </p:cNvPr>
          <p:cNvCxnSpPr>
            <a:cxnSpLocks/>
            <a:stCxn id="94" idx="2"/>
            <a:endCxn id="93" idx="0"/>
          </p:cNvCxnSpPr>
          <p:nvPr/>
        </p:nvCxnSpPr>
        <p:spPr>
          <a:xfrm flipH="1">
            <a:off x="5858069" y="4648959"/>
            <a:ext cx="1" cy="164248"/>
          </a:xfrm>
          <a:prstGeom prst="straightConnector1">
            <a:avLst/>
          </a:prstGeom>
          <a:ln w="63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3" name="그룹 232">
            <a:extLst>
              <a:ext uri="{FF2B5EF4-FFF2-40B4-BE49-F238E27FC236}">
                <a16:creationId xmlns:a16="http://schemas.microsoft.com/office/drawing/2014/main" id="{5AB5B9F0-4859-6FD9-68F5-65DD70BB9BE1}"/>
              </a:ext>
            </a:extLst>
          </p:cNvPr>
          <p:cNvGrpSpPr/>
          <p:nvPr/>
        </p:nvGrpSpPr>
        <p:grpSpPr>
          <a:xfrm>
            <a:off x="4868069" y="3756239"/>
            <a:ext cx="1980000" cy="2700000"/>
            <a:chOff x="4959509" y="4144859"/>
            <a:chExt cx="1980000" cy="2700000"/>
          </a:xfrm>
        </p:grpSpPr>
        <p:sp>
          <p:nvSpPr>
            <p:cNvPr id="104" name="Rectangle 79">
              <a:extLst>
                <a:ext uri="{FF2B5EF4-FFF2-40B4-BE49-F238E27FC236}">
                  <a16:creationId xmlns:a16="http://schemas.microsoft.com/office/drawing/2014/main" id="{7186A58D-2F38-34EC-E083-FB4C2129E8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59509" y="4144859"/>
              <a:ext cx="1980000" cy="27000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6350" algn="ctr">
              <a:solidFill>
                <a:srgbClr val="000E83"/>
              </a:solidFill>
              <a:miter lim="800000"/>
              <a:headEnd/>
              <a:tailEnd/>
            </a:ln>
          </p:spPr>
          <p:txBody>
            <a:bodyPr wrap="none" lIns="36000" tIns="36000" rIns="36000" bIns="36000" anchor="ctr"/>
            <a:lstStyle>
              <a:defPPr>
                <a:defRPr lang="en-US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rgbClr val="000000"/>
                  </a:solidFill>
                  <a:latin typeface="하나 B" pitchFamily="18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rgbClr val="000000"/>
                  </a:solidFill>
                  <a:latin typeface="하나 B" pitchFamily="18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rgbClr val="000000"/>
                  </a:solidFill>
                  <a:latin typeface="하나 B" pitchFamily="18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rgbClr val="000000"/>
                  </a:solidFill>
                  <a:latin typeface="하나 B" pitchFamily="18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rgbClr val="000000"/>
                  </a:solidFill>
                  <a:latin typeface="하나 B" pitchFamily="18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400" b="1" kern="1200">
                  <a:solidFill>
                    <a:srgbClr val="000000"/>
                  </a:solidFill>
                  <a:latin typeface="하나 B" pitchFamily="18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400" b="1" kern="1200">
                  <a:solidFill>
                    <a:srgbClr val="000000"/>
                  </a:solidFill>
                  <a:latin typeface="하나 B" pitchFamily="18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400" b="1" kern="1200">
                  <a:solidFill>
                    <a:srgbClr val="000000"/>
                  </a:solidFill>
                  <a:latin typeface="하나 B" pitchFamily="18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400" b="1" kern="1200">
                  <a:solidFill>
                    <a:srgbClr val="000000"/>
                  </a:solidFill>
                  <a:latin typeface="하나 B" pitchFamily="18" charset="-127"/>
                  <a:ea typeface="굴림" charset="-127"/>
                  <a:cs typeface="+mn-cs"/>
                </a:defRPr>
              </a:lvl9pPr>
            </a:lstStyle>
            <a:p>
              <a:pPr marL="92075" indent="-92075" algn="ctr">
                <a:spcBef>
                  <a:spcPts val="500"/>
                </a:spcBef>
              </a:pPr>
              <a:endParaRPr lang="en-US" altLang="ko-KR" sz="1200" dirty="0">
                <a:latin typeface="+mn-ea"/>
                <a:ea typeface="+mn-ea"/>
                <a:cs typeface="Arial" pitchFamily="34" charset="0"/>
              </a:endParaRPr>
            </a:p>
          </p:txBody>
        </p:sp>
        <p:grpSp>
          <p:nvGrpSpPr>
            <p:cNvPr id="119" name="그룹 118">
              <a:extLst>
                <a:ext uri="{FF2B5EF4-FFF2-40B4-BE49-F238E27FC236}">
                  <a16:creationId xmlns:a16="http://schemas.microsoft.com/office/drawing/2014/main" id="{65A26E83-01BA-AB40-8FFF-5D1A63852699}"/>
                </a:ext>
              </a:extLst>
            </p:cNvPr>
            <p:cNvGrpSpPr/>
            <p:nvPr/>
          </p:nvGrpSpPr>
          <p:grpSpPr>
            <a:xfrm>
              <a:off x="5042766" y="4271001"/>
              <a:ext cx="1813486" cy="2500558"/>
              <a:chOff x="4635113" y="4338983"/>
              <a:chExt cx="1813486" cy="2500558"/>
            </a:xfrm>
          </p:grpSpPr>
          <p:grpSp>
            <p:nvGrpSpPr>
              <p:cNvPr id="116" name="그룹 115">
                <a:extLst>
                  <a:ext uri="{FF2B5EF4-FFF2-40B4-BE49-F238E27FC236}">
                    <a16:creationId xmlns:a16="http://schemas.microsoft.com/office/drawing/2014/main" id="{E06EE315-61FC-9871-9DB0-E608EB99B4B6}"/>
                  </a:ext>
                </a:extLst>
              </p:cNvPr>
              <p:cNvGrpSpPr/>
              <p:nvPr/>
            </p:nvGrpSpPr>
            <p:grpSpPr>
              <a:xfrm>
                <a:off x="4635114" y="4338983"/>
                <a:ext cx="1813485" cy="766578"/>
                <a:chOff x="4635114" y="4334053"/>
                <a:chExt cx="1813485" cy="766578"/>
              </a:xfrm>
            </p:grpSpPr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0C0F1B6D-E881-620D-7607-070D600DFCF8}"/>
                    </a:ext>
                  </a:extLst>
                </p:cNvPr>
                <p:cNvSpPr txBox="1"/>
                <p:nvPr/>
              </p:nvSpPr>
              <p:spPr>
                <a:xfrm>
                  <a:off x="4635114" y="4334053"/>
                  <a:ext cx="1813485" cy="249729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9525" cap="flat" cmpd="sng" algn="ctr">
                  <a:solidFill>
                    <a:srgbClr val="5F5F5F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anchor="ctr"/>
                <a:lstStyle>
                  <a:defPPr>
                    <a:defRPr lang="ko-KR"/>
                  </a:defPPr>
                  <a:lvl1pPr algn="ctr">
                    <a:lnSpc>
                      <a:spcPct val="100000"/>
                    </a:lnSpc>
                    <a:spcBef>
                      <a:spcPct val="50000"/>
                    </a:spcBef>
                    <a:buFontTx/>
                    <a:buNone/>
                    <a:defRPr kumimoji="1" sz="1000" b="1">
                      <a:latin typeface="Arial" pitchFamily="34" charset="0"/>
                      <a:ea typeface="맑은 고딕" pitchFamily="50" charset="-127"/>
                      <a:cs typeface="Arial" pitchFamily="34" charset="0"/>
                    </a:defRPr>
                  </a:lvl1pPr>
                </a:lstStyle>
                <a:p>
                  <a:r>
                    <a:rPr lang="ko-KR" altLang="en-US" dirty="0"/>
                    <a:t>예측 데이터 호출</a:t>
                  </a:r>
                </a:p>
              </p:txBody>
            </p:sp>
            <p:sp>
              <p:nvSpPr>
                <p:cNvPr id="94" name="직사각형 93">
                  <a:extLst>
                    <a:ext uri="{FF2B5EF4-FFF2-40B4-BE49-F238E27FC236}">
                      <a16:creationId xmlns:a16="http://schemas.microsoft.com/office/drawing/2014/main" id="{AF5E404B-2AE1-6B3E-E1A3-B4462C80B227}"/>
                    </a:ext>
                  </a:extLst>
                </p:cNvPr>
                <p:cNvSpPr/>
                <p:nvPr/>
              </p:nvSpPr>
              <p:spPr>
                <a:xfrm>
                  <a:off x="4635114" y="4605368"/>
                  <a:ext cx="1813485" cy="495263"/>
                </a:xfrm>
                <a:prstGeom prst="rect">
                  <a:avLst/>
                </a:prstGeom>
                <a:noFill/>
                <a:ln w="63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92075" indent="-92075">
                    <a:buFont typeface="Arial" panose="020B0604020202020204" pitchFamily="34" charset="0"/>
                    <a:buChar char="•"/>
                  </a:pPr>
                  <a:r>
                    <a:rPr kumimoji="1" lang="ko-KR" altLang="en-US" sz="1000" dirty="0">
                      <a:solidFill>
                        <a:schemeClr val="tx1"/>
                      </a:solidFill>
                    </a:rPr>
                    <a:t>통합 </a:t>
                  </a:r>
                  <a:r>
                    <a:rPr kumimoji="1" lang="en-US" altLang="ko-KR" sz="1000" dirty="0">
                      <a:solidFill>
                        <a:schemeClr val="tx1"/>
                      </a:solidFill>
                    </a:rPr>
                    <a:t>DB</a:t>
                  </a:r>
                  <a:r>
                    <a:rPr kumimoji="1" lang="ko-KR" altLang="en-US" sz="1000" dirty="0">
                      <a:solidFill>
                        <a:schemeClr val="tx1"/>
                      </a:solidFill>
                    </a:rPr>
                    <a:t>로부터 예측을 위한 데이터 호출</a:t>
                  </a:r>
                  <a:endParaRPr kumimoji="1" lang="en-US" altLang="ko-KR" sz="100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17" name="그룹 116">
                <a:extLst>
                  <a:ext uri="{FF2B5EF4-FFF2-40B4-BE49-F238E27FC236}">
                    <a16:creationId xmlns:a16="http://schemas.microsoft.com/office/drawing/2014/main" id="{42FD0A77-698A-F470-A179-36BDD7051F06}"/>
                  </a:ext>
                </a:extLst>
              </p:cNvPr>
              <p:cNvGrpSpPr/>
              <p:nvPr/>
            </p:nvGrpSpPr>
            <p:grpSpPr>
              <a:xfrm>
                <a:off x="4635113" y="5269809"/>
                <a:ext cx="1813485" cy="763861"/>
                <a:chOff x="4635113" y="5344595"/>
                <a:chExt cx="1813485" cy="763861"/>
              </a:xfrm>
            </p:grpSpPr>
            <p:sp>
              <p:nvSpPr>
                <p:cNvPr id="93" name="TextBox 92">
                  <a:extLst>
                    <a:ext uri="{FF2B5EF4-FFF2-40B4-BE49-F238E27FC236}">
                      <a16:creationId xmlns:a16="http://schemas.microsoft.com/office/drawing/2014/main" id="{295CD29F-525C-7CC2-33B7-3FB27620EAE1}"/>
                    </a:ext>
                  </a:extLst>
                </p:cNvPr>
                <p:cNvSpPr txBox="1"/>
                <p:nvPr/>
              </p:nvSpPr>
              <p:spPr>
                <a:xfrm>
                  <a:off x="4635113" y="5344595"/>
                  <a:ext cx="1813485" cy="249729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9525" cap="flat" cmpd="sng" algn="ctr">
                  <a:solidFill>
                    <a:srgbClr val="5F5F5F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anchor="ctr"/>
                <a:lstStyle>
                  <a:defPPr>
                    <a:defRPr lang="ko-KR"/>
                  </a:defPPr>
                  <a:lvl1pPr algn="ctr">
                    <a:lnSpc>
                      <a:spcPct val="100000"/>
                    </a:lnSpc>
                    <a:spcBef>
                      <a:spcPct val="50000"/>
                    </a:spcBef>
                    <a:buFontTx/>
                    <a:buNone/>
                    <a:defRPr kumimoji="1" sz="1000" b="1">
                      <a:latin typeface="Arial" pitchFamily="34" charset="0"/>
                      <a:ea typeface="맑은 고딕" pitchFamily="50" charset="-127"/>
                      <a:cs typeface="Arial" pitchFamily="34" charset="0"/>
                    </a:defRPr>
                  </a:lvl1pPr>
                </a:lstStyle>
                <a:p>
                  <a:r>
                    <a:rPr lang="ko-KR" altLang="en-US" dirty="0"/>
                    <a:t>예측 데이터 </a:t>
                  </a:r>
                  <a:r>
                    <a:rPr lang="ko-KR" altLang="en-US" dirty="0" err="1"/>
                    <a:t>전처리</a:t>
                  </a:r>
                  <a:endParaRPr lang="ko-KR" altLang="en-US" dirty="0"/>
                </a:p>
              </p:txBody>
            </p:sp>
            <p:sp>
              <p:nvSpPr>
                <p:cNvPr id="95" name="직사각형 94">
                  <a:extLst>
                    <a:ext uri="{FF2B5EF4-FFF2-40B4-BE49-F238E27FC236}">
                      <a16:creationId xmlns:a16="http://schemas.microsoft.com/office/drawing/2014/main" id="{13B82376-96BA-8421-9F76-45D960A5A65A}"/>
                    </a:ext>
                  </a:extLst>
                </p:cNvPr>
                <p:cNvSpPr/>
                <p:nvPr/>
              </p:nvSpPr>
              <p:spPr>
                <a:xfrm>
                  <a:off x="4635113" y="5613193"/>
                  <a:ext cx="1813485" cy="495263"/>
                </a:xfrm>
                <a:prstGeom prst="rect">
                  <a:avLst/>
                </a:prstGeom>
                <a:noFill/>
                <a:ln w="63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92075" indent="-92075">
                    <a:buFont typeface="Arial" panose="020B0604020202020204" pitchFamily="34" charset="0"/>
                    <a:buChar char="•"/>
                  </a:pPr>
                  <a:r>
                    <a:rPr lang="ko-KR" altLang="en-US" sz="10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ea"/>
                    </a:rPr>
                    <a:t>학습 데이터와 동일한 기준 적용</a:t>
                  </a:r>
                  <a:endParaRPr kumimoji="1" lang="en-US" altLang="ko-KR" sz="100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18" name="그룹 117">
                <a:extLst>
                  <a:ext uri="{FF2B5EF4-FFF2-40B4-BE49-F238E27FC236}">
                    <a16:creationId xmlns:a16="http://schemas.microsoft.com/office/drawing/2014/main" id="{88223AF6-0AC1-D670-A961-0723C18D7271}"/>
                  </a:ext>
                </a:extLst>
              </p:cNvPr>
              <p:cNvGrpSpPr/>
              <p:nvPr/>
            </p:nvGrpSpPr>
            <p:grpSpPr>
              <a:xfrm>
                <a:off x="4635113" y="6197918"/>
                <a:ext cx="1813486" cy="641623"/>
                <a:chOff x="4635113" y="6323622"/>
                <a:chExt cx="1813486" cy="641623"/>
              </a:xfrm>
            </p:grpSpPr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FA9ECABD-AB9A-E570-FA5B-C029EB56ED70}"/>
                    </a:ext>
                  </a:extLst>
                </p:cNvPr>
                <p:cNvSpPr txBox="1"/>
                <p:nvPr/>
              </p:nvSpPr>
              <p:spPr>
                <a:xfrm>
                  <a:off x="4635113" y="6323622"/>
                  <a:ext cx="1813485" cy="249729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9525" cap="flat" cmpd="sng" algn="ctr">
                  <a:solidFill>
                    <a:srgbClr val="5F5F5F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anchor="ctr"/>
                <a:lstStyle>
                  <a:defPPr>
                    <a:defRPr lang="ko-KR"/>
                  </a:defPPr>
                  <a:lvl1pPr algn="ctr">
                    <a:lnSpc>
                      <a:spcPct val="100000"/>
                    </a:lnSpc>
                    <a:spcBef>
                      <a:spcPct val="50000"/>
                    </a:spcBef>
                    <a:buFontTx/>
                    <a:buNone/>
                    <a:defRPr kumimoji="1" sz="1000" b="1">
                      <a:latin typeface="Arial" pitchFamily="34" charset="0"/>
                      <a:ea typeface="맑은 고딕" pitchFamily="50" charset="-127"/>
                      <a:cs typeface="Arial" pitchFamily="34" charset="0"/>
                    </a:defRPr>
                  </a:lvl1pPr>
                </a:lstStyle>
                <a:p>
                  <a:r>
                    <a:rPr lang="ko-KR" altLang="en-US" dirty="0"/>
                    <a:t>예측 및 결과 저장</a:t>
                  </a:r>
                </a:p>
              </p:txBody>
            </p:sp>
            <p:sp>
              <p:nvSpPr>
                <p:cNvPr id="98" name="직사각형 97">
                  <a:extLst>
                    <a:ext uri="{FF2B5EF4-FFF2-40B4-BE49-F238E27FC236}">
                      <a16:creationId xmlns:a16="http://schemas.microsoft.com/office/drawing/2014/main" id="{39A3F28D-1B10-A995-264D-D2E96E8B0242}"/>
                    </a:ext>
                  </a:extLst>
                </p:cNvPr>
                <p:cNvSpPr/>
                <p:nvPr/>
              </p:nvSpPr>
              <p:spPr>
                <a:xfrm>
                  <a:off x="4635114" y="6592221"/>
                  <a:ext cx="1813485" cy="373024"/>
                </a:xfrm>
                <a:prstGeom prst="rect">
                  <a:avLst/>
                </a:prstGeom>
                <a:noFill/>
                <a:ln w="63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92075" indent="-92075">
                    <a:buFont typeface="Arial" panose="020B0604020202020204" pitchFamily="34" charset="0"/>
                    <a:buChar char="•"/>
                  </a:pPr>
                  <a:r>
                    <a:rPr lang="ko-KR" altLang="en-US" sz="10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ea"/>
                    </a:rPr>
                    <a:t>최종 모형을 적용하여 결과 도출 </a:t>
                  </a:r>
                  <a:r>
                    <a:rPr lang="en-US" altLang="ko-KR" sz="10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ea"/>
                    </a:rPr>
                    <a:t>/ </a:t>
                  </a:r>
                  <a:r>
                    <a:rPr lang="ko-KR" altLang="en-US" sz="10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ea"/>
                    </a:rPr>
                    <a:t>통합 </a:t>
                  </a:r>
                  <a:r>
                    <a:rPr lang="en-US" altLang="ko-KR" sz="10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ea"/>
                    </a:rPr>
                    <a:t>DB </a:t>
                  </a:r>
                  <a:r>
                    <a:rPr lang="ko-KR" altLang="en-US" sz="10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ea"/>
                    </a:rPr>
                    <a:t>적재</a:t>
                  </a:r>
                  <a:endParaRPr kumimoji="1" lang="en-US" altLang="ko-KR" sz="1000" dirty="0">
                    <a:solidFill>
                      <a:schemeClr val="tx1"/>
                    </a:solidFill>
                  </a:endParaRPr>
                </a:p>
              </p:txBody>
            </p:sp>
          </p:grpSp>
        </p:grpSp>
      </p:grpSp>
      <p:cxnSp>
        <p:nvCxnSpPr>
          <p:cNvPr id="99" name="꺾인 연결선[E] 58">
            <a:extLst>
              <a:ext uri="{FF2B5EF4-FFF2-40B4-BE49-F238E27FC236}">
                <a16:creationId xmlns:a16="http://schemas.microsoft.com/office/drawing/2014/main" id="{671982E5-18DA-84D5-4639-72359FB41FB0}"/>
              </a:ext>
            </a:extLst>
          </p:cNvPr>
          <p:cNvCxnSpPr>
            <a:cxnSpLocks/>
            <a:stCxn id="95" idx="2"/>
            <a:endCxn id="97" idx="0"/>
          </p:cNvCxnSpPr>
          <p:nvPr/>
        </p:nvCxnSpPr>
        <p:spPr>
          <a:xfrm>
            <a:off x="5858069" y="5577068"/>
            <a:ext cx="0" cy="164248"/>
          </a:xfrm>
          <a:prstGeom prst="straightConnector1">
            <a:avLst/>
          </a:prstGeom>
          <a:ln w="63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TextBox 132">
            <a:extLst>
              <a:ext uri="{FF2B5EF4-FFF2-40B4-BE49-F238E27FC236}">
                <a16:creationId xmlns:a16="http://schemas.microsoft.com/office/drawing/2014/main" id="{1939947E-A196-DB90-1AB9-F3BF70D5B152}"/>
              </a:ext>
            </a:extLst>
          </p:cNvPr>
          <p:cNvSpPr txBox="1"/>
          <p:nvPr/>
        </p:nvSpPr>
        <p:spPr>
          <a:xfrm>
            <a:off x="3255115" y="3562866"/>
            <a:ext cx="854721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학습 코어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78BE0FCA-630A-0B37-D9F1-99F66C920582}"/>
              </a:ext>
            </a:extLst>
          </p:cNvPr>
          <p:cNvSpPr txBox="1"/>
          <p:nvPr/>
        </p:nvSpPr>
        <p:spPr>
          <a:xfrm>
            <a:off x="5430709" y="3562866"/>
            <a:ext cx="854721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예측 코어</a:t>
            </a:r>
          </a:p>
        </p:txBody>
      </p:sp>
      <p:cxnSp>
        <p:nvCxnSpPr>
          <p:cNvPr id="138" name="연결선: 꺾임 137">
            <a:extLst>
              <a:ext uri="{FF2B5EF4-FFF2-40B4-BE49-F238E27FC236}">
                <a16:creationId xmlns:a16="http://schemas.microsoft.com/office/drawing/2014/main" id="{78796FE4-4797-1D50-CA2C-D96CAB983965}"/>
              </a:ext>
            </a:extLst>
          </p:cNvPr>
          <p:cNvCxnSpPr>
            <a:cxnSpLocks/>
            <a:endCxn id="197" idx="2"/>
          </p:cNvCxnSpPr>
          <p:nvPr/>
        </p:nvCxnSpPr>
        <p:spPr>
          <a:xfrm rot="5400000">
            <a:off x="1347667" y="3318594"/>
            <a:ext cx="2914782" cy="2583353"/>
          </a:xfrm>
          <a:prstGeom prst="bentConnector4">
            <a:avLst>
              <a:gd name="adj1" fmla="val -143"/>
              <a:gd name="adj2" fmla="val 74437"/>
            </a:avLst>
          </a:prstGeom>
          <a:ln w="12700">
            <a:solidFill>
              <a:schemeClr val="tx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AutoShape 40">
            <a:extLst>
              <a:ext uri="{FF2B5EF4-FFF2-40B4-BE49-F238E27FC236}">
                <a16:creationId xmlns:a16="http://schemas.microsoft.com/office/drawing/2014/main" id="{2A47E0D3-54B4-E0BF-EBE2-70A3B100EC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0077" y="2422385"/>
            <a:ext cx="190500" cy="152400"/>
          </a:xfrm>
          <a:prstGeom prst="roundRect">
            <a:avLst>
              <a:gd name="adj" fmla="val 16667"/>
            </a:avLst>
          </a:prstGeom>
          <a:solidFill>
            <a:schemeClr val="accent2">
              <a:lumMod val="20000"/>
              <a:lumOff val="80000"/>
            </a:schemeClr>
          </a:solidFill>
          <a:ln w="3175" algn="ctr">
            <a:solidFill>
              <a:schemeClr val="accent2"/>
            </a:solidFill>
            <a:prstDash val="solid"/>
            <a:round/>
            <a:headEnd/>
            <a:tailEnd/>
          </a:ln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4F81BD"/>
              </a:buClr>
              <a:buSzTx/>
              <a:buFont typeface="Wingdings" pitchFamily="2" charset="2"/>
              <a:buNone/>
              <a:tabLst/>
              <a:defRPr/>
            </a:pPr>
            <a:r>
              <a:rPr lang="en-US" altLang="ko-KR" sz="1000" b="1" dirty="0">
                <a:solidFill>
                  <a:srgbClr val="C00000"/>
                </a:solidFill>
                <a:latin typeface="+mj-ea"/>
                <a:ea typeface="+mj-ea"/>
                <a:cs typeface="Arial" pitchFamily="34" charset="0"/>
              </a:rPr>
              <a:t>1</a:t>
            </a:r>
            <a:endParaRPr kumimoji="0" lang="ko-KR" altLang="en-US" sz="11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+mj-ea"/>
              <a:ea typeface="+mj-ea"/>
              <a:cs typeface="Arial" pitchFamily="34" charset="0"/>
            </a:endParaRPr>
          </a:p>
        </p:txBody>
      </p:sp>
      <p:sp>
        <p:nvSpPr>
          <p:cNvPr id="174" name="말풍선: 모서리가 둥근 사각형 173">
            <a:extLst>
              <a:ext uri="{FF2B5EF4-FFF2-40B4-BE49-F238E27FC236}">
                <a16:creationId xmlns:a16="http://schemas.microsoft.com/office/drawing/2014/main" id="{BBB46B67-BB30-22F6-0CDF-5A6BD081445C}"/>
              </a:ext>
            </a:extLst>
          </p:cNvPr>
          <p:cNvSpPr/>
          <p:nvPr/>
        </p:nvSpPr>
        <p:spPr>
          <a:xfrm>
            <a:off x="6217635" y="2942121"/>
            <a:ext cx="565474" cy="421349"/>
          </a:xfrm>
          <a:prstGeom prst="wedgeRoundRectCallout">
            <a:avLst>
              <a:gd name="adj1" fmla="val -30216"/>
              <a:gd name="adj2" fmla="val 7047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특허</a:t>
            </a:r>
            <a:endParaRPr lang="en-US" altLang="ko-KR" sz="12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  <a:p>
            <a:pPr algn="ctr"/>
            <a:r>
              <a:rPr lang="ko-KR" altLang="en-US" sz="1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해당</a:t>
            </a: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11E1D146-5998-A76A-042A-C549E1FB2EF6}"/>
              </a:ext>
            </a:extLst>
          </p:cNvPr>
          <p:cNvSpPr/>
          <p:nvPr/>
        </p:nvSpPr>
        <p:spPr>
          <a:xfrm>
            <a:off x="885307" y="2394137"/>
            <a:ext cx="85472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 i="1" dirty="0">
                <a:solidFill>
                  <a:prstClr val="black"/>
                </a:solidFill>
              </a:rPr>
              <a:t>데이터 수집</a:t>
            </a:r>
            <a:endParaRPr lang="ko-KR" altLang="en-US" sz="1000" b="1" i="1" dirty="0"/>
          </a:p>
        </p:txBody>
      </p:sp>
      <p:sp>
        <p:nvSpPr>
          <p:cNvPr id="186" name="AutoShape 40">
            <a:extLst>
              <a:ext uri="{FF2B5EF4-FFF2-40B4-BE49-F238E27FC236}">
                <a16:creationId xmlns:a16="http://schemas.microsoft.com/office/drawing/2014/main" id="{7D5E85D4-6628-E87A-FDC0-1ED6C7EECA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05142" y="2422385"/>
            <a:ext cx="190500" cy="152400"/>
          </a:xfrm>
          <a:prstGeom prst="roundRect">
            <a:avLst>
              <a:gd name="adj" fmla="val 16667"/>
            </a:avLst>
          </a:prstGeom>
          <a:solidFill>
            <a:schemeClr val="accent2">
              <a:lumMod val="20000"/>
              <a:lumOff val="80000"/>
            </a:schemeClr>
          </a:solidFill>
          <a:ln w="3175" algn="ctr">
            <a:solidFill>
              <a:schemeClr val="accent2"/>
            </a:solidFill>
            <a:prstDash val="solid"/>
            <a:round/>
            <a:headEnd/>
            <a:tailEnd/>
          </a:ln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4F81BD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ea"/>
                <a:ea typeface="+mj-ea"/>
                <a:cs typeface="Arial" pitchFamily="34" charset="0"/>
              </a:rPr>
              <a:t>2</a:t>
            </a:r>
            <a:endParaRPr kumimoji="0" lang="ko-KR" altLang="en-US" sz="11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+mj-ea"/>
              <a:ea typeface="+mj-ea"/>
              <a:cs typeface="Arial" pitchFamily="34" charset="0"/>
            </a:endParaRP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6F0C4F02-49A8-37E8-B3CA-5CB79DD5B549}"/>
              </a:ext>
            </a:extLst>
          </p:cNvPr>
          <p:cNvSpPr/>
          <p:nvPr/>
        </p:nvSpPr>
        <p:spPr>
          <a:xfrm>
            <a:off x="4380372" y="2394137"/>
            <a:ext cx="85472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 i="1" dirty="0">
                <a:solidFill>
                  <a:prstClr val="black"/>
                </a:solidFill>
              </a:rPr>
              <a:t>데이터 적재</a:t>
            </a:r>
            <a:endParaRPr lang="ko-KR" altLang="en-US" sz="1000" b="1" i="1" dirty="0"/>
          </a:p>
        </p:txBody>
      </p:sp>
      <p:sp>
        <p:nvSpPr>
          <p:cNvPr id="188" name="AutoShape 40">
            <a:extLst>
              <a:ext uri="{FF2B5EF4-FFF2-40B4-BE49-F238E27FC236}">
                <a16:creationId xmlns:a16="http://schemas.microsoft.com/office/drawing/2014/main" id="{A1CE7BFA-A429-B756-0468-7D911FD898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3644" y="3501779"/>
            <a:ext cx="190500" cy="152400"/>
          </a:xfrm>
          <a:prstGeom prst="roundRect">
            <a:avLst>
              <a:gd name="adj" fmla="val 16667"/>
            </a:avLst>
          </a:prstGeom>
          <a:solidFill>
            <a:schemeClr val="accent2">
              <a:lumMod val="20000"/>
              <a:lumOff val="80000"/>
            </a:schemeClr>
          </a:solidFill>
          <a:ln w="3175" algn="ctr">
            <a:solidFill>
              <a:schemeClr val="accent2"/>
            </a:solidFill>
            <a:prstDash val="solid"/>
            <a:round/>
            <a:headEnd/>
            <a:tailEnd/>
          </a:ln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4F81BD"/>
              </a:buClr>
              <a:buSzTx/>
              <a:buFont typeface="Wingdings" pitchFamily="2" charset="2"/>
              <a:buNone/>
              <a:tabLst/>
              <a:defRPr/>
            </a:pPr>
            <a:r>
              <a:rPr lang="en-US" altLang="ko-KR" sz="1000" b="1" dirty="0">
                <a:solidFill>
                  <a:srgbClr val="C00000"/>
                </a:solidFill>
                <a:latin typeface="+mj-ea"/>
                <a:ea typeface="+mj-ea"/>
                <a:cs typeface="Arial" pitchFamily="34" charset="0"/>
              </a:rPr>
              <a:t>3</a:t>
            </a:r>
            <a:endParaRPr kumimoji="0" lang="ko-KR" altLang="en-US" sz="11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+mj-ea"/>
              <a:ea typeface="+mj-ea"/>
              <a:cs typeface="Arial" pitchFamily="34" charset="0"/>
            </a:endParaRPr>
          </a:p>
        </p:txBody>
      </p:sp>
      <p:sp>
        <p:nvSpPr>
          <p:cNvPr id="189" name="AutoShape 40">
            <a:extLst>
              <a:ext uri="{FF2B5EF4-FFF2-40B4-BE49-F238E27FC236}">
                <a16:creationId xmlns:a16="http://schemas.microsoft.com/office/drawing/2014/main" id="{8E1E5967-5680-A551-8E6D-5B8A45D3AE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5459" y="3508252"/>
            <a:ext cx="190500" cy="152400"/>
          </a:xfrm>
          <a:prstGeom prst="roundRect">
            <a:avLst>
              <a:gd name="adj" fmla="val 16667"/>
            </a:avLst>
          </a:prstGeom>
          <a:solidFill>
            <a:schemeClr val="accent2">
              <a:lumMod val="20000"/>
              <a:lumOff val="80000"/>
            </a:schemeClr>
          </a:solidFill>
          <a:ln w="3175" algn="ctr">
            <a:solidFill>
              <a:schemeClr val="accent2"/>
            </a:solidFill>
            <a:prstDash val="solid"/>
            <a:round/>
            <a:headEnd/>
            <a:tailEnd/>
          </a:ln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4F81BD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ea"/>
                <a:ea typeface="+mj-ea"/>
                <a:cs typeface="Arial" pitchFamily="34" charset="0"/>
              </a:rPr>
              <a:t>4</a:t>
            </a:r>
            <a:endParaRPr kumimoji="0" lang="ko-KR" altLang="en-US" sz="11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+mj-ea"/>
              <a:ea typeface="+mj-ea"/>
              <a:cs typeface="Arial" pitchFamily="34" charset="0"/>
            </a:endParaRPr>
          </a:p>
        </p:txBody>
      </p:sp>
      <p:grpSp>
        <p:nvGrpSpPr>
          <p:cNvPr id="198" name="그룹 197">
            <a:extLst>
              <a:ext uri="{FF2B5EF4-FFF2-40B4-BE49-F238E27FC236}">
                <a16:creationId xmlns:a16="http://schemas.microsoft.com/office/drawing/2014/main" id="{0C435E66-0A5C-7DA0-2711-F8F2CA6E1394}"/>
              </a:ext>
            </a:extLst>
          </p:cNvPr>
          <p:cNvGrpSpPr/>
          <p:nvPr/>
        </p:nvGrpSpPr>
        <p:grpSpPr>
          <a:xfrm>
            <a:off x="736011" y="5647932"/>
            <a:ext cx="1189098" cy="909633"/>
            <a:chOff x="911271" y="5746992"/>
            <a:chExt cx="1189098" cy="909633"/>
          </a:xfrm>
        </p:grpSpPr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C54B105F-A178-4BAA-CC1F-AD58FAD2E97F}"/>
                </a:ext>
              </a:extLst>
            </p:cNvPr>
            <p:cNvSpPr/>
            <p:nvPr/>
          </p:nvSpPr>
          <p:spPr>
            <a:xfrm>
              <a:off x="1088554" y="5746992"/>
              <a:ext cx="1011815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000" b="1" i="1" dirty="0">
                  <a:solidFill>
                    <a:prstClr val="black"/>
                  </a:solidFill>
                </a:rPr>
                <a:t>분석 결과 조회</a:t>
              </a:r>
              <a:endParaRPr lang="ko-KR" altLang="en-US" sz="1000" b="1" i="1" dirty="0"/>
            </a:p>
          </p:txBody>
        </p:sp>
        <p:sp>
          <p:nvSpPr>
            <p:cNvPr id="65" name="AutoShape 40">
              <a:extLst>
                <a:ext uri="{FF2B5EF4-FFF2-40B4-BE49-F238E27FC236}">
                  <a16:creationId xmlns:a16="http://schemas.microsoft.com/office/drawing/2014/main" id="{580879ED-077A-BD5F-B70F-6B1E28902B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1271" y="5775240"/>
              <a:ext cx="190500" cy="152400"/>
            </a:xfrm>
            <a:prstGeom prst="roundRect">
              <a:avLst>
                <a:gd name="adj" fmla="val 16667"/>
              </a:avLst>
            </a:prstGeom>
            <a:solidFill>
              <a:schemeClr val="accent2">
                <a:lumMod val="20000"/>
                <a:lumOff val="80000"/>
              </a:schemeClr>
            </a:solidFill>
            <a:ln w="3175" algn="ctr">
              <a:solidFill>
                <a:schemeClr val="accent2"/>
              </a:solidFill>
              <a:prstDash val="solid"/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rgbClr val="4F81BD"/>
                </a:buClr>
                <a:buSzTx/>
                <a:buFont typeface="Wingdings" pitchFamily="2" charset="2"/>
                <a:buNone/>
                <a:tabLst/>
                <a:defRPr/>
              </a:pPr>
              <a:r>
                <a:rPr lang="en-US" altLang="ko-KR" sz="1000" b="1" dirty="0">
                  <a:solidFill>
                    <a:srgbClr val="C00000"/>
                  </a:solidFill>
                  <a:latin typeface="+mj-ea"/>
                  <a:ea typeface="+mj-ea"/>
                  <a:cs typeface="Arial" pitchFamily="34" charset="0"/>
                </a:rPr>
                <a:t>5</a:t>
              </a:r>
              <a:endPara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ea"/>
                <a:ea typeface="+mj-ea"/>
                <a:cs typeface="Arial" pitchFamily="34" charset="0"/>
              </a:endParaRPr>
            </a:p>
          </p:txBody>
        </p:sp>
        <p:grpSp>
          <p:nvGrpSpPr>
            <p:cNvPr id="190" name="Group 152">
              <a:extLst>
                <a:ext uri="{FF2B5EF4-FFF2-40B4-BE49-F238E27FC236}">
                  <a16:creationId xmlns:a16="http://schemas.microsoft.com/office/drawing/2014/main" id="{F501FDB8-D611-3C3F-8184-0A41BDA7B23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52797" y="5988047"/>
              <a:ext cx="988336" cy="668578"/>
              <a:chOff x="5488" y="2026"/>
              <a:chExt cx="476" cy="322"/>
            </a:xfrm>
          </p:grpSpPr>
          <p:sp>
            <p:nvSpPr>
              <p:cNvPr id="191" name="TextBox 1033">
                <a:extLst>
                  <a:ext uri="{FF2B5EF4-FFF2-40B4-BE49-F238E27FC236}">
                    <a16:creationId xmlns:a16="http://schemas.microsoft.com/office/drawing/2014/main" id="{2D149CC4-DCD5-B744-CFBD-C96AC05D53F6}"/>
                  </a:ext>
                </a:extLst>
              </p:cNvPr>
              <p:cNvSpPr txBox="1">
                <a:spLocks noChangeArrowheads="1"/>
              </p:cNvSpPr>
              <p:nvPr/>
            </p:nvSpPr>
            <p:spPr bwMode="gray">
              <a:xfrm>
                <a:off x="5488" y="2274"/>
                <a:ext cx="476" cy="7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 anchor="ctr">
                <a:spAutoFit/>
              </a:bodyPr>
              <a:lstStyle>
                <a:defPPr>
                  <a:defRPr lang="ko-KR"/>
                </a:defPPr>
                <a:lvl1pPr algn="ctr" rtl="0" fontAlgn="base" latinLnBrk="1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tx1"/>
                    </a:solidFill>
                    <a:latin typeface="Arial" pitchFamily="34" charset="0"/>
                    <a:ea typeface="맑은 고딕" pitchFamily="50" charset="-127"/>
                    <a:cs typeface="Arial" pitchFamily="34" charset="0"/>
                  </a:defRPr>
                </a:lvl1pPr>
                <a:lvl2pPr marL="4572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tx1"/>
                    </a:solidFill>
                    <a:latin typeface="Arial" pitchFamily="34" charset="0"/>
                    <a:ea typeface="맑은 고딕" pitchFamily="50" charset="-127"/>
                    <a:cs typeface="Arial" pitchFamily="34" charset="0"/>
                  </a:defRPr>
                </a:lvl2pPr>
                <a:lvl3pPr marL="9144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tx1"/>
                    </a:solidFill>
                    <a:latin typeface="Arial" pitchFamily="34" charset="0"/>
                    <a:ea typeface="맑은 고딕" pitchFamily="50" charset="-127"/>
                    <a:cs typeface="Arial" pitchFamily="34" charset="0"/>
                  </a:defRPr>
                </a:lvl3pPr>
                <a:lvl4pPr marL="13716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tx1"/>
                    </a:solidFill>
                    <a:latin typeface="Arial" pitchFamily="34" charset="0"/>
                    <a:ea typeface="맑은 고딕" pitchFamily="50" charset="-127"/>
                    <a:cs typeface="Arial" pitchFamily="34" charset="0"/>
                  </a:defRPr>
                </a:lvl4pPr>
                <a:lvl5pPr marL="18288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tx1"/>
                    </a:solidFill>
                    <a:latin typeface="Arial" pitchFamily="34" charset="0"/>
                    <a:ea typeface="맑은 고딕" pitchFamily="50" charset="-127"/>
                    <a:cs typeface="Arial" pitchFamily="34" charset="0"/>
                  </a:defRPr>
                </a:lvl5pPr>
                <a:lvl6pPr marL="2286000" algn="l" defTabSz="914400" rtl="0" eaLnBrk="1" latinLnBrk="1" hangingPunct="1">
                  <a:defRPr sz="1400" b="1" kern="1200">
                    <a:solidFill>
                      <a:schemeClr val="tx1"/>
                    </a:solidFill>
                    <a:latin typeface="Arial" pitchFamily="34" charset="0"/>
                    <a:ea typeface="맑은 고딕" pitchFamily="50" charset="-127"/>
                    <a:cs typeface="Arial" pitchFamily="34" charset="0"/>
                  </a:defRPr>
                </a:lvl6pPr>
                <a:lvl7pPr marL="2743200" algn="l" defTabSz="914400" rtl="0" eaLnBrk="1" latinLnBrk="1" hangingPunct="1">
                  <a:defRPr sz="1400" b="1" kern="1200">
                    <a:solidFill>
                      <a:schemeClr val="tx1"/>
                    </a:solidFill>
                    <a:latin typeface="Arial" pitchFamily="34" charset="0"/>
                    <a:ea typeface="맑은 고딕" pitchFamily="50" charset="-127"/>
                    <a:cs typeface="Arial" pitchFamily="34" charset="0"/>
                  </a:defRPr>
                </a:lvl7pPr>
                <a:lvl8pPr marL="3200400" algn="l" defTabSz="914400" rtl="0" eaLnBrk="1" latinLnBrk="1" hangingPunct="1">
                  <a:defRPr sz="1400" b="1" kern="1200">
                    <a:solidFill>
                      <a:schemeClr val="tx1"/>
                    </a:solidFill>
                    <a:latin typeface="Arial" pitchFamily="34" charset="0"/>
                    <a:ea typeface="맑은 고딕" pitchFamily="50" charset="-127"/>
                    <a:cs typeface="Arial" pitchFamily="34" charset="0"/>
                  </a:defRPr>
                </a:lvl8pPr>
                <a:lvl9pPr marL="3657600" algn="l" defTabSz="914400" rtl="0" eaLnBrk="1" latinLnBrk="1" hangingPunct="1">
                  <a:defRPr sz="1400" b="1" kern="1200">
                    <a:solidFill>
                      <a:schemeClr val="tx1"/>
                    </a:solidFill>
                    <a:latin typeface="Arial" pitchFamily="34" charset="0"/>
                    <a:ea typeface="맑은 고딕" pitchFamily="50" charset="-127"/>
                    <a:cs typeface="Arial" pitchFamily="34" charset="0"/>
                  </a:defRPr>
                </a:lvl9pPr>
              </a:lstStyle>
              <a:p>
                <a:pPr algn="l">
                  <a:buFontTx/>
                  <a:buNone/>
                </a:pPr>
                <a:r>
                  <a:rPr lang="ko-KR" altLang="en-US" sz="1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  <a:ea typeface="+mn-ea"/>
                    <a:cs typeface="굴림" pitchFamily="50" charset="-127"/>
                  </a:rPr>
                  <a:t>관리자 및 사용자</a:t>
                </a:r>
                <a:endPara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  <a:cs typeface="굴림" pitchFamily="50" charset="-127"/>
                </a:endParaRPr>
              </a:p>
            </p:txBody>
          </p:sp>
          <p:grpSp>
            <p:nvGrpSpPr>
              <p:cNvPr id="192" name="Group 138">
                <a:extLst>
                  <a:ext uri="{FF2B5EF4-FFF2-40B4-BE49-F238E27FC236}">
                    <a16:creationId xmlns:a16="http://schemas.microsoft.com/office/drawing/2014/main" id="{C481C9EB-ACC5-1D9A-0979-A3CAE186C67C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 flipH="1">
                <a:off x="5544" y="2026"/>
                <a:ext cx="349" cy="186"/>
                <a:chOff x="1040" y="2255"/>
                <a:chExt cx="570" cy="304"/>
              </a:xfrm>
            </p:grpSpPr>
            <p:grpSp>
              <p:nvGrpSpPr>
                <p:cNvPr id="193" name="Group 139">
                  <a:extLst>
                    <a:ext uri="{FF2B5EF4-FFF2-40B4-BE49-F238E27FC236}">
                      <a16:creationId xmlns:a16="http://schemas.microsoft.com/office/drawing/2014/main" id="{4A0F0E3B-C2E8-AC48-0E24-7E906CE9FE00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1122" y="2255"/>
                  <a:ext cx="178" cy="287"/>
                  <a:chOff x="1122" y="2255"/>
                  <a:chExt cx="178" cy="287"/>
                </a:xfrm>
              </p:grpSpPr>
              <p:sp>
                <p:nvSpPr>
                  <p:cNvPr id="196" name="Freeform 140">
                    <a:extLst>
                      <a:ext uri="{FF2B5EF4-FFF2-40B4-BE49-F238E27FC236}">
                        <a16:creationId xmlns:a16="http://schemas.microsoft.com/office/drawing/2014/main" id="{0BDC0264-E28D-8594-2A6F-73DD41707BD1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 bwMode="gray">
                  <a:xfrm>
                    <a:off x="1147" y="2255"/>
                    <a:ext cx="125" cy="127"/>
                  </a:xfrm>
                  <a:custGeom>
                    <a:avLst/>
                    <a:gdLst>
                      <a:gd name="T0" fmla="*/ 2 w 152"/>
                      <a:gd name="T1" fmla="*/ 2 h 154"/>
                      <a:gd name="T2" fmla="*/ 2 w 152"/>
                      <a:gd name="T3" fmla="*/ 2 h 154"/>
                      <a:gd name="T4" fmla="*/ 2 w 152"/>
                      <a:gd name="T5" fmla="*/ 2 h 154"/>
                      <a:gd name="T6" fmla="*/ 2 w 152"/>
                      <a:gd name="T7" fmla="*/ 2 h 154"/>
                      <a:gd name="T8" fmla="*/ 2 w 152"/>
                      <a:gd name="T9" fmla="*/ 2 h 154"/>
                      <a:gd name="T10" fmla="*/ 2 w 152"/>
                      <a:gd name="T11" fmla="*/ 2 h 154"/>
                      <a:gd name="T12" fmla="*/ 2 w 152"/>
                      <a:gd name="T13" fmla="*/ 2 h 154"/>
                      <a:gd name="T14" fmla="*/ 2 w 152"/>
                      <a:gd name="T15" fmla="*/ 2 h 154"/>
                      <a:gd name="T16" fmla="*/ 0 w 152"/>
                      <a:gd name="T17" fmla="*/ 2 h 154"/>
                      <a:gd name="T18" fmla="*/ 2 w 152"/>
                      <a:gd name="T19" fmla="*/ 2 h 154"/>
                      <a:gd name="T20" fmla="*/ 2 w 152"/>
                      <a:gd name="T21" fmla="*/ 2 h 154"/>
                      <a:gd name="T22" fmla="*/ 2 w 152"/>
                      <a:gd name="T23" fmla="*/ 2 h 154"/>
                      <a:gd name="T24" fmla="*/ 2 w 152"/>
                      <a:gd name="T25" fmla="*/ 0 h 154"/>
                      <a:gd name="T26" fmla="*/ 2 w 152"/>
                      <a:gd name="T27" fmla="*/ 2 h 154"/>
                      <a:gd name="T28" fmla="*/ 2 w 152"/>
                      <a:gd name="T29" fmla="*/ 2 h 154"/>
                      <a:gd name="T30" fmla="*/ 2 w 152"/>
                      <a:gd name="T31" fmla="*/ 2 h 154"/>
                      <a:gd name="T32" fmla="*/ 2 w 152"/>
                      <a:gd name="T33" fmla="*/ 2 h 154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  <a:gd name="T45" fmla="*/ 0 60000 65536"/>
                      <a:gd name="T46" fmla="*/ 0 60000 65536"/>
                      <a:gd name="T47" fmla="*/ 0 60000 65536"/>
                      <a:gd name="T48" fmla="*/ 0 60000 65536"/>
                      <a:gd name="T49" fmla="*/ 0 60000 65536"/>
                      <a:gd name="T50" fmla="*/ 0 60000 65536"/>
                    </a:gdLst>
                    <a:ahLst/>
                    <a:cxnLst>
                      <a:cxn ang="T34">
                        <a:pos x="T0" y="T1"/>
                      </a:cxn>
                      <a:cxn ang="T35">
                        <a:pos x="T2" y="T3"/>
                      </a:cxn>
                      <a:cxn ang="T36">
                        <a:pos x="T4" y="T5"/>
                      </a:cxn>
                      <a:cxn ang="T37">
                        <a:pos x="T6" y="T7"/>
                      </a:cxn>
                      <a:cxn ang="T38">
                        <a:pos x="T8" y="T9"/>
                      </a:cxn>
                      <a:cxn ang="T39">
                        <a:pos x="T10" y="T11"/>
                      </a:cxn>
                      <a:cxn ang="T40">
                        <a:pos x="T12" y="T13"/>
                      </a:cxn>
                      <a:cxn ang="T41">
                        <a:pos x="T14" y="T15"/>
                      </a:cxn>
                      <a:cxn ang="T42">
                        <a:pos x="T16" y="T17"/>
                      </a:cxn>
                      <a:cxn ang="T43">
                        <a:pos x="T18" y="T19"/>
                      </a:cxn>
                      <a:cxn ang="T44">
                        <a:pos x="T20" y="T21"/>
                      </a:cxn>
                      <a:cxn ang="T45">
                        <a:pos x="T22" y="T23"/>
                      </a:cxn>
                      <a:cxn ang="T46">
                        <a:pos x="T24" y="T25"/>
                      </a:cxn>
                      <a:cxn ang="T47">
                        <a:pos x="T26" y="T27"/>
                      </a:cxn>
                      <a:cxn ang="T48">
                        <a:pos x="T28" y="T29"/>
                      </a:cxn>
                      <a:cxn ang="T49">
                        <a:pos x="T30" y="T31"/>
                      </a:cxn>
                      <a:cxn ang="T50">
                        <a:pos x="T32" y="T33"/>
                      </a:cxn>
                    </a:cxnLst>
                    <a:rect l="0" t="0" r="r" b="b"/>
                    <a:pathLst>
                      <a:path w="152" h="154">
                        <a:moveTo>
                          <a:pt x="152" y="76"/>
                        </a:moveTo>
                        <a:lnTo>
                          <a:pt x="146" y="106"/>
                        </a:lnTo>
                        <a:lnTo>
                          <a:pt x="130" y="130"/>
                        </a:lnTo>
                        <a:lnTo>
                          <a:pt x="106" y="148"/>
                        </a:lnTo>
                        <a:lnTo>
                          <a:pt x="76" y="154"/>
                        </a:lnTo>
                        <a:lnTo>
                          <a:pt x="46" y="148"/>
                        </a:lnTo>
                        <a:lnTo>
                          <a:pt x="22" y="130"/>
                        </a:lnTo>
                        <a:lnTo>
                          <a:pt x="6" y="106"/>
                        </a:lnTo>
                        <a:lnTo>
                          <a:pt x="0" y="76"/>
                        </a:lnTo>
                        <a:lnTo>
                          <a:pt x="6" y="48"/>
                        </a:lnTo>
                        <a:lnTo>
                          <a:pt x="22" y="24"/>
                        </a:lnTo>
                        <a:lnTo>
                          <a:pt x="46" y="6"/>
                        </a:lnTo>
                        <a:lnTo>
                          <a:pt x="76" y="0"/>
                        </a:lnTo>
                        <a:lnTo>
                          <a:pt x="106" y="6"/>
                        </a:lnTo>
                        <a:lnTo>
                          <a:pt x="130" y="24"/>
                        </a:lnTo>
                        <a:lnTo>
                          <a:pt x="146" y="48"/>
                        </a:lnTo>
                        <a:lnTo>
                          <a:pt x="152" y="76"/>
                        </a:lnTo>
                        <a:close/>
                      </a:path>
                    </a:pathLst>
                  </a:custGeom>
                  <a:solidFill>
                    <a:srgbClr val="66666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0">
                        <a:solidFill>
                          <a:srgbClr val="666666"/>
                        </a:solidFill>
                        <a:prstDash val="solid"/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defPPr>
                      <a:defRPr lang="ko-KR"/>
                    </a:defPPr>
                    <a:lvl1pPr algn="ctr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sz="1400" b="1" kern="1200">
                        <a:solidFill>
                          <a:schemeClr val="tx1"/>
                        </a:solidFill>
                        <a:latin typeface="Arial" pitchFamily="34" charset="0"/>
                        <a:ea typeface="맑은 고딕" pitchFamily="50" charset="-127"/>
                        <a:cs typeface="Arial" pitchFamily="34" charset="0"/>
                      </a:defRPr>
                    </a:lvl1pPr>
                    <a:lvl2pPr marL="457200" algn="ctr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sz="1400" b="1" kern="1200">
                        <a:solidFill>
                          <a:schemeClr val="tx1"/>
                        </a:solidFill>
                        <a:latin typeface="Arial" pitchFamily="34" charset="0"/>
                        <a:ea typeface="맑은 고딕" pitchFamily="50" charset="-127"/>
                        <a:cs typeface="Arial" pitchFamily="34" charset="0"/>
                      </a:defRPr>
                    </a:lvl2pPr>
                    <a:lvl3pPr marL="914400" algn="ctr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sz="1400" b="1" kern="1200">
                        <a:solidFill>
                          <a:schemeClr val="tx1"/>
                        </a:solidFill>
                        <a:latin typeface="Arial" pitchFamily="34" charset="0"/>
                        <a:ea typeface="맑은 고딕" pitchFamily="50" charset="-127"/>
                        <a:cs typeface="Arial" pitchFamily="34" charset="0"/>
                      </a:defRPr>
                    </a:lvl3pPr>
                    <a:lvl4pPr marL="1371600" algn="ctr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sz="1400" b="1" kern="1200">
                        <a:solidFill>
                          <a:schemeClr val="tx1"/>
                        </a:solidFill>
                        <a:latin typeface="Arial" pitchFamily="34" charset="0"/>
                        <a:ea typeface="맑은 고딕" pitchFamily="50" charset="-127"/>
                        <a:cs typeface="Arial" pitchFamily="34" charset="0"/>
                      </a:defRPr>
                    </a:lvl4pPr>
                    <a:lvl5pPr marL="1828800" algn="ctr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sz="1400" b="1" kern="1200">
                        <a:solidFill>
                          <a:schemeClr val="tx1"/>
                        </a:solidFill>
                        <a:latin typeface="Arial" pitchFamily="34" charset="0"/>
                        <a:ea typeface="맑은 고딕" pitchFamily="50" charset="-127"/>
                        <a:cs typeface="Arial" pitchFamily="34" charset="0"/>
                      </a:defRPr>
                    </a:lvl5pPr>
                    <a:lvl6pPr marL="2286000" algn="l" defTabSz="914400" rtl="0" eaLnBrk="1" latinLnBrk="1" hangingPunct="1">
                      <a:defRPr sz="1400" b="1" kern="1200">
                        <a:solidFill>
                          <a:schemeClr val="tx1"/>
                        </a:solidFill>
                        <a:latin typeface="Arial" pitchFamily="34" charset="0"/>
                        <a:ea typeface="맑은 고딕" pitchFamily="50" charset="-127"/>
                        <a:cs typeface="Arial" pitchFamily="34" charset="0"/>
                      </a:defRPr>
                    </a:lvl6pPr>
                    <a:lvl7pPr marL="2743200" algn="l" defTabSz="914400" rtl="0" eaLnBrk="1" latinLnBrk="1" hangingPunct="1">
                      <a:defRPr sz="1400" b="1" kern="1200">
                        <a:solidFill>
                          <a:schemeClr val="tx1"/>
                        </a:solidFill>
                        <a:latin typeface="Arial" pitchFamily="34" charset="0"/>
                        <a:ea typeface="맑은 고딕" pitchFamily="50" charset="-127"/>
                        <a:cs typeface="Arial" pitchFamily="34" charset="0"/>
                      </a:defRPr>
                    </a:lvl7pPr>
                    <a:lvl8pPr marL="3200400" algn="l" defTabSz="914400" rtl="0" eaLnBrk="1" latinLnBrk="1" hangingPunct="1">
                      <a:defRPr sz="1400" b="1" kern="1200">
                        <a:solidFill>
                          <a:schemeClr val="tx1"/>
                        </a:solidFill>
                        <a:latin typeface="Arial" pitchFamily="34" charset="0"/>
                        <a:ea typeface="맑은 고딕" pitchFamily="50" charset="-127"/>
                        <a:cs typeface="Arial" pitchFamily="34" charset="0"/>
                      </a:defRPr>
                    </a:lvl8pPr>
                    <a:lvl9pPr marL="3657600" algn="l" defTabSz="914400" rtl="0" eaLnBrk="1" latinLnBrk="1" hangingPunct="1">
                      <a:defRPr sz="1400" b="1" kern="1200">
                        <a:solidFill>
                          <a:schemeClr val="tx1"/>
                        </a:solidFill>
                        <a:latin typeface="Arial" pitchFamily="34" charset="0"/>
                        <a:ea typeface="맑은 고딕" pitchFamily="50" charset="-127"/>
                        <a:cs typeface="Arial" pitchFamily="34" charset="0"/>
                      </a:defRPr>
                    </a:lvl9pPr>
                  </a:lstStyle>
                  <a:p>
                    <a:endParaRPr lang="ko-KR" altLang="en-US">
                      <a:latin typeface="+mn-ea"/>
                      <a:ea typeface="+mn-ea"/>
                    </a:endParaRPr>
                  </a:p>
                </p:txBody>
              </p:sp>
              <p:sp>
                <p:nvSpPr>
                  <p:cNvPr id="197" name="Freeform 141">
                    <a:extLst>
                      <a:ext uri="{FF2B5EF4-FFF2-40B4-BE49-F238E27FC236}">
                        <a16:creationId xmlns:a16="http://schemas.microsoft.com/office/drawing/2014/main" id="{92084050-92D3-FFC8-2D33-76D0CB4A9CEA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 bwMode="gray">
                  <a:xfrm>
                    <a:off x="1122" y="2394"/>
                    <a:ext cx="178" cy="148"/>
                  </a:xfrm>
                  <a:custGeom>
                    <a:avLst/>
                    <a:gdLst>
                      <a:gd name="T0" fmla="*/ 0 w 216"/>
                      <a:gd name="T1" fmla="*/ 2 h 180"/>
                      <a:gd name="T2" fmla="*/ 0 w 216"/>
                      <a:gd name="T3" fmla="*/ 2 h 180"/>
                      <a:gd name="T4" fmla="*/ 2 w 216"/>
                      <a:gd name="T5" fmla="*/ 2 h 180"/>
                      <a:gd name="T6" fmla="*/ 2 w 216"/>
                      <a:gd name="T7" fmla="*/ 2 h 180"/>
                      <a:gd name="T8" fmla="*/ 2 w 216"/>
                      <a:gd name="T9" fmla="*/ 2 h 180"/>
                      <a:gd name="T10" fmla="*/ 2 w 216"/>
                      <a:gd name="T11" fmla="*/ 2 h 180"/>
                      <a:gd name="T12" fmla="*/ 2 w 216"/>
                      <a:gd name="T13" fmla="*/ 0 h 180"/>
                      <a:gd name="T14" fmla="*/ 2 w 216"/>
                      <a:gd name="T15" fmla="*/ 2 h 180"/>
                      <a:gd name="T16" fmla="*/ 2 w 216"/>
                      <a:gd name="T17" fmla="*/ 2 h 180"/>
                      <a:gd name="T18" fmla="*/ 2 w 216"/>
                      <a:gd name="T19" fmla="*/ 2 h 180"/>
                      <a:gd name="T20" fmla="*/ 2 w 216"/>
                      <a:gd name="T21" fmla="*/ 2 h 180"/>
                      <a:gd name="T22" fmla="*/ 2 w 216"/>
                      <a:gd name="T23" fmla="*/ 2 h 180"/>
                      <a:gd name="T24" fmla="*/ 2 w 216"/>
                      <a:gd name="T25" fmla="*/ 2 h 180"/>
                      <a:gd name="T26" fmla="*/ 0 w 216"/>
                      <a:gd name="T27" fmla="*/ 2 h 180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</a:gdLst>
                    <a:ahLst/>
                    <a:cxnLst>
                      <a:cxn ang="T28">
                        <a:pos x="T0" y="T1"/>
                      </a:cxn>
                      <a:cxn ang="T29">
                        <a:pos x="T2" y="T3"/>
                      </a:cxn>
                      <a:cxn ang="T30">
                        <a:pos x="T4" y="T5"/>
                      </a:cxn>
                      <a:cxn ang="T31">
                        <a:pos x="T6" y="T7"/>
                      </a:cxn>
                      <a:cxn ang="T32">
                        <a:pos x="T8" y="T9"/>
                      </a:cxn>
                      <a:cxn ang="T33">
                        <a:pos x="T10" y="T11"/>
                      </a:cxn>
                      <a:cxn ang="T34">
                        <a:pos x="T12" y="T13"/>
                      </a:cxn>
                      <a:cxn ang="T35">
                        <a:pos x="T14" y="T15"/>
                      </a:cxn>
                      <a:cxn ang="T36">
                        <a:pos x="T16" y="T17"/>
                      </a:cxn>
                      <a:cxn ang="T37">
                        <a:pos x="T18" y="T19"/>
                      </a:cxn>
                      <a:cxn ang="T38">
                        <a:pos x="T20" y="T21"/>
                      </a:cxn>
                      <a:cxn ang="T39">
                        <a:pos x="T22" y="T23"/>
                      </a:cxn>
                      <a:cxn ang="T40">
                        <a:pos x="T24" y="T25"/>
                      </a:cxn>
                      <a:cxn ang="T41">
                        <a:pos x="T26" y="T27"/>
                      </a:cxn>
                    </a:cxnLst>
                    <a:rect l="0" t="0" r="r" b="b"/>
                    <a:pathLst>
                      <a:path w="216" h="180">
                        <a:moveTo>
                          <a:pt x="0" y="180"/>
                        </a:moveTo>
                        <a:lnTo>
                          <a:pt x="0" y="88"/>
                        </a:lnTo>
                        <a:lnTo>
                          <a:pt x="4" y="60"/>
                        </a:lnTo>
                        <a:lnTo>
                          <a:pt x="20" y="36"/>
                        </a:lnTo>
                        <a:lnTo>
                          <a:pt x="44" y="16"/>
                        </a:lnTo>
                        <a:lnTo>
                          <a:pt x="74" y="4"/>
                        </a:lnTo>
                        <a:lnTo>
                          <a:pt x="108" y="0"/>
                        </a:lnTo>
                        <a:lnTo>
                          <a:pt x="142" y="4"/>
                        </a:lnTo>
                        <a:lnTo>
                          <a:pt x="172" y="16"/>
                        </a:lnTo>
                        <a:lnTo>
                          <a:pt x="196" y="36"/>
                        </a:lnTo>
                        <a:lnTo>
                          <a:pt x="210" y="60"/>
                        </a:lnTo>
                        <a:lnTo>
                          <a:pt x="216" y="88"/>
                        </a:lnTo>
                        <a:lnTo>
                          <a:pt x="216" y="180"/>
                        </a:lnTo>
                        <a:lnTo>
                          <a:pt x="0" y="180"/>
                        </a:lnTo>
                        <a:close/>
                      </a:path>
                    </a:pathLst>
                  </a:custGeom>
                  <a:solidFill>
                    <a:srgbClr val="66666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0">
                        <a:solidFill>
                          <a:srgbClr val="666666"/>
                        </a:solidFill>
                        <a:prstDash val="solid"/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defPPr>
                      <a:defRPr lang="ko-KR"/>
                    </a:defPPr>
                    <a:lvl1pPr algn="ctr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sz="1400" b="1" kern="1200">
                        <a:solidFill>
                          <a:schemeClr val="tx1"/>
                        </a:solidFill>
                        <a:latin typeface="Arial" pitchFamily="34" charset="0"/>
                        <a:ea typeface="맑은 고딕" pitchFamily="50" charset="-127"/>
                        <a:cs typeface="Arial" pitchFamily="34" charset="0"/>
                      </a:defRPr>
                    </a:lvl1pPr>
                    <a:lvl2pPr marL="457200" algn="ctr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sz="1400" b="1" kern="1200">
                        <a:solidFill>
                          <a:schemeClr val="tx1"/>
                        </a:solidFill>
                        <a:latin typeface="Arial" pitchFamily="34" charset="0"/>
                        <a:ea typeface="맑은 고딕" pitchFamily="50" charset="-127"/>
                        <a:cs typeface="Arial" pitchFamily="34" charset="0"/>
                      </a:defRPr>
                    </a:lvl2pPr>
                    <a:lvl3pPr marL="914400" algn="ctr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sz="1400" b="1" kern="1200">
                        <a:solidFill>
                          <a:schemeClr val="tx1"/>
                        </a:solidFill>
                        <a:latin typeface="Arial" pitchFamily="34" charset="0"/>
                        <a:ea typeface="맑은 고딕" pitchFamily="50" charset="-127"/>
                        <a:cs typeface="Arial" pitchFamily="34" charset="0"/>
                      </a:defRPr>
                    </a:lvl3pPr>
                    <a:lvl4pPr marL="1371600" algn="ctr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sz="1400" b="1" kern="1200">
                        <a:solidFill>
                          <a:schemeClr val="tx1"/>
                        </a:solidFill>
                        <a:latin typeface="Arial" pitchFamily="34" charset="0"/>
                        <a:ea typeface="맑은 고딕" pitchFamily="50" charset="-127"/>
                        <a:cs typeface="Arial" pitchFamily="34" charset="0"/>
                      </a:defRPr>
                    </a:lvl4pPr>
                    <a:lvl5pPr marL="1828800" algn="ctr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sz="1400" b="1" kern="1200">
                        <a:solidFill>
                          <a:schemeClr val="tx1"/>
                        </a:solidFill>
                        <a:latin typeface="Arial" pitchFamily="34" charset="0"/>
                        <a:ea typeface="맑은 고딕" pitchFamily="50" charset="-127"/>
                        <a:cs typeface="Arial" pitchFamily="34" charset="0"/>
                      </a:defRPr>
                    </a:lvl5pPr>
                    <a:lvl6pPr marL="2286000" algn="l" defTabSz="914400" rtl="0" eaLnBrk="1" latinLnBrk="1" hangingPunct="1">
                      <a:defRPr sz="1400" b="1" kern="1200">
                        <a:solidFill>
                          <a:schemeClr val="tx1"/>
                        </a:solidFill>
                        <a:latin typeface="Arial" pitchFamily="34" charset="0"/>
                        <a:ea typeface="맑은 고딕" pitchFamily="50" charset="-127"/>
                        <a:cs typeface="Arial" pitchFamily="34" charset="0"/>
                      </a:defRPr>
                    </a:lvl6pPr>
                    <a:lvl7pPr marL="2743200" algn="l" defTabSz="914400" rtl="0" eaLnBrk="1" latinLnBrk="1" hangingPunct="1">
                      <a:defRPr sz="1400" b="1" kern="1200">
                        <a:solidFill>
                          <a:schemeClr val="tx1"/>
                        </a:solidFill>
                        <a:latin typeface="Arial" pitchFamily="34" charset="0"/>
                        <a:ea typeface="맑은 고딕" pitchFamily="50" charset="-127"/>
                        <a:cs typeface="Arial" pitchFamily="34" charset="0"/>
                      </a:defRPr>
                    </a:lvl7pPr>
                    <a:lvl8pPr marL="3200400" algn="l" defTabSz="914400" rtl="0" eaLnBrk="1" latinLnBrk="1" hangingPunct="1">
                      <a:defRPr sz="1400" b="1" kern="1200">
                        <a:solidFill>
                          <a:schemeClr val="tx1"/>
                        </a:solidFill>
                        <a:latin typeface="Arial" pitchFamily="34" charset="0"/>
                        <a:ea typeface="맑은 고딕" pitchFamily="50" charset="-127"/>
                        <a:cs typeface="Arial" pitchFamily="34" charset="0"/>
                      </a:defRPr>
                    </a:lvl8pPr>
                    <a:lvl9pPr marL="3657600" algn="l" defTabSz="914400" rtl="0" eaLnBrk="1" latinLnBrk="1" hangingPunct="1">
                      <a:defRPr sz="1400" b="1" kern="1200">
                        <a:solidFill>
                          <a:schemeClr val="tx1"/>
                        </a:solidFill>
                        <a:latin typeface="Arial" pitchFamily="34" charset="0"/>
                        <a:ea typeface="맑은 고딕" pitchFamily="50" charset="-127"/>
                        <a:cs typeface="Arial" pitchFamily="34" charset="0"/>
                      </a:defRPr>
                    </a:lvl9pPr>
                  </a:lstStyle>
                  <a:p>
                    <a:endParaRPr lang="ko-KR" altLang="en-US">
                      <a:latin typeface="+mn-ea"/>
                      <a:ea typeface="+mn-ea"/>
                    </a:endParaRPr>
                  </a:p>
                </p:txBody>
              </p:sp>
            </p:grpSp>
            <p:sp>
              <p:nvSpPr>
                <p:cNvPr id="194" name="Rectangle 142">
                  <a:extLst>
                    <a:ext uri="{FF2B5EF4-FFF2-40B4-BE49-F238E27FC236}">
                      <a16:creationId xmlns:a16="http://schemas.microsoft.com/office/drawing/2014/main" id="{A9F96203-52B0-A112-7625-2CDECEBC2FB4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gray">
                <a:xfrm>
                  <a:off x="1040" y="2541"/>
                  <a:ext cx="570" cy="18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>
                    <a:defRPr lang="ko-KR"/>
                  </a:defPPr>
                  <a:lvl1pPr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sz="1400" b="1" kern="1200">
                      <a:solidFill>
                        <a:schemeClr val="tx1"/>
                      </a:solidFill>
                      <a:latin typeface="Arial" pitchFamily="34" charset="0"/>
                      <a:ea typeface="맑은 고딕" pitchFamily="50" charset="-127"/>
                      <a:cs typeface="Arial" pitchFamily="34" charset="0"/>
                    </a:defRPr>
                  </a:lvl1pPr>
                  <a:lvl2pPr marL="4572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sz="1400" b="1" kern="1200">
                      <a:solidFill>
                        <a:schemeClr val="tx1"/>
                      </a:solidFill>
                      <a:latin typeface="Arial" pitchFamily="34" charset="0"/>
                      <a:ea typeface="맑은 고딕" pitchFamily="50" charset="-127"/>
                      <a:cs typeface="Arial" pitchFamily="34" charset="0"/>
                    </a:defRPr>
                  </a:lvl2pPr>
                  <a:lvl3pPr marL="9144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sz="1400" b="1" kern="1200">
                      <a:solidFill>
                        <a:schemeClr val="tx1"/>
                      </a:solidFill>
                      <a:latin typeface="Arial" pitchFamily="34" charset="0"/>
                      <a:ea typeface="맑은 고딕" pitchFamily="50" charset="-127"/>
                      <a:cs typeface="Arial" pitchFamily="34" charset="0"/>
                    </a:defRPr>
                  </a:lvl3pPr>
                  <a:lvl4pPr marL="13716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sz="1400" b="1" kern="1200">
                      <a:solidFill>
                        <a:schemeClr val="tx1"/>
                      </a:solidFill>
                      <a:latin typeface="Arial" pitchFamily="34" charset="0"/>
                      <a:ea typeface="맑은 고딕" pitchFamily="50" charset="-127"/>
                      <a:cs typeface="Arial" pitchFamily="34" charset="0"/>
                    </a:defRPr>
                  </a:lvl4pPr>
                  <a:lvl5pPr marL="18288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sz="1400" b="1" kern="1200">
                      <a:solidFill>
                        <a:schemeClr val="tx1"/>
                      </a:solidFill>
                      <a:latin typeface="Arial" pitchFamily="34" charset="0"/>
                      <a:ea typeface="맑은 고딕" pitchFamily="50" charset="-127"/>
                      <a:cs typeface="Arial" pitchFamily="34" charset="0"/>
                    </a:defRPr>
                  </a:lvl5pPr>
                  <a:lvl6pPr marL="2286000" algn="l" defTabSz="914400" rtl="0" eaLnBrk="1" latinLnBrk="1" hangingPunct="1">
                    <a:defRPr sz="1400" b="1" kern="1200">
                      <a:solidFill>
                        <a:schemeClr val="tx1"/>
                      </a:solidFill>
                      <a:latin typeface="Arial" pitchFamily="34" charset="0"/>
                      <a:ea typeface="맑은 고딕" pitchFamily="50" charset="-127"/>
                      <a:cs typeface="Arial" pitchFamily="34" charset="0"/>
                    </a:defRPr>
                  </a:lvl6pPr>
                  <a:lvl7pPr marL="2743200" algn="l" defTabSz="914400" rtl="0" eaLnBrk="1" latinLnBrk="1" hangingPunct="1">
                    <a:defRPr sz="1400" b="1" kern="1200">
                      <a:solidFill>
                        <a:schemeClr val="tx1"/>
                      </a:solidFill>
                      <a:latin typeface="Arial" pitchFamily="34" charset="0"/>
                      <a:ea typeface="맑은 고딕" pitchFamily="50" charset="-127"/>
                      <a:cs typeface="Arial" pitchFamily="34" charset="0"/>
                    </a:defRPr>
                  </a:lvl7pPr>
                  <a:lvl8pPr marL="3200400" algn="l" defTabSz="914400" rtl="0" eaLnBrk="1" latinLnBrk="1" hangingPunct="1">
                    <a:defRPr sz="1400" b="1" kern="1200">
                      <a:solidFill>
                        <a:schemeClr val="tx1"/>
                      </a:solidFill>
                      <a:latin typeface="Arial" pitchFamily="34" charset="0"/>
                      <a:ea typeface="맑은 고딕" pitchFamily="50" charset="-127"/>
                      <a:cs typeface="Arial" pitchFamily="34" charset="0"/>
                    </a:defRPr>
                  </a:lvl8pPr>
                  <a:lvl9pPr marL="3657600" algn="l" defTabSz="914400" rtl="0" eaLnBrk="1" latinLnBrk="1" hangingPunct="1">
                    <a:defRPr sz="1400" b="1" kern="1200">
                      <a:solidFill>
                        <a:schemeClr val="tx1"/>
                      </a:solidFill>
                      <a:latin typeface="Arial" pitchFamily="34" charset="0"/>
                      <a:ea typeface="맑은 고딕" pitchFamily="50" charset="-127"/>
                      <a:cs typeface="Arial" pitchFamily="34" charset="0"/>
                    </a:defRPr>
                  </a:lvl9pPr>
                </a:lstStyle>
                <a:p>
                  <a:endParaRPr lang="ko-KR" altLang="en-US">
                    <a:latin typeface="+mn-ea"/>
                    <a:ea typeface="+mn-ea"/>
                  </a:endParaRPr>
                </a:p>
              </p:txBody>
            </p:sp>
            <p:sp>
              <p:nvSpPr>
                <p:cNvPr id="195" name="Freeform 143">
                  <a:extLst>
                    <a:ext uri="{FF2B5EF4-FFF2-40B4-BE49-F238E27FC236}">
                      <a16:creationId xmlns:a16="http://schemas.microsoft.com/office/drawing/2014/main" id="{9279D1CB-3805-20DF-6B4A-7FEA49FE335C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gray">
                <a:xfrm>
                  <a:off x="1211" y="2405"/>
                  <a:ext cx="327" cy="141"/>
                </a:xfrm>
                <a:custGeom>
                  <a:avLst/>
                  <a:gdLst>
                    <a:gd name="T0" fmla="*/ 2 w 396"/>
                    <a:gd name="T1" fmla="*/ 0 h 170"/>
                    <a:gd name="T2" fmla="*/ 2 w 396"/>
                    <a:gd name="T3" fmla="*/ 2 h 170"/>
                    <a:gd name="T4" fmla="*/ 0 w 396"/>
                    <a:gd name="T5" fmla="*/ 2 h 170"/>
                    <a:gd name="T6" fmla="*/ 0 w 396"/>
                    <a:gd name="T7" fmla="*/ 2 h 170"/>
                    <a:gd name="T8" fmla="*/ 3 w 396"/>
                    <a:gd name="T9" fmla="*/ 2 h 170"/>
                    <a:gd name="T10" fmla="*/ 3 w 396"/>
                    <a:gd name="T11" fmla="*/ 2 h 170"/>
                    <a:gd name="T12" fmla="*/ 4 w 396"/>
                    <a:gd name="T13" fmla="*/ 0 h 170"/>
                    <a:gd name="T14" fmla="*/ 2 w 396"/>
                    <a:gd name="T15" fmla="*/ 0 h 17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396" h="170">
                      <a:moveTo>
                        <a:pt x="184" y="0"/>
                      </a:moveTo>
                      <a:lnTo>
                        <a:pt x="112" y="138"/>
                      </a:lnTo>
                      <a:lnTo>
                        <a:pt x="0" y="138"/>
                      </a:lnTo>
                      <a:lnTo>
                        <a:pt x="0" y="170"/>
                      </a:lnTo>
                      <a:lnTo>
                        <a:pt x="324" y="170"/>
                      </a:lnTo>
                      <a:lnTo>
                        <a:pt x="324" y="138"/>
                      </a:lnTo>
                      <a:lnTo>
                        <a:pt x="396" y="0"/>
                      </a:lnTo>
                      <a:lnTo>
                        <a:pt x="184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>
                    <a:defRPr lang="ko-KR"/>
                  </a:defPPr>
                  <a:lvl1pPr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sz="1400" b="1" kern="1200">
                      <a:solidFill>
                        <a:schemeClr val="tx1"/>
                      </a:solidFill>
                      <a:latin typeface="Arial" pitchFamily="34" charset="0"/>
                      <a:ea typeface="맑은 고딕" pitchFamily="50" charset="-127"/>
                      <a:cs typeface="Arial" pitchFamily="34" charset="0"/>
                    </a:defRPr>
                  </a:lvl1pPr>
                  <a:lvl2pPr marL="4572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sz="1400" b="1" kern="1200">
                      <a:solidFill>
                        <a:schemeClr val="tx1"/>
                      </a:solidFill>
                      <a:latin typeface="Arial" pitchFamily="34" charset="0"/>
                      <a:ea typeface="맑은 고딕" pitchFamily="50" charset="-127"/>
                      <a:cs typeface="Arial" pitchFamily="34" charset="0"/>
                    </a:defRPr>
                  </a:lvl2pPr>
                  <a:lvl3pPr marL="9144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sz="1400" b="1" kern="1200">
                      <a:solidFill>
                        <a:schemeClr val="tx1"/>
                      </a:solidFill>
                      <a:latin typeface="Arial" pitchFamily="34" charset="0"/>
                      <a:ea typeface="맑은 고딕" pitchFamily="50" charset="-127"/>
                      <a:cs typeface="Arial" pitchFamily="34" charset="0"/>
                    </a:defRPr>
                  </a:lvl3pPr>
                  <a:lvl4pPr marL="13716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sz="1400" b="1" kern="1200">
                      <a:solidFill>
                        <a:schemeClr val="tx1"/>
                      </a:solidFill>
                      <a:latin typeface="Arial" pitchFamily="34" charset="0"/>
                      <a:ea typeface="맑은 고딕" pitchFamily="50" charset="-127"/>
                      <a:cs typeface="Arial" pitchFamily="34" charset="0"/>
                    </a:defRPr>
                  </a:lvl4pPr>
                  <a:lvl5pPr marL="18288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sz="1400" b="1" kern="1200">
                      <a:solidFill>
                        <a:schemeClr val="tx1"/>
                      </a:solidFill>
                      <a:latin typeface="Arial" pitchFamily="34" charset="0"/>
                      <a:ea typeface="맑은 고딕" pitchFamily="50" charset="-127"/>
                      <a:cs typeface="Arial" pitchFamily="34" charset="0"/>
                    </a:defRPr>
                  </a:lvl5pPr>
                  <a:lvl6pPr marL="2286000" algn="l" defTabSz="914400" rtl="0" eaLnBrk="1" latinLnBrk="1" hangingPunct="1">
                    <a:defRPr sz="1400" b="1" kern="1200">
                      <a:solidFill>
                        <a:schemeClr val="tx1"/>
                      </a:solidFill>
                      <a:latin typeface="Arial" pitchFamily="34" charset="0"/>
                      <a:ea typeface="맑은 고딕" pitchFamily="50" charset="-127"/>
                      <a:cs typeface="Arial" pitchFamily="34" charset="0"/>
                    </a:defRPr>
                  </a:lvl6pPr>
                  <a:lvl7pPr marL="2743200" algn="l" defTabSz="914400" rtl="0" eaLnBrk="1" latinLnBrk="1" hangingPunct="1">
                    <a:defRPr sz="1400" b="1" kern="1200">
                      <a:solidFill>
                        <a:schemeClr val="tx1"/>
                      </a:solidFill>
                      <a:latin typeface="Arial" pitchFamily="34" charset="0"/>
                      <a:ea typeface="맑은 고딕" pitchFamily="50" charset="-127"/>
                      <a:cs typeface="Arial" pitchFamily="34" charset="0"/>
                    </a:defRPr>
                  </a:lvl7pPr>
                  <a:lvl8pPr marL="3200400" algn="l" defTabSz="914400" rtl="0" eaLnBrk="1" latinLnBrk="1" hangingPunct="1">
                    <a:defRPr sz="1400" b="1" kern="1200">
                      <a:solidFill>
                        <a:schemeClr val="tx1"/>
                      </a:solidFill>
                      <a:latin typeface="Arial" pitchFamily="34" charset="0"/>
                      <a:ea typeface="맑은 고딕" pitchFamily="50" charset="-127"/>
                      <a:cs typeface="Arial" pitchFamily="34" charset="0"/>
                    </a:defRPr>
                  </a:lvl8pPr>
                  <a:lvl9pPr marL="3657600" algn="l" defTabSz="914400" rtl="0" eaLnBrk="1" latinLnBrk="1" hangingPunct="1">
                    <a:defRPr sz="1400" b="1" kern="1200">
                      <a:solidFill>
                        <a:schemeClr val="tx1"/>
                      </a:solidFill>
                      <a:latin typeface="Arial" pitchFamily="34" charset="0"/>
                      <a:ea typeface="맑은 고딕" pitchFamily="50" charset="-127"/>
                      <a:cs typeface="Arial" pitchFamily="34" charset="0"/>
                    </a:defRPr>
                  </a:lvl9pPr>
                </a:lstStyle>
                <a:p>
                  <a:endParaRPr lang="ko-KR" altLang="en-US">
                    <a:latin typeface="+mn-ea"/>
                    <a:ea typeface="+mn-ea"/>
                  </a:endParaRPr>
                </a:p>
              </p:txBody>
            </p:sp>
          </p:grpSp>
        </p:grpSp>
      </p:grpSp>
      <p:sp>
        <p:nvSpPr>
          <p:cNvPr id="214" name="TextBox 213">
            <a:extLst>
              <a:ext uri="{FF2B5EF4-FFF2-40B4-BE49-F238E27FC236}">
                <a16:creationId xmlns:a16="http://schemas.microsoft.com/office/drawing/2014/main" id="{3754E644-67D5-C84F-20FA-3110BBF1FD48}"/>
              </a:ext>
            </a:extLst>
          </p:cNvPr>
          <p:cNvSpPr txBox="1"/>
          <p:nvPr/>
        </p:nvSpPr>
        <p:spPr>
          <a:xfrm>
            <a:off x="2441901" y="2377959"/>
            <a:ext cx="12845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운영 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Server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cxnSp>
        <p:nvCxnSpPr>
          <p:cNvPr id="226" name="꺾인 연결선[E] 58">
            <a:extLst>
              <a:ext uri="{FF2B5EF4-FFF2-40B4-BE49-F238E27FC236}">
                <a16:creationId xmlns:a16="http://schemas.microsoft.com/office/drawing/2014/main" id="{A1153DE4-F851-3642-3DE3-BA93643F394B}"/>
              </a:ext>
            </a:extLst>
          </p:cNvPr>
          <p:cNvCxnSpPr>
            <a:cxnSpLocks/>
            <a:stCxn id="35" idx="2"/>
            <a:endCxn id="34" idx="0"/>
          </p:cNvCxnSpPr>
          <p:nvPr/>
        </p:nvCxnSpPr>
        <p:spPr>
          <a:xfrm flipH="1">
            <a:off x="3682475" y="4648959"/>
            <a:ext cx="1" cy="164248"/>
          </a:xfrm>
          <a:prstGeom prst="straightConnector1">
            <a:avLst/>
          </a:prstGeom>
          <a:ln w="63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꺾인 연결선[E] 58">
            <a:extLst>
              <a:ext uri="{FF2B5EF4-FFF2-40B4-BE49-F238E27FC236}">
                <a16:creationId xmlns:a16="http://schemas.microsoft.com/office/drawing/2014/main" id="{AAD3100C-137F-8634-BCA0-6B938FE42BDA}"/>
              </a:ext>
            </a:extLst>
          </p:cNvPr>
          <p:cNvCxnSpPr>
            <a:cxnSpLocks/>
            <a:stCxn id="94" idx="2"/>
            <a:endCxn id="93" idx="0"/>
          </p:cNvCxnSpPr>
          <p:nvPr/>
        </p:nvCxnSpPr>
        <p:spPr>
          <a:xfrm flipH="1">
            <a:off x="5858069" y="4648959"/>
            <a:ext cx="1" cy="164248"/>
          </a:xfrm>
          <a:prstGeom prst="straightConnector1">
            <a:avLst/>
          </a:prstGeom>
          <a:ln w="63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연결선: 꺾임 261">
            <a:extLst>
              <a:ext uri="{FF2B5EF4-FFF2-40B4-BE49-F238E27FC236}">
                <a16:creationId xmlns:a16="http://schemas.microsoft.com/office/drawing/2014/main" id="{0EE4F730-4944-300A-DA12-FA7C2177595C}"/>
              </a:ext>
            </a:extLst>
          </p:cNvPr>
          <p:cNvCxnSpPr>
            <a:cxnSpLocks/>
            <a:stCxn id="73" idx="2"/>
            <a:endCxn id="133" idx="0"/>
          </p:cNvCxnSpPr>
          <p:nvPr/>
        </p:nvCxnSpPr>
        <p:spPr>
          <a:xfrm rot="5400000">
            <a:off x="3936645" y="2975417"/>
            <a:ext cx="333280" cy="841618"/>
          </a:xfrm>
          <a:prstGeom prst="bentConnector3">
            <a:avLst>
              <a:gd name="adj1" fmla="val 27136"/>
            </a:avLst>
          </a:prstGeom>
          <a:ln w="12700">
            <a:solidFill>
              <a:schemeClr val="tx1"/>
            </a:solidFill>
            <a:prstDash val="sysDot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연결선: 꺾임 264">
            <a:extLst>
              <a:ext uri="{FF2B5EF4-FFF2-40B4-BE49-F238E27FC236}">
                <a16:creationId xmlns:a16="http://schemas.microsoft.com/office/drawing/2014/main" id="{091BFCAE-E4B8-7AAF-504E-91111B5F54E5}"/>
              </a:ext>
            </a:extLst>
          </p:cNvPr>
          <p:cNvCxnSpPr>
            <a:cxnSpLocks/>
            <a:stCxn id="73" idx="2"/>
            <a:endCxn id="134" idx="0"/>
          </p:cNvCxnSpPr>
          <p:nvPr/>
        </p:nvCxnSpPr>
        <p:spPr>
          <a:xfrm rot="16200000" flipH="1">
            <a:off x="5024442" y="2729238"/>
            <a:ext cx="333280" cy="1333976"/>
          </a:xfrm>
          <a:prstGeom prst="bentConnector3">
            <a:avLst>
              <a:gd name="adj1" fmla="val 27136"/>
            </a:avLst>
          </a:prstGeom>
          <a:ln w="12700">
            <a:solidFill>
              <a:schemeClr val="tx1"/>
            </a:solidFill>
            <a:prstDash val="sysDot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91301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FC38EE4-E31B-5051-BAB5-5BF03751378C}"/>
              </a:ext>
            </a:extLst>
          </p:cNvPr>
          <p:cNvSpPr txBox="1"/>
          <p:nvPr/>
        </p:nvSpPr>
        <p:spPr>
          <a:xfrm>
            <a:off x="2672686" y="3487450"/>
            <a:ext cx="534644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4400" fontAlgn="base">
              <a:spcBef>
                <a:spcPct val="0"/>
              </a:spcBef>
              <a:spcAft>
                <a:spcPts val="800"/>
              </a:spcAft>
              <a:buSzPct val="75000"/>
              <a:defRPr/>
            </a:pPr>
            <a:r>
              <a:rPr lang="ko-KR" altLang="en-US" sz="3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별첨 </a:t>
            </a:r>
            <a:r>
              <a:rPr lang="en-US" altLang="ko-KR" sz="3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2. Python </a:t>
            </a:r>
            <a:r>
              <a:rPr lang="ko-KR" altLang="en-US" sz="3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코드 구성</a:t>
            </a:r>
            <a:endParaRPr lang="en-US" altLang="ko-KR" sz="3200" b="1" spc="-100" dirty="0">
              <a:ln>
                <a:solidFill>
                  <a:srgbClr val="C2CAD4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055104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4">
            <a:extLst>
              <a:ext uri="{FF2B5EF4-FFF2-40B4-BE49-F238E27FC236}">
                <a16:creationId xmlns:a16="http://schemas.microsoft.com/office/drawing/2014/main" id="{C86F9EAE-F351-4D00-AD07-407FF5785F94}"/>
              </a:ext>
            </a:extLst>
          </p:cNvPr>
          <p:cNvSpPr txBox="1">
            <a:spLocks/>
          </p:cNvSpPr>
          <p:nvPr/>
        </p:nvSpPr>
        <p:spPr>
          <a:xfrm>
            <a:off x="221536" y="109173"/>
            <a:ext cx="7706491" cy="446020"/>
          </a:xfrm>
          <a:prstGeom prst="rect">
            <a:avLst/>
          </a:prstGeom>
        </p:spPr>
        <p:txBody>
          <a:bodyPr wrap="none"/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세부 과제명 </a:t>
            </a:r>
            <a:r>
              <a:rPr lang="en-US" altLang="ko-KR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altLang="ko-KR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IoT </a:t>
            </a:r>
            <a:r>
              <a:rPr lang="ko-KR" altLang="en-US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빅데이터 및 인공지능 기반의 축산 악취 실시간 조기 예</a:t>
            </a:r>
            <a:r>
              <a:rPr lang="en-US" altLang="ko-KR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,</a:t>
            </a:r>
            <a:r>
              <a:rPr lang="ko-KR" altLang="en-US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경보 알고리즘 개발 및 실증 연구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C87074A4-D440-4674-B0A4-91D4F5E87437}"/>
              </a:ext>
            </a:extLst>
          </p:cNvPr>
          <p:cNvSpPr txBox="1"/>
          <p:nvPr/>
        </p:nvSpPr>
        <p:spPr>
          <a:xfrm>
            <a:off x="8024263" y="43094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별첨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40EA27-81C4-4277-941E-6F50437C2B7D}"/>
              </a:ext>
            </a:extLst>
          </p:cNvPr>
          <p:cNvSpPr txBox="1"/>
          <p:nvPr/>
        </p:nvSpPr>
        <p:spPr>
          <a:xfrm>
            <a:off x="412748" y="1140156"/>
            <a:ext cx="9967327" cy="4542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142875" indent="-142875" defTabSz="914400" fontAlgn="base">
              <a:lnSpc>
                <a:spcPct val="150000"/>
              </a:lnSpc>
              <a:spcBef>
                <a:spcPct val="0"/>
              </a:spcBef>
              <a:spcAft>
                <a:spcPts val="800"/>
              </a:spcAft>
              <a:buSzPct val="75000"/>
              <a:buBlip>
                <a:blip r:embed="rId3"/>
              </a:buBlip>
              <a:defRPr/>
            </a:pPr>
            <a:r>
              <a:rPr lang="ko-KR" altLang="en-US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코드 구성은 다음과 같습니다</a:t>
            </a:r>
            <a:r>
              <a:rPr lang="en-US" altLang="ko-KR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endParaRPr lang="ko-KR" altLang="en-US" b="1" spc="-100" dirty="0">
              <a:ln>
                <a:solidFill>
                  <a:srgbClr val="C2CAD4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76DD164C-F4E5-BB59-0FE8-9D25523A7D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8035733"/>
              </p:ext>
            </p:extLst>
          </p:nvPr>
        </p:nvGraphicFramePr>
        <p:xfrm>
          <a:off x="691215" y="1828573"/>
          <a:ext cx="6480000" cy="2857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00000">
                  <a:extLst>
                    <a:ext uri="{9D8B030D-6E8A-4147-A177-3AD203B41FA5}">
                      <a16:colId xmlns:a16="http://schemas.microsoft.com/office/drawing/2014/main" val="1749953916"/>
                    </a:ext>
                  </a:extLst>
                </a:gridCol>
                <a:gridCol w="1800000">
                  <a:extLst>
                    <a:ext uri="{9D8B030D-6E8A-4147-A177-3AD203B41FA5}">
                      <a16:colId xmlns:a16="http://schemas.microsoft.com/office/drawing/2014/main" val="2322603646"/>
                    </a:ext>
                  </a:extLst>
                </a:gridCol>
                <a:gridCol w="2880000">
                  <a:extLst>
                    <a:ext uri="{9D8B030D-6E8A-4147-A177-3AD203B41FA5}">
                      <a16:colId xmlns:a16="http://schemas.microsoft.com/office/drawing/2014/main" val="530889154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b="1" u="none" strike="noStrike" dirty="0">
                          <a:effectLst/>
                          <a:latin typeface="+mn-ea"/>
                          <a:ea typeface="+mn-ea"/>
                        </a:rPr>
                        <a:t>함수 파일 명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b="1" u="none" strike="noStrike" dirty="0">
                          <a:effectLst/>
                          <a:latin typeface="+mn-ea"/>
                          <a:ea typeface="+mn-ea"/>
                        </a:rPr>
                        <a:t>함수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b="1" u="none" strike="noStrike" dirty="0">
                          <a:effectLst/>
                          <a:latin typeface="+mn-ea"/>
                          <a:ea typeface="+mn-ea"/>
                        </a:rPr>
                        <a:t>설명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4080708"/>
                  </a:ext>
                </a:extLst>
              </a:tr>
              <a:tr h="190500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common_preprocess_tools.py</a:t>
                      </a:r>
                      <a:endParaRPr 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 err="1">
                          <a:effectLst/>
                          <a:latin typeface="+mn-ea"/>
                          <a:ea typeface="+mn-ea"/>
                        </a:rPr>
                        <a:t>load_fn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+mn-ea"/>
                          <a:ea typeface="+mn-ea"/>
                        </a:rPr>
                        <a:t>데이터 호출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9388385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preprocess_fn</a:t>
                      </a:r>
                      <a:endParaRPr 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데이터 </a:t>
                      </a:r>
                      <a:r>
                        <a:rPr lang="ko-KR" altLang="en-US" sz="1000" u="none" strike="noStrike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전처리</a:t>
                      </a:r>
                      <a:r>
                        <a:rPr lang="en-US" altLang="ko-KR" sz="10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0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이상치</a:t>
                      </a:r>
                      <a:r>
                        <a:rPr lang="en-US" altLang="ko-KR" sz="10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000" u="none" strike="noStrike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결측치</a:t>
                      </a:r>
                      <a:r>
                        <a:rPr lang="en-US" altLang="ko-KR" sz="10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0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통계량</a:t>
                      </a:r>
                      <a:r>
                        <a:rPr lang="en-US" altLang="ko-KR" sz="10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en-US" altLang="ko-KR" sz="10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3946838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train_anal_dat_fn</a:t>
                      </a:r>
                      <a:endParaRPr 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학습 시차 데이터 생성</a:t>
                      </a:r>
                      <a:endParaRPr lang="en-US" altLang="ko-KR" sz="10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7536300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pred_anal_dat_fn</a:t>
                      </a:r>
                      <a:endParaRPr 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예측 시차 데이터 생성</a:t>
                      </a:r>
                      <a:endParaRPr lang="en-US" altLang="ko-KR" sz="10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489783"/>
                  </a:ext>
                </a:extLst>
              </a:tr>
              <a:tr h="190500">
                <a:tc rowSpan="7"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model_tools.py</a:t>
                      </a:r>
                      <a:endParaRPr 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modeling_mlr</a:t>
                      </a:r>
                      <a:endParaRPr 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회귀분석 모델링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0586409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modeling_rf</a:t>
                      </a:r>
                      <a:endParaRPr 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u="none" strike="noStrike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랜덤포레스트</a:t>
                      </a:r>
                      <a:r>
                        <a:rPr lang="ko-KR" altLang="en-US" sz="10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모델링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4644801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modeling_xgb</a:t>
                      </a:r>
                      <a:endParaRPr 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00" u="none" strike="noStrike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XGBoost</a:t>
                      </a:r>
                      <a:r>
                        <a:rPr lang="en-US" altLang="ko-KR" sz="10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모델링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1686265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modeling_lgb</a:t>
                      </a:r>
                      <a:endParaRPr 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Light GBM </a:t>
                      </a:r>
                      <a:r>
                        <a:rPr lang="ko-KR" altLang="en-US" sz="10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모델링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545150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modeling_ann</a:t>
                      </a:r>
                      <a:endParaRPr 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</a:rPr>
                        <a:t>Artificial Neural Network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</a:rPr>
                        <a:t>모델링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3803590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modeling_lstm</a:t>
                      </a:r>
                      <a:endParaRPr 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LSTM</a:t>
                      </a:r>
                      <a:r>
                        <a:rPr lang="ko-KR" altLang="en-US" sz="10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모델링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0025050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modeling_arima</a:t>
                      </a:r>
                      <a:endParaRPr 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ARIMA </a:t>
                      </a:r>
                      <a:r>
                        <a:rPr lang="ko-KR" altLang="en-US" sz="10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모델링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26397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eval_tools.py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eval_result</a:t>
                      </a:r>
                      <a:endParaRPr 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모델 평가 및 </a:t>
                      </a:r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BEST </a:t>
                      </a:r>
                      <a:r>
                        <a:rPr lang="ko-KR" alt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모델 선정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5384244"/>
                  </a:ext>
                </a:extLst>
              </a:tr>
              <a:tr h="190500"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pred_tools.py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model_load_fn</a:t>
                      </a:r>
                      <a:endParaRPr 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모델 불러오기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2366562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pred_fn</a:t>
                      </a:r>
                      <a:endParaRPr 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예측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8141457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D6D9161A-B10E-D513-CA64-C012D2C6C1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9542185"/>
              </p:ext>
            </p:extLst>
          </p:nvPr>
        </p:nvGraphicFramePr>
        <p:xfrm>
          <a:off x="691215" y="5203011"/>
          <a:ext cx="6480000" cy="1143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00000">
                  <a:extLst>
                    <a:ext uri="{9D8B030D-6E8A-4147-A177-3AD203B41FA5}">
                      <a16:colId xmlns:a16="http://schemas.microsoft.com/office/drawing/2014/main" val="469924652"/>
                    </a:ext>
                  </a:extLst>
                </a:gridCol>
                <a:gridCol w="1800000">
                  <a:extLst>
                    <a:ext uri="{9D8B030D-6E8A-4147-A177-3AD203B41FA5}">
                      <a16:colId xmlns:a16="http://schemas.microsoft.com/office/drawing/2014/main" val="498851339"/>
                    </a:ext>
                  </a:extLst>
                </a:gridCol>
                <a:gridCol w="2880000">
                  <a:extLst>
                    <a:ext uri="{9D8B030D-6E8A-4147-A177-3AD203B41FA5}">
                      <a16:colId xmlns:a16="http://schemas.microsoft.com/office/drawing/2014/main" val="1978320614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b="1" u="none" strike="noStrike" dirty="0">
                          <a:effectLst/>
                          <a:latin typeface="+mn-ea"/>
                          <a:ea typeface="+mn-ea"/>
                        </a:rPr>
                        <a:t>코어 파일 명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b="1" u="none" strike="noStrike" dirty="0">
                          <a:effectLst/>
                          <a:latin typeface="+mn-ea"/>
                          <a:ea typeface="+mn-ea"/>
                        </a:rPr>
                        <a:t>함수 코드 파일 명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b="1" u="none" strike="noStrike" dirty="0">
                          <a:effectLst/>
                          <a:latin typeface="+mn-ea"/>
                          <a:ea typeface="+mn-ea"/>
                        </a:rPr>
                        <a:t>설명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1259736"/>
                  </a:ext>
                </a:extLst>
              </a:tr>
              <a:tr h="190500">
                <a:tc rowSpan="3"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+mn-ea"/>
                          <a:ea typeface="+mn-ea"/>
                        </a:rPr>
                        <a:t>train_core</a:t>
                      </a:r>
                      <a:r>
                        <a:rPr lang="en-US" sz="100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.py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latin typeface="+mn-ea"/>
                          <a:ea typeface="+mn-ea"/>
                        </a:rPr>
                        <a:t>common_preprocess_tools</a:t>
                      </a:r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.py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학습 데이터 전체 </a:t>
                      </a:r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전처리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4723684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latin typeface="+mn-ea"/>
                          <a:ea typeface="+mn-ea"/>
                        </a:rPr>
                        <a:t>model_tools</a:t>
                      </a:r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.py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모델 학습</a:t>
                      </a:r>
                      <a:endParaRPr lang="en-US" altLang="ko-KR" sz="10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7552072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007943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u="none" strike="noStrike" dirty="0">
                          <a:effectLst/>
                          <a:latin typeface="+mn-ea"/>
                          <a:ea typeface="+mn-ea"/>
                        </a:rPr>
                        <a:t>eval_tools.py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모델 평가</a:t>
                      </a:r>
                      <a:endParaRPr lang="en-US" altLang="ko-KR" sz="10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2860366"/>
                  </a:ext>
                </a:extLst>
              </a:tr>
              <a:tr h="190500"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latin typeface="+mn-ea"/>
                          <a:ea typeface="+mn-ea"/>
                        </a:rPr>
                        <a:t>pred_core</a:t>
                      </a:r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.py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latin typeface="+mn-ea"/>
                          <a:ea typeface="+mn-ea"/>
                        </a:rPr>
                        <a:t>common_preprocess_tools</a:t>
                      </a:r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.py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예측 데이터 전체 </a:t>
                      </a:r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전처리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3038645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latin typeface="+mn-ea"/>
                          <a:ea typeface="+mn-ea"/>
                        </a:rPr>
                        <a:t>pred_tools</a:t>
                      </a:r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.py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u="none" strike="noStrike" dirty="0">
                          <a:effectLst/>
                          <a:latin typeface="+mn-ea"/>
                          <a:ea typeface="+mn-ea"/>
                        </a:rPr>
                        <a:t>예측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0655733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394841B6-1DA6-5D9F-3F3A-B203FF84147C}"/>
              </a:ext>
            </a:extLst>
          </p:cNvPr>
          <p:cNvSpPr txBox="1"/>
          <p:nvPr/>
        </p:nvSpPr>
        <p:spPr>
          <a:xfrm>
            <a:off x="691215" y="1539458"/>
            <a:ext cx="12907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* </a:t>
            </a:r>
            <a:r>
              <a:rPr lang="ko-KR" altLang="en-US" sz="1200" dirty="0"/>
              <a:t>함수 코드 구성</a:t>
            </a:r>
            <a:endParaRPr lang="en-US" sz="1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640D32-892D-2380-D912-B33DFD91B450}"/>
              </a:ext>
            </a:extLst>
          </p:cNvPr>
          <p:cNvSpPr txBox="1"/>
          <p:nvPr/>
        </p:nvSpPr>
        <p:spPr>
          <a:xfrm>
            <a:off x="691215" y="4915605"/>
            <a:ext cx="20008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* </a:t>
            </a:r>
            <a:r>
              <a:rPr lang="ko-KR" altLang="en-US" sz="1200" dirty="0"/>
              <a:t>학습</a:t>
            </a:r>
            <a:r>
              <a:rPr lang="en-US" altLang="ko-KR" sz="1200" dirty="0"/>
              <a:t>/</a:t>
            </a:r>
            <a:r>
              <a:rPr lang="ko-KR" altLang="en-US" sz="1200" dirty="0"/>
              <a:t>예측 코어 코드 구성</a:t>
            </a:r>
            <a:endParaRPr lang="en-US" sz="1200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9282B1A-480C-4D6F-60E3-A448CB7DB14D}"/>
              </a:ext>
            </a:extLst>
          </p:cNvPr>
          <p:cNvSpPr/>
          <p:nvPr/>
        </p:nvSpPr>
        <p:spPr>
          <a:xfrm>
            <a:off x="8608633" y="430945"/>
            <a:ext cx="14221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03030"/>
                </a:solidFill>
                <a:latin typeface="+mn-ea"/>
              </a:rPr>
              <a:t>코드 구성 </a:t>
            </a:r>
            <a:r>
              <a:rPr lang="en-US" altLang="ko-KR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03030"/>
                </a:solidFill>
                <a:latin typeface="+mn-ea"/>
              </a:rPr>
              <a:t>(1/19)</a:t>
            </a:r>
            <a:endParaRPr lang="ko-KR" altLang="en-US" spc="-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0303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556995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그림 32">
            <a:extLst>
              <a:ext uri="{FF2B5EF4-FFF2-40B4-BE49-F238E27FC236}">
                <a16:creationId xmlns:a16="http://schemas.microsoft.com/office/drawing/2014/main" id="{E35F8ADA-C8B7-56AD-998B-E7D04598CC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748" y="1684372"/>
            <a:ext cx="5040000" cy="5526053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33E39F9A-22F5-7776-FC90-9CC871B6F8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3672753"/>
              </p:ext>
            </p:extLst>
          </p:nvPr>
        </p:nvGraphicFramePr>
        <p:xfrm>
          <a:off x="5680157" y="3854480"/>
          <a:ext cx="4320000" cy="1794737"/>
        </p:xfrm>
        <a:graphic>
          <a:graphicData uri="http://schemas.openxmlformats.org/drawingml/2006/table">
            <a:tbl>
              <a:tblPr/>
              <a:tblGrid>
                <a:gridCol w="72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0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/>
                        </a:rPr>
                        <a:t>항목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/>
                        </a:rPr>
                        <a:t>내용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ko-KR" altLang="en-US" sz="1000" dirty="0"/>
                        <a:t>데이터 불러오기</a:t>
                      </a:r>
                      <a:endParaRPr lang="en-US" sz="10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marL="0" marR="0" indent="0" algn="ctr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ko-KR" altLang="en-US" sz="1000" dirty="0"/>
                        <a:t>변수 명 지정하기</a:t>
                      </a:r>
                      <a:endParaRPr lang="en-US" sz="10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98934967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marL="0" marR="0" indent="0" algn="ctr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ko-KR" altLang="en-US" sz="1000" dirty="0"/>
                        <a:t>텍스트 형태의 시간 데이터를 </a:t>
                      </a:r>
                      <a:r>
                        <a:rPr lang="en-US" altLang="ko-KR" sz="1000" dirty="0"/>
                        <a:t>date time</a:t>
                      </a:r>
                      <a:r>
                        <a:rPr lang="ko-KR" altLang="en-US" sz="1000" dirty="0"/>
                        <a:t>으로 변경</a:t>
                      </a:r>
                      <a:endParaRPr lang="en-US" sz="10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marL="0" marR="0" indent="0" algn="ctr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ko-KR" altLang="en-US" sz="1000" dirty="0"/>
                        <a:t>암모니아와 황화수소가 </a:t>
                      </a:r>
                      <a:r>
                        <a:rPr lang="en-US" altLang="ko-KR" sz="1000" dirty="0"/>
                        <a:t>2</a:t>
                      </a:r>
                      <a:r>
                        <a:rPr lang="ko-KR" altLang="en-US" sz="1000" dirty="0"/>
                        <a:t>개일 경우 </a:t>
                      </a:r>
                      <a:r>
                        <a:rPr lang="en-US" altLang="ko-KR" sz="1000" dirty="0"/>
                        <a:t>ppm </a:t>
                      </a:r>
                      <a:r>
                        <a:rPr lang="ko-KR" altLang="en-US" sz="1000" dirty="0"/>
                        <a:t>선택</a:t>
                      </a:r>
                      <a:r>
                        <a:rPr lang="en-US" altLang="ko-KR" sz="1000" dirty="0"/>
                        <a:t>(mV </a:t>
                      </a:r>
                      <a:r>
                        <a:rPr lang="ko-KR" altLang="en-US" sz="1000" dirty="0"/>
                        <a:t>제거</a:t>
                      </a:r>
                      <a:r>
                        <a:rPr lang="en-US" altLang="ko-KR" sz="1000" dirty="0"/>
                        <a:t>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73000095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marL="0" marR="0" indent="0" algn="ctr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ko-KR" altLang="en-US" sz="1000" dirty="0"/>
                        <a:t>변수명에 영어 포함 시 제거</a:t>
                      </a:r>
                      <a:endParaRPr lang="en-US" altLang="ko-KR" sz="10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87878465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marL="0" marR="0" indent="0" algn="ctr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ko-KR" altLang="en-US" sz="1000" dirty="0"/>
                        <a:t>모든 값이 </a:t>
                      </a:r>
                      <a:r>
                        <a:rPr lang="en-US" altLang="ko-KR" sz="1000" dirty="0"/>
                        <a:t>NA</a:t>
                      </a:r>
                      <a:r>
                        <a:rPr lang="ko-KR" altLang="en-US" sz="1000" dirty="0"/>
                        <a:t>인 변수 제거</a:t>
                      </a:r>
                      <a:endParaRPr lang="en-US" altLang="ko-KR" sz="10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3079864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marL="0" marR="0" indent="0" algn="ctr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ko-KR" altLang="en-US" sz="1000" dirty="0"/>
                        <a:t>단일 값을 가지는 변수 제거</a:t>
                      </a:r>
                      <a:endParaRPr lang="en-US" altLang="ko-KR" sz="10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4962071"/>
                  </a:ext>
                </a:extLst>
              </a:tr>
            </a:tbl>
          </a:graphicData>
        </a:graphic>
      </p:graphicFrame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E8054145-EF44-C9B5-7E3F-F126860D2468}"/>
              </a:ext>
            </a:extLst>
          </p:cNvPr>
          <p:cNvGraphicFramePr>
            <a:graphicFrameLocks noGrp="1"/>
          </p:cNvGraphicFramePr>
          <p:nvPr/>
        </p:nvGraphicFramePr>
        <p:xfrm>
          <a:off x="5680157" y="2860731"/>
          <a:ext cx="4320000" cy="692782"/>
        </p:xfrm>
        <a:graphic>
          <a:graphicData uri="http://schemas.openxmlformats.org/drawingml/2006/table">
            <a:tbl>
              <a:tblPr/>
              <a:tblGrid>
                <a:gridCol w="72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0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/>
                        </a:rPr>
                        <a:t>항목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/>
                        </a:rPr>
                        <a:t>내용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입력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 err="1"/>
                        <a:t>data_path</a:t>
                      </a:r>
                      <a:r>
                        <a:rPr lang="en-US" sz="1000" dirty="0"/>
                        <a:t> : raw </a:t>
                      </a:r>
                      <a:r>
                        <a:rPr lang="ko-KR" altLang="en-US" sz="1000" dirty="0"/>
                        <a:t>데이터 위치</a:t>
                      </a:r>
                      <a:endParaRPr lang="en-US" sz="10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marL="0" marR="0" indent="0" algn="ctr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출력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 err="1"/>
                        <a:t>dat</a:t>
                      </a:r>
                      <a:r>
                        <a:rPr lang="en-US" sz="1000" dirty="0"/>
                        <a:t> : </a:t>
                      </a:r>
                      <a:r>
                        <a:rPr lang="ko-KR" altLang="en-US" sz="1000" dirty="0"/>
                        <a:t>데이터 프레임</a:t>
                      </a:r>
                      <a:endParaRPr lang="en-US" sz="10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제목 4">
            <a:extLst>
              <a:ext uri="{FF2B5EF4-FFF2-40B4-BE49-F238E27FC236}">
                <a16:creationId xmlns:a16="http://schemas.microsoft.com/office/drawing/2014/main" id="{C86F9EAE-F351-4D00-AD07-407FF5785F94}"/>
              </a:ext>
            </a:extLst>
          </p:cNvPr>
          <p:cNvSpPr txBox="1">
            <a:spLocks/>
          </p:cNvSpPr>
          <p:nvPr/>
        </p:nvSpPr>
        <p:spPr>
          <a:xfrm>
            <a:off x="221536" y="109173"/>
            <a:ext cx="7706491" cy="446020"/>
          </a:xfrm>
          <a:prstGeom prst="rect">
            <a:avLst/>
          </a:prstGeom>
        </p:spPr>
        <p:txBody>
          <a:bodyPr wrap="none"/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세부 과제명 </a:t>
            </a:r>
            <a:r>
              <a:rPr lang="en-US" altLang="ko-KR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altLang="ko-KR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IoT </a:t>
            </a:r>
            <a:r>
              <a:rPr lang="ko-KR" altLang="en-US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빅데이터 및 인공지능 기반의 축산 악취 실시간 조기 예</a:t>
            </a:r>
            <a:r>
              <a:rPr lang="en-US" altLang="ko-KR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,</a:t>
            </a:r>
            <a:r>
              <a:rPr lang="ko-KR" altLang="en-US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경보 알고리즘 개발 및 실증 연구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C87074A4-D440-4674-B0A4-91D4F5E87437}"/>
              </a:ext>
            </a:extLst>
          </p:cNvPr>
          <p:cNvSpPr txBox="1"/>
          <p:nvPr/>
        </p:nvSpPr>
        <p:spPr>
          <a:xfrm>
            <a:off x="8024263" y="43094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별첨</a:t>
            </a: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56E7B2F1-E7A8-47D3-A8EF-3CEF2088A4FD}"/>
              </a:ext>
            </a:extLst>
          </p:cNvPr>
          <p:cNvSpPr/>
          <p:nvPr/>
        </p:nvSpPr>
        <p:spPr>
          <a:xfrm>
            <a:off x="8608633" y="430945"/>
            <a:ext cx="14221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03030"/>
                </a:solidFill>
                <a:latin typeface="+mn-ea"/>
              </a:rPr>
              <a:t>코드 구성 </a:t>
            </a:r>
            <a:r>
              <a:rPr lang="en-US" altLang="ko-KR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03030"/>
                </a:solidFill>
                <a:latin typeface="+mn-ea"/>
              </a:rPr>
              <a:t>(2/19)</a:t>
            </a:r>
            <a:endParaRPr lang="ko-KR" altLang="en-US" spc="-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03030"/>
              </a:solidFill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40EA27-81C4-4277-941E-6F50437C2B7D}"/>
              </a:ext>
            </a:extLst>
          </p:cNvPr>
          <p:cNvSpPr txBox="1"/>
          <p:nvPr/>
        </p:nvSpPr>
        <p:spPr>
          <a:xfrm>
            <a:off x="412748" y="1140156"/>
            <a:ext cx="9967327" cy="4542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142875" indent="-142875" defTabSz="914400" fontAlgn="base">
              <a:lnSpc>
                <a:spcPct val="150000"/>
              </a:lnSpc>
              <a:spcBef>
                <a:spcPct val="0"/>
              </a:spcBef>
              <a:spcAft>
                <a:spcPts val="800"/>
              </a:spcAft>
              <a:buSzPct val="75000"/>
              <a:buBlip>
                <a:blip r:embed="rId4"/>
              </a:buBlip>
              <a:defRPr/>
            </a:pPr>
            <a:r>
              <a:rPr lang="ko-KR" altLang="en-US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코드에 대한 상세 설명은 다음과 같습니다</a:t>
            </a:r>
            <a:r>
              <a:rPr lang="en-US" altLang="ko-KR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  </a:t>
            </a:r>
            <a:endParaRPr lang="ko-KR" altLang="en-US" b="1" spc="-100" dirty="0">
              <a:ln>
                <a:solidFill>
                  <a:srgbClr val="C2CAD4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5C1D877-0816-9653-58B0-001CAE7AADD8}"/>
              </a:ext>
            </a:extLst>
          </p:cNvPr>
          <p:cNvSpPr txBox="1"/>
          <p:nvPr/>
        </p:nvSpPr>
        <p:spPr>
          <a:xfrm>
            <a:off x="5680157" y="3555137"/>
            <a:ext cx="2148226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ts val="800"/>
              </a:spcAft>
              <a:buSzPct val="75000"/>
              <a:defRPr/>
            </a:pP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기능 상세 설명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F9F0CF3A-E28A-8A76-A980-A218ED7B305B}"/>
              </a:ext>
            </a:extLst>
          </p:cNvPr>
          <p:cNvGrpSpPr/>
          <p:nvPr/>
        </p:nvGrpSpPr>
        <p:grpSpPr>
          <a:xfrm>
            <a:off x="355614" y="2613952"/>
            <a:ext cx="4976274" cy="318957"/>
            <a:chOff x="355614" y="2493242"/>
            <a:chExt cx="4976274" cy="314682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FC01F440-C5C6-A8FF-76B4-76099BAA7FFA}"/>
                </a:ext>
              </a:extLst>
            </p:cNvPr>
            <p:cNvSpPr/>
            <p:nvPr/>
          </p:nvSpPr>
          <p:spPr>
            <a:xfrm>
              <a:off x="471888" y="2558559"/>
              <a:ext cx="4860000" cy="249365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AutoShape 40">
              <a:extLst>
                <a:ext uri="{FF2B5EF4-FFF2-40B4-BE49-F238E27FC236}">
                  <a16:creationId xmlns:a16="http://schemas.microsoft.com/office/drawing/2014/main" id="{DEBF136B-E654-90AF-B37A-377FA8CBB7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614" y="2493242"/>
              <a:ext cx="190500" cy="149174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19050" algn="ctr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rgbClr val="4F81BD"/>
                </a:buClr>
                <a:buSzTx/>
                <a:buFont typeface="Wingdings" pitchFamily="2" charset="2"/>
                <a:buNone/>
                <a:tabLst/>
                <a:defRPr/>
              </a:pPr>
              <a:r>
                <a:rPr lang="en-US" altLang="ko-KR" sz="1000" b="1" dirty="0">
                  <a:solidFill>
                    <a:srgbClr val="C00000"/>
                  </a:solidFill>
                  <a:latin typeface="+mj-ea"/>
                  <a:ea typeface="+mj-ea"/>
                  <a:cs typeface="Arial" pitchFamily="34" charset="0"/>
                </a:rPr>
                <a:t>1</a:t>
              </a:r>
              <a:endPara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ea"/>
                <a:ea typeface="+mj-ea"/>
                <a:cs typeface="Arial" pitchFamily="34" charset="0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B29F754F-F13C-3651-4B1F-9AC03C03283E}"/>
              </a:ext>
            </a:extLst>
          </p:cNvPr>
          <p:cNvGrpSpPr/>
          <p:nvPr/>
        </p:nvGrpSpPr>
        <p:grpSpPr>
          <a:xfrm>
            <a:off x="355614" y="2913313"/>
            <a:ext cx="4976275" cy="842472"/>
            <a:chOff x="355614" y="3084185"/>
            <a:chExt cx="4976275" cy="842472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4C299B19-FC06-E168-7CF0-35A4B7883813}"/>
                </a:ext>
              </a:extLst>
            </p:cNvPr>
            <p:cNvSpPr/>
            <p:nvPr/>
          </p:nvSpPr>
          <p:spPr>
            <a:xfrm>
              <a:off x="471889" y="3149503"/>
              <a:ext cx="4860000" cy="777154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AutoShape 40">
              <a:extLst>
                <a:ext uri="{FF2B5EF4-FFF2-40B4-BE49-F238E27FC236}">
                  <a16:creationId xmlns:a16="http://schemas.microsoft.com/office/drawing/2014/main" id="{7E3FBE73-6360-3F6F-3958-E1292D96DC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614" y="3084185"/>
              <a:ext cx="190500" cy="152400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19050" algn="ctr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rgbClr val="4F81BD"/>
                </a:buClr>
                <a:buSzTx/>
                <a:buFont typeface="Wingdings" pitchFamily="2" charset="2"/>
                <a:buNone/>
                <a:tabLst/>
                <a:defRPr/>
              </a:pPr>
              <a:r>
                <a:rPr kumimoji="0" lang="en-US" altLang="ko-KR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+mj-ea"/>
                  <a:ea typeface="+mj-ea"/>
                  <a:cs typeface="Arial" pitchFamily="34" charset="0"/>
                </a:rPr>
                <a:t>2</a:t>
              </a:r>
              <a:endPara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ea"/>
                <a:ea typeface="+mj-ea"/>
                <a:cs typeface="Arial" pitchFamily="34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00B9EBF-E822-EEE9-57C7-9E39A8FE1B1B}"/>
              </a:ext>
            </a:extLst>
          </p:cNvPr>
          <p:cNvSpPr txBox="1"/>
          <p:nvPr/>
        </p:nvSpPr>
        <p:spPr>
          <a:xfrm>
            <a:off x="5680157" y="2572457"/>
            <a:ext cx="2148226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ts val="800"/>
              </a:spcAft>
              <a:buSzPct val="75000"/>
              <a:defRPr/>
            </a:pP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입력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/</a:t>
            </a: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출력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0D81BC2-04DF-BF81-B714-9076B9FD6A54}"/>
              </a:ext>
            </a:extLst>
          </p:cNvPr>
          <p:cNvSpPr/>
          <p:nvPr/>
        </p:nvSpPr>
        <p:spPr>
          <a:xfrm>
            <a:off x="5680157" y="1684372"/>
            <a:ext cx="4320000" cy="80313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400" fontAlgn="base">
              <a:spcBef>
                <a:spcPct val="0"/>
              </a:spcBef>
              <a:spcAft>
                <a:spcPts val="800"/>
              </a:spcAft>
              <a:buSzPct val="75000"/>
              <a:defRPr/>
            </a:pP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파일 명 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accent6"/>
                </a:solidFill>
                <a:latin typeface="+mn-ea"/>
              </a:rPr>
              <a:t>common_preprocess_tools.py - (1/4)</a:t>
            </a:r>
          </a:p>
          <a:p>
            <a:pPr defTabSz="914400" fontAlgn="base">
              <a:spcBef>
                <a:spcPct val="0"/>
              </a:spcBef>
              <a:spcAft>
                <a:spcPts val="800"/>
              </a:spcAft>
              <a:buSzPct val="75000"/>
              <a:defRPr/>
            </a:pP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함수 명 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</a:t>
            </a:r>
            <a:r>
              <a:rPr lang="en-US" altLang="ko-KR" sz="1200" b="1" spc="-100" dirty="0" err="1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load_fn</a:t>
            </a:r>
            <a:endParaRPr lang="en-US" altLang="ko-KR" sz="1200" b="1" spc="-100" dirty="0">
              <a:ln>
                <a:solidFill>
                  <a:srgbClr val="C2CAD4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defTabSz="914400" fontAlgn="base">
              <a:spcBef>
                <a:spcPct val="0"/>
              </a:spcBef>
              <a:spcAft>
                <a:spcPts val="800"/>
              </a:spcAft>
              <a:buSzPct val="75000"/>
              <a:defRPr/>
            </a:pP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함수 기능 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</a:t>
            </a: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데이터 호출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75CB634C-1717-3B64-DE94-86AA4002EE88}"/>
              </a:ext>
            </a:extLst>
          </p:cNvPr>
          <p:cNvGrpSpPr/>
          <p:nvPr/>
        </p:nvGrpSpPr>
        <p:grpSpPr>
          <a:xfrm>
            <a:off x="355614" y="3736734"/>
            <a:ext cx="4976275" cy="301689"/>
            <a:chOff x="355614" y="3084185"/>
            <a:chExt cx="4976275" cy="301689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51D090B4-A1AA-474D-2640-F1B7165BCE7F}"/>
                </a:ext>
              </a:extLst>
            </p:cNvPr>
            <p:cNvSpPr/>
            <p:nvPr/>
          </p:nvSpPr>
          <p:spPr>
            <a:xfrm>
              <a:off x="471889" y="3149502"/>
              <a:ext cx="4860000" cy="236372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AutoShape 40">
              <a:extLst>
                <a:ext uri="{FF2B5EF4-FFF2-40B4-BE49-F238E27FC236}">
                  <a16:creationId xmlns:a16="http://schemas.microsoft.com/office/drawing/2014/main" id="{2E433237-E234-664B-844D-F7E9D6A7E2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614" y="3084185"/>
              <a:ext cx="190500" cy="151200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19050" algn="ctr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rgbClr val="4F81BD"/>
                </a:buClr>
                <a:buSzTx/>
                <a:buFont typeface="Wingdings" pitchFamily="2" charset="2"/>
                <a:buNone/>
                <a:tabLst/>
                <a:defRPr/>
              </a:pPr>
              <a:r>
                <a:rPr lang="en-US" altLang="ko-KR" sz="1100" b="1" dirty="0">
                  <a:solidFill>
                    <a:srgbClr val="C00000"/>
                  </a:solidFill>
                  <a:latin typeface="+mj-ea"/>
                  <a:ea typeface="+mj-ea"/>
                  <a:cs typeface="Arial" pitchFamily="34" charset="0"/>
                </a:rPr>
                <a:t>3</a:t>
              </a:r>
              <a:endPara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ea"/>
                <a:ea typeface="+mj-ea"/>
                <a:cs typeface="Arial" pitchFamily="34" charset="0"/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8F0F2E58-3C22-2A8A-84AE-1EFB9140B83F}"/>
              </a:ext>
            </a:extLst>
          </p:cNvPr>
          <p:cNvGrpSpPr/>
          <p:nvPr/>
        </p:nvGrpSpPr>
        <p:grpSpPr>
          <a:xfrm>
            <a:off x="355613" y="4912526"/>
            <a:ext cx="4976275" cy="766626"/>
            <a:chOff x="355614" y="3084185"/>
            <a:chExt cx="4976275" cy="766626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46FE773F-D710-0528-1252-964FAC0DE9BD}"/>
                </a:ext>
              </a:extLst>
            </p:cNvPr>
            <p:cNvSpPr/>
            <p:nvPr/>
          </p:nvSpPr>
          <p:spPr>
            <a:xfrm>
              <a:off x="471889" y="3149503"/>
              <a:ext cx="4860000" cy="701308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AutoShape 40">
              <a:extLst>
                <a:ext uri="{FF2B5EF4-FFF2-40B4-BE49-F238E27FC236}">
                  <a16:creationId xmlns:a16="http://schemas.microsoft.com/office/drawing/2014/main" id="{71FF53D0-9228-2F24-BFF3-BDCEC8D3D9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614" y="3084185"/>
              <a:ext cx="190500" cy="152400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19050" algn="ctr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rgbClr val="4F81BD"/>
                </a:buClr>
                <a:buSzTx/>
                <a:buFont typeface="Wingdings" pitchFamily="2" charset="2"/>
                <a:buNone/>
                <a:tabLst/>
                <a:defRPr/>
              </a:pPr>
              <a:r>
                <a:rPr kumimoji="0" lang="en-US" altLang="ko-KR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+mj-ea"/>
                  <a:ea typeface="+mj-ea"/>
                  <a:cs typeface="Arial" pitchFamily="34" charset="0"/>
                </a:rPr>
                <a:t>5</a:t>
              </a:r>
              <a:endPara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ea"/>
                <a:ea typeface="+mj-ea"/>
                <a:cs typeface="Arial" pitchFamily="34" charset="0"/>
              </a:endParaRP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9137DAC7-110A-ADB2-E51D-86B4AB039D2F}"/>
              </a:ext>
            </a:extLst>
          </p:cNvPr>
          <p:cNvGrpSpPr/>
          <p:nvPr/>
        </p:nvGrpSpPr>
        <p:grpSpPr>
          <a:xfrm>
            <a:off x="355613" y="4032618"/>
            <a:ext cx="4976275" cy="898141"/>
            <a:chOff x="355614" y="3084185"/>
            <a:chExt cx="4976275" cy="1251635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4217B78E-D323-FD0C-6281-BB5FA6F76815}"/>
                </a:ext>
              </a:extLst>
            </p:cNvPr>
            <p:cNvSpPr/>
            <p:nvPr/>
          </p:nvSpPr>
          <p:spPr>
            <a:xfrm>
              <a:off x="471889" y="3149502"/>
              <a:ext cx="4860000" cy="1186318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AutoShape 40">
              <a:extLst>
                <a:ext uri="{FF2B5EF4-FFF2-40B4-BE49-F238E27FC236}">
                  <a16:creationId xmlns:a16="http://schemas.microsoft.com/office/drawing/2014/main" id="{FA134F21-DE4F-B944-07DA-FBAF54B244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614" y="3084185"/>
              <a:ext cx="190500" cy="210710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19050" algn="ctr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rgbClr val="4F81BD"/>
                </a:buClr>
                <a:buSzTx/>
                <a:buFont typeface="Wingdings" pitchFamily="2" charset="2"/>
                <a:buNone/>
                <a:tabLst/>
                <a:defRPr/>
              </a:pPr>
              <a:r>
                <a:rPr lang="en-US" altLang="ko-KR" sz="1100" b="1" dirty="0">
                  <a:solidFill>
                    <a:srgbClr val="C00000"/>
                  </a:solidFill>
                  <a:latin typeface="+mj-ea"/>
                  <a:ea typeface="+mj-ea"/>
                  <a:cs typeface="Arial" pitchFamily="34" charset="0"/>
                </a:rPr>
                <a:t>4</a:t>
              </a:r>
              <a:endPara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ea"/>
                <a:ea typeface="+mj-ea"/>
                <a:cs typeface="Arial" pitchFamily="34" charset="0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E9AE6BB1-1131-8004-D871-1DC2E1FE3038}"/>
              </a:ext>
            </a:extLst>
          </p:cNvPr>
          <p:cNvGrpSpPr/>
          <p:nvPr/>
        </p:nvGrpSpPr>
        <p:grpSpPr>
          <a:xfrm>
            <a:off x="355613" y="5651395"/>
            <a:ext cx="4976275" cy="634132"/>
            <a:chOff x="355614" y="3084185"/>
            <a:chExt cx="4976275" cy="63413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B5DA06B6-7841-21AC-FA7C-092FEDB2988E}"/>
                </a:ext>
              </a:extLst>
            </p:cNvPr>
            <p:cNvSpPr/>
            <p:nvPr/>
          </p:nvSpPr>
          <p:spPr>
            <a:xfrm>
              <a:off x="471889" y="3149502"/>
              <a:ext cx="4860000" cy="568815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AutoShape 40">
              <a:extLst>
                <a:ext uri="{FF2B5EF4-FFF2-40B4-BE49-F238E27FC236}">
                  <a16:creationId xmlns:a16="http://schemas.microsoft.com/office/drawing/2014/main" id="{2B5CC1E5-A763-0D09-91AD-68900F82E2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614" y="3084185"/>
              <a:ext cx="190500" cy="152400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19050" algn="ctr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rgbClr val="4F81BD"/>
                </a:buClr>
                <a:buSzTx/>
                <a:buFont typeface="Wingdings" pitchFamily="2" charset="2"/>
                <a:buNone/>
                <a:tabLst/>
                <a:defRPr/>
              </a:pPr>
              <a:r>
                <a:rPr lang="en-US" altLang="ko-KR" sz="1100" b="1" dirty="0">
                  <a:solidFill>
                    <a:srgbClr val="C00000"/>
                  </a:solidFill>
                  <a:latin typeface="+mj-ea"/>
                  <a:ea typeface="+mj-ea"/>
                  <a:cs typeface="Arial" pitchFamily="34" charset="0"/>
                </a:rPr>
                <a:t>6</a:t>
              </a:r>
              <a:endPara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ea"/>
                <a:ea typeface="+mj-ea"/>
                <a:cs typeface="Arial" pitchFamily="34" charset="0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ADFF2430-EEA4-2DF7-193A-59E7C2BCB5A8}"/>
              </a:ext>
            </a:extLst>
          </p:cNvPr>
          <p:cNvGrpSpPr/>
          <p:nvPr/>
        </p:nvGrpSpPr>
        <p:grpSpPr>
          <a:xfrm>
            <a:off x="355613" y="6260801"/>
            <a:ext cx="4976275" cy="701974"/>
            <a:chOff x="355614" y="3084185"/>
            <a:chExt cx="4976275" cy="701974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8CEE3888-6E49-89F0-74C0-F6C18C700F32}"/>
                </a:ext>
              </a:extLst>
            </p:cNvPr>
            <p:cNvSpPr/>
            <p:nvPr/>
          </p:nvSpPr>
          <p:spPr>
            <a:xfrm>
              <a:off x="471889" y="3149503"/>
              <a:ext cx="4860000" cy="636656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AutoShape 40">
              <a:extLst>
                <a:ext uri="{FF2B5EF4-FFF2-40B4-BE49-F238E27FC236}">
                  <a16:creationId xmlns:a16="http://schemas.microsoft.com/office/drawing/2014/main" id="{30112959-6E8D-BB12-A7C9-8700CD7B37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614" y="3084185"/>
              <a:ext cx="190500" cy="152400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19050" algn="ctr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rgbClr val="4F81BD"/>
                </a:buClr>
                <a:buSzTx/>
                <a:buFont typeface="Wingdings" pitchFamily="2" charset="2"/>
                <a:buNone/>
                <a:tabLst/>
                <a:defRPr/>
              </a:pPr>
              <a:r>
                <a:rPr kumimoji="0" lang="en-US" altLang="ko-KR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+mj-ea"/>
                  <a:ea typeface="+mj-ea"/>
                  <a:cs typeface="Arial" pitchFamily="34" charset="0"/>
                </a:rPr>
                <a:t>7</a:t>
              </a:r>
              <a:endPara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ea"/>
                <a:ea typeface="+mj-ea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583524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그림 50">
            <a:extLst>
              <a:ext uri="{FF2B5EF4-FFF2-40B4-BE49-F238E27FC236}">
                <a16:creationId xmlns:a16="http://schemas.microsoft.com/office/drawing/2014/main" id="{14964FF4-2858-8E47-BFBB-46A1344FA7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748" y="1684372"/>
            <a:ext cx="5040000" cy="5668150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33E39F9A-22F5-7776-FC90-9CC871B6F8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1321912"/>
              </p:ext>
            </p:extLst>
          </p:nvPr>
        </p:nvGraphicFramePr>
        <p:xfrm>
          <a:off x="5680157" y="4106406"/>
          <a:ext cx="4320000" cy="1353955"/>
        </p:xfrm>
        <a:graphic>
          <a:graphicData uri="http://schemas.openxmlformats.org/drawingml/2006/table">
            <a:tbl>
              <a:tblPr/>
              <a:tblGrid>
                <a:gridCol w="72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0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/>
                        </a:rPr>
                        <a:t>항목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/>
                        </a:rPr>
                        <a:t>내용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ko-KR" altLang="en-US" sz="1000" dirty="0"/>
                        <a:t>이상치를 허용범위 내로 보정</a:t>
                      </a:r>
                      <a:endParaRPr lang="en-US" sz="10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marL="0" marR="0" indent="0" algn="ctr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ko-KR" altLang="en-US" sz="1000" dirty="0"/>
                        <a:t>요약 통계량 생성을 위해 시간 변수를 </a:t>
                      </a:r>
                      <a:r>
                        <a:rPr lang="en-US" altLang="ko-KR" sz="1000" dirty="0" err="1"/>
                        <a:t>timp_grp</a:t>
                      </a:r>
                      <a:r>
                        <a:rPr lang="en-US" altLang="ko-KR" sz="1000" dirty="0"/>
                        <a:t> </a:t>
                      </a:r>
                      <a:r>
                        <a:rPr lang="ko-KR" altLang="en-US" sz="1000" dirty="0"/>
                        <a:t>단위로 변경</a:t>
                      </a:r>
                      <a:endParaRPr lang="en-US" sz="10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marL="0" marR="0" indent="0" algn="ctr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ko-KR" altLang="en-US" sz="1000" dirty="0"/>
                        <a:t>요약 통계량 데이터 프레임 생성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시간</a:t>
                      </a:r>
                      <a:r>
                        <a:rPr lang="en-US" altLang="ko-KR" sz="1000" dirty="0"/>
                        <a:t>/</a:t>
                      </a:r>
                      <a:r>
                        <a:rPr lang="ko-KR" altLang="en-US" sz="1000" dirty="0"/>
                        <a:t>변수</a:t>
                      </a:r>
                      <a:r>
                        <a:rPr lang="en-US" altLang="ko-KR" sz="1000" dirty="0"/>
                        <a:t>_</a:t>
                      </a:r>
                      <a:r>
                        <a:rPr lang="ko-KR" altLang="en-US" sz="1000" dirty="0"/>
                        <a:t>통계량</a:t>
                      </a:r>
                      <a:r>
                        <a:rPr lang="en-US" altLang="ko-KR" sz="1000" dirty="0"/>
                        <a:t>1,…</a:t>
                      </a:r>
                      <a:r>
                        <a:rPr lang="ko-KR" altLang="en-US" sz="1000" dirty="0"/>
                        <a:t>통계량</a:t>
                      </a:r>
                      <a:r>
                        <a:rPr lang="en-US" altLang="ko-KR" sz="1000" dirty="0"/>
                        <a:t>n)</a:t>
                      </a:r>
                      <a:endParaRPr lang="en-US" sz="10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0122273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marL="0" marR="0" indent="0" algn="ctr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특정 시간대 데이터가 비어 있을 시 해당 시간대 생성</a:t>
                      </a:r>
                      <a:endParaRPr lang="en-US" sz="10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47503693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marL="0" marR="0" indent="0" algn="ctr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</a:rPr>
                        <a:t>통계량 요약 시 대체가 가능한 값이 없는 경우 </a:t>
                      </a:r>
                      <a:r>
                        <a:rPr lang="ko-KR" altLang="en-US" sz="1000" b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</a:rPr>
                        <a:t>선형보간법</a:t>
                      </a:r>
                      <a:r>
                        <a:rPr lang="ko-KR" altLang="en-US" sz="10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</a:rPr>
                        <a:t> 적용</a:t>
                      </a:r>
                      <a:endParaRPr lang="en-US" sz="1000" b="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20009666"/>
                  </a:ext>
                </a:extLst>
              </a:tr>
            </a:tbl>
          </a:graphicData>
        </a:graphic>
      </p:graphicFrame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E8054145-EF44-C9B5-7E3F-F126860D24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3272337"/>
              </p:ext>
            </p:extLst>
          </p:nvPr>
        </p:nvGraphicFramePr>
        <p:xfrm>
          <a:off x="5680157" y="2860731"/>
          <a:ext cx="4320000" cy="939116"/>
        </p:xfrm>
        <a:graphic>
          <a:graphicData uri="http://schemas.openxmlformats.org/drawingml/2006/table">
            <a:tbl>
              <a:tblPr/>
              <a:tblGrid>
                <a:gridCol w="72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0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/>
                        </a:rPr>
                        <a:t>항목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/>
                        </a:rPr>
                        <a:t>내용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입력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 err="1"/>
                        <a:t>dat</a:t>
                      </a:r>
                      <a:r>
                        <a:rPr lang="en-US" sz="1000" dirty="0"/>
                        <a:t> : </a:t>
                      </a:r>
                      <a:r>
                        <a:rPr lang="ko-KR" altLang="en-US" sz="1000" dirty="0"/>
                        <a:t>데이터 프레임</a:t>
                      </a:r>
                      <a:endParaRPr lang="en-US" altLang="ko-KR" sz="1000" dirty="0"/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 err="1"/>
                        <a:t>time_grp</a:t>
                      </a:r>
                      <a:r>
                        <a:rPr lang="en-US" sz="1000" dirty="0"/>
                        <a:t> : </a:t>
                      </a:r>
                      <a:r>
                        <a:rPr lang="ko-KR" altLang="en-US" sz="1000" dirty="0"/>
                        <a:t>요약 시간</a:t>
                      </a:r>
                      <a:r>
                        <a:rPr lang="en-US" altLang="ko-KR" sz="1000" dirty="0"/>
                        <a:t>(</a:t>
                      </a:r>
                      <a:r>
                        <a:rPr lang="en-US" sz="1000" dirty="0"/>
                        <a:t>ex : if </a:t>
                      </a:r>
                      <a:r>
                        <a:rPr lang="en-US" sz="1000" dirty="0" err="1"/>
                        <a:t>time_grp</a:t>
                      </a:r>
                      <a:r>
                        <a:rPr lang="en-US" sz="1000" dirty="0"/>
                        <a:t> = 60, then 1</a:t>
                      </a:r>
                      <a:r>
                        <a:rPr lang="ko-KR" altLang="en-US" sz="1000" dirty="0"/>
                        <a:t>시간 단위로 데이터 요약</a:t>
                      </a:r>
                      <a:r>
                        <a:rPr lang="en-US" altLang="ko-KR" sz="1000" dirty="0"/>
                        <a:t>)</a:t>
                      </a:r>
                      <a:endParaRPr lang="en-US" sz="10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marL="0" marR="0" indent="0" algn="ctr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출력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 err="1"/>
                        <a:t>final_summary_df</a:t>
                      </a:r>
                      <a:r>
                        <a:rPr lang="en-US" sz="1000" dirty="0"/>
                        <a:t> : </a:t>
                      </a:r>
                      <a:r>
                        <a:rPr lang="ko-KR" altLang="en-US" sz="1000" dirty="0"/>
                        <a:t>통계량 요약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시간별</a:t>
                      </a:r>
                      <a:r>
                        <a:rPr lang="en-US" altLang="ko-KR" sz="1000" dirty="0"/>
                        <a:t>) </a:t>
                      </a:r>
                      <a:r>
                        <a:rPr lang="ko-KR" altLang="en-US" sz="1000" dirty="0"/>
                        <a:t>데이터 프레임</a:t>
                      </a:r>
                      <a:endParaRPr lang="en-US" sz="10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제목 4">
            <a:extLst>
              <a:ext uri="{FF2B5EF4-FFF2-40B4-BE49-F238E27FC236}">
                <a16:creationId xmlns:a16="http://schemas.microsoft.com/office/drawing/2014/main" id="{C86F9EAE-F351-4D00-AD07-407FF5785F94}"/>
              </a:ext>
            </a:extLst>
          </p:cNvPr>
          <p:cNvSpPr txBox="1">
            <a:spLocks/>
          </p:cNvSpPr>
          <p:nvPr/>
        </p:nvSpPr>
        <p:spPr>
          <a:xfrm>
            <a:off x="221536" y="109173"/>
            <a:ext cx="7706491" cy="446020"/>
          </a:xfrm>
          <a:prstGeom prst="rect">
            <a:avLst/>
          </a:prstGeom>
        </p:spPr>
        <p:txBody>
          <a:bodyPr wrap="none"/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세부 과제명 </a:t>
            </a:r>
            <a:r>
              <a:rPr lang="en-US" altLang="ko-KR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altLang="ko-KR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IoT </a:t>
            </a:r>
            <a:r>
              <a:rPr lang="ko-KR" altLang="en-US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빅데이터 및 인공지능 기반의 축산 악취 실시간 조기 예</a:t>
            </a:r>
            <a:r>
              <a:rPr lang="en-US" altLang="ko-KR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,</a:t>
            </a:r>
            <a:r>
              <a:rPr lang="ko-KR" altLang="en-US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경보 알고리즘 개발 및 실증 연구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C87074A4-D440-4674-B0A4-91D4F5E87437}"/>
              </a:ext>
            </a:extLst>
          </p:cNvPr>
          <p:cNvSpPr txBox="1"/>
          <p:nvPr/>
        </p:nvSpPr>
        <p:spPr>
          <a:xfrm>
            <a:off x="8024263" y="43094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별첨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40EA27-81C4-4277-941E-6F50437C2B7D}"/>
              </a:ext>
            </a:extLst>
          </p:cNvPr>
          <p:cNvSpPr txBox="1"/>
          <p:nvPr/>
        </p:nvSpPr>
        <p:spPr>
          <a:xfrm>
            <a:off x="412748" y="1140156"/>
            <a:ext cx="9967327" cy="4542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142875" indent="-142875" defTabSz="914400" fontAlgn="base">
              <a:lnSpc>
                <a:spcPct val="150000"/>
              </a:lnSpc>
              <a:spcBef>
                <a:spcPct val="0"/>
              </a:spcBef>
              <a:spcAft>
                <a:spcPts val="800"/>
              </a:spcAft>
              <a:buSzPct val="75000"/>
              <a:buBlip>
                <a:blip r:embed="rId4"/>
              </a:buBlip>
              <a:defRPr/>
            </a:pPr>
            <a:r>
              <a:rPr lang="ko-KR" altLang="en-US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코드에 대한 상세 설명은 다음과 같습니다</a:t>
            </a:r>
            <a:r>
              <a:rPr lang="en-US" altLang="ko-KR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  </a:t>
            </a:r>
            <a:endParaRPr lang="ko-KR" altLang="en-US" b="1" spc="-100" dirty="0">
              <a:ln>
                <a:solidFill>
                  <a:srgbClr val="C2CAD4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5C1D877-0816-9653-58B0-001CAE7AADD8}"/>
              </a:ext>
            </a:extLst>
          </p:cNvPr>
          <p:cNvSpPr txBox="1"/>
          <p:nvPr/>
        </p:nvSpPr>
        <p:spPr>
          <a:xfrm>
            <a:off x="5680157" y="3807063"/>
            <a:ext cx="2148226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ts val="800"/>
              </a:spcAft>
              <a:buSzPct val="75000"/>
              <a:defRPr/>
            </a:pP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기능 상세 설명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00B9EBF-E822-EEE9-57C7-9E39A8FE1B1B}"/>
              </a:ext>
            </a:extLst>
          </p:cNvPr>
          <p:cNvSpPr txBox="1"/>
          <p:nvPr/>
        </p:nvSpPr>
        <p:spPr>
          <a:xfrm>
            <a:off x="5680157" y="2572457"/>
            <a:ext cx="2148226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ts val="800"/>
              </a:spcAft>
              <a:buSzPct val="75000"/>
              <a:defRPr/>
            </a:pP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입력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/</a:t>
            </a: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출력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0D81BC2-04DF-BF81-B714-9076B9FD6A54}"/>
              </a:ext>
            </a:extLst>
          </p:cNvPr>
          <p:cNvSpPr/>
          <p:nvPr/>
        </p:nvSpPr>
        <p:spPr>
          <a:xfrm>
            <a:off x="5680157" y="1684372"/>
            <a:ext cx="4320000" cy="80313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400" fontAlgn="base">
              <a:spcBef>
                <a:spcPct val="0"/>
              </a:spcBef>
              <a:spcAft>
                <a:spcPts val="800"/>
              </a:spcAft>
              <a:buSzPct val="75000"/>
              <a:defRPr/>
            </a:pP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파일 명 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accent6"/>
                </a:solidFill>
                <a:latin typeface="+mn-ea"/>
              </a:rPr>
              <a:t>common_preprocess_tools.py – (2/4)</a:t>
            </a:r>
          </a:p>
          <a:p>
            <a:pPr defTabSz="914400" fontAlgn="base">
              <a:spcBef>
                <a:spcPct val="0"/>
              </a:spcBef>
              <a:spcAft>
                <a:spcPts val="800"/>
              </a:spcAft>
              <a:buSzPct val="75000"/>
              <a:defRPr/>
            </a:pP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함수 명 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</a:t>
            </a:r>
            <a:r>
              <a:rPr lang="en-US" altLang="ko-KR" sz="1200" b="1" spc="-100" dirty="0" err="1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preprocess_fn</a:t>
            </a:r>
            <a:endParaRPr lang="en-US" altLang="ko-KR" sz="1200" b="1" spc="-100" dirty="0">
              <a:ln>
                <a:solidFill>
                  <a:srgbClr val="C2CAD4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defTabSz="914400" fontAlgn="base">
              <a:spcBef>
                <a:spcPct val="0"/>
              </a:spcBef>
              <a:spcAft>
                <a:spcPts val="800"/>
              </a:spcAft>
              <a:buSzPct val="75000"/>
              <a:defRPr/>
            </a:pP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함수 기능 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</a:t>
            </a: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데이터 </a:t>
            </a:r>
            <a:r>
              <a:rPr lang="ko-KR" altLang="en-US" sz="1200" b="1" spc="-100" dirty="0" err="1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전처리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</a:t>
            </a: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이상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/</a:t>
            </a: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결측 처리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통계량 요약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)</a:t>
            </a:r>
            <a:endParaRPr lang="ko-KR" altLang="en-US" sz="1200" b="1" spc="-100" dirty="0">
              <a:ln>
                <a:solidFill>
                  <a:srgbClr val="C2CAD4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0F03530C-C2CC-9118-3F98-33BFA6735AAB}"/>
              </a:ext>
            </a:extLst>
          </p:cNvPr>
          <p:cNvGrpSpPr/>
          <p:nvPr/>
        </p:nvGrpSpPr>
        <p:grpSpPr>
          <a:xfrm>
            <a:off x="355614" y="2945576"/>
            <a:ext cx="4976274" cy="1160830"/>
            <a:chOff x="355614" y="2493242"/>
            <a:chExt cx="4976274" cy="116083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2DEF6A0-CF5F-7841-B900-862083300E0E}"/>
                </a:ext>
              </a:extLst>
            </p:cNvPr>
            <p:cNvSpPr/>
            <p:nvPr/>
          </p:nvSpPr>
          <p:spPr>
            <a:xfrm>
              <a:off x="471888" y="2558558"/>
              <a:ext cx="4860000" cy="1095514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AutoShape 40">
              <a:extLst>
                <a:ext uri="{FF2B5EF4-FFF2-40B4-BE49-F238E27FC236}">
                  <a16:creationId xmlns:a16="http://schemas.microsoft.com/office/drawing/2014/main" id="{F3C456A0-F750-A297-DEB1-97E3496829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614" y="2493242"/>
              <a:ext cx="190500" cy="152400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19050" algn="ctr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rgbClr val="4F81BD"/>
                </a:buClr>
                <a:buSzTx/>
                <a:buFont typeface="Wingdings" pitchFamily="2" charset="2"/>
                <a:buNone/>
                <a:tabLst/>
                <a:defRPr/>
              </a:pPr>
              <a:r>
                <a:rPr lang="en-US" altLang="ko-KR" sz="1000" b="1" dirty="0">
                  <a:solidFill>
                    <a:srgbClr val="C00000"/>
                  </a:solidFill>
                  <a:latin typeface="+mj-ea"/>
                  <a:ea typeface="+mj-ea"/>
                  <a:cs typeface="Arial" pitchFamily="34" charset="0"/>
                </a:rPr>
                <a:t>1</a:t>
              </a:r>
              <a:endPara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ea"/>
                <a:ea typeface="+mj-ea"/>
                <a:cs typeface="Arial" pitchFamily="34" charset="0"/>
              </a:endParaRPr>
            </a:p>
          </p:txBody>
        </p: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14B6651-1511-9E3D-F040-D2DADFCA78E7}"/>
              </a:ext>
            </a:extLst>
          </p:cNvPr>
          <p:cNvSpPr/>
          <p:nvPr/>
        </p:nvSpPr>
        <p:spPr>
          <a:xfrm>
            <a:off x="8608633" y="430945"/>
            <a:ext cx="14221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03030"/>
                </a:solidFill>
                <a:latin typeface="+mn-ea"/>
              </a:rPr>
              <a:t>코드 구성 </a:t>
            </a:r>
            <a:r>
              <a:rPr lang="en-US" altLang="ko-KR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03030"/>
                </a:solidFill>
                <a:latin typeface="+mn-ea"/>
              </a:rPr>
              <a:t>(3/19)</a:t>
            </a:r>
            <a:endParaRPr lang="ko-KR" altLang="en-US" spc="-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03030"/>
              </a:solidFill>
              <a:latin typeface="+mn-ea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24666185-B50B-DB56-11FD-18DF33B56E46}"/>
              </a:ext>
            </a:extLst>
          </p:cNvPr>
          <p:cNvGrpSpPr/>
          <p:nvPr/>
        </p:nvGrpSpPr>
        <p:grpSpPr>
          <a:xfrm>
            <a:off x="355614" y="4106178"/>
            <a:ext cx="4976274" cy="1008430"/>
            <a:chOff x="355614" y="2493242"/>
            <a:chExt cx="4976274" cy="1008430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D91BB6CC-6C03-D3A7-B29A-58F19C429914}"/>
                </a:ext>
              </a:extLst>
            </p:cNvPr>
            <p:cNvSpPr/>
            <p:nvPr/>
          </p:nvSpPr>
          <p:spPr>
            <a:xfrm>
              <a:off x="471888" y="2558558"/>
              <a:ext cx="4860000" cy="943114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AutoShape 40">
              <a:extLst>
                <a:ext uri="{FF2B5EF4-FFF2-40B4-BE49-F238E27FC236}">
                  <a16:creationId xmlns:a16="http://schemas.microsoft.com/office/drawing/2014/main" id="{E40F1001-BBD3-6E3A-4A53-A88F3B5CA7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614" y="2493242"/>
              <a:ext cx="190500" cy="152400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19050" algn="ctr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rgbClr val="4F81BD"/>
                </a:buClr>
                <a:buSzTx/>
                <a:buFont typeface="Wingdings" pitchFamily="2" charset="2"/>
                <a:buNone/>
                <a:tabLst/>
                <a:defRPr/>
              </a:pPr>
              <a:r>
                <a:rPr kumimoji="0" lang="en-US" altLang="ko-KR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+mj-ea"/>
                  <a:ea typeface="+mj-ea"/>
                  <a:cs typeface="Arial" pitchFamily="34" charset="0"/>
                </a:rPr>
                <a:t>2</a:t>
              </a:r>
              <a:endPara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ea"/>
                <a:ea typeface="+mj-ea"/>
                <a:cs typeface="Arial" pitchFamily="34" charset="0"/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466D96BA-B1D2-46BB-2C35-E885590D8950}"/>
              </a:ext>
            </a:extLst>
          </p:cNvPr>
          <p:cNvGrpSpPr/>
          <p:nvPr/>
        </p:nvGrpSpPr>
        <p:grpSpPr>
          <a:xfrm>
            <a:off x="355614" y="5105135"/>
            <a:ext cx="4976274" cy="967412"/>
            <a:chOff x="355614" y="2493242"/>
            <a:chExt cx="4976274" cy="967412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840AD104-F2BA-3EA4-3C7F-85E0DF1C866F}"/>
                </a:ext>
              </a:extLst>
            </p:cNvPr>
            <p:cNvSpPr/>
            <p:nvPr/>
          </p:nvSpPr>
          <p:spPr>
            <a:xfrm>
              <a:off x="471888" y="2558557"/>
              <a:ext cx="4860000" cy="902097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AutoShape 40">
              <a:extLst>
                <a:ext uri="{FF2B5EF4-FFF2-40B4-BE49-F238E27FC236}">
                  <a16:creationId xmlns:a16="http://schemas.microsoft.com/office/drawing/2014/main" id="{503C441F-CAF3-7ECF-AECC-2883750E92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614" y="2493242"/>
              <a:ext cx="190500" cy="152400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19050" algn="ctr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rgbClr val="4F81BD"/>
                </a:buClr>
                <a:buSzTx/>
                <a:buFont typeface="Wingdings" pitchFamily="2" charset="2"/>
                <a:buNone/>
                <a:tabLst/>
                <a:defRPr/>
              </a:pPr>
              <a:r>
                <a:rPr kumimoji="0" lang="en-US" altLang="ko-KR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+mj-ea"/>
                  <a:ea typeface="+mj-ea"/>
                  <a:cs typeface="Arial" pitchFamily="34" charset="0"/>
                </a:rPr>
                <a:t>3</a:t>
              </a:r>
              <a:endPara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ea"/>
                <a:ea typeface="+mj-ea"/>
                <a:cs typeface="Arial" pitchFamily="34" charset="0"/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C7286965-7841-7F1C-4B74-91C7031C4F57}"/>
              </a:ext>
            </a:extLst>
          </p:cNvPr>
          <p:cNvGrpSpPr/>
          <p:nvPr/>
        </p:nvGrpSpPr>
        <p:grpSpPr>
          <a:xfrm>
            <a:off x="355614" y="6091601"/>
            <a:ext cx="4976274" cy="741890"/>
            <a:chOff x="355614" y="2493242"/>
            <a:chExt cx="4976274" cy="741890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56833584-FCB9-1C89-42D7-673AACB836F7}"/>
                </a:ext>
              </a:extLst>
            </p:cNvPr>
            <p:cNvSpPr/>
            <p:nvPr/>
          </p:nvSpPr>
          <p:spPr>
            <a:xfrm>
              <a:off x="471888" y="2558557"/>
              <a:ext cx="4860000" cy="676575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AutoShape 40">
              <a:extLst>
                <a:ext uri="{FF2B5EF4-FFF2-40B4-BE49-F238E27FC236}">
                  <a16:creationId xmlns:a16="http://schemas.microsoft.com/office/drawing/2014/main" id="{18744791-D4C1-C6FA-7DF0-2311D1C905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614" y="2493242"/>
              <a:ext cx="190500" cy="152400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19050" algn="ctr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rgbClr val="4F81BD"/>
                </a:buClr>
                <a:buSzTx/>
                <a:buFont typeface="Wingdings" pitchFamily="2" charset="2"/>
                <a:buNone/>
                <a:tabLst/>
                <a:defRPr/>
              </a:pPr>
              <a:r>
                <a:rPr kumimoji="0" lang="en-US" altLang="ko-KR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+mj-ea"/>
                  <a:ea typeface="+mj-ea"/>
                  <a:cs typeface="Arial" pitchFamily="34" charset="0"/>
                </a:rPr>
                <a:t>4</a:t>
              </a:r>
              <a:endPara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ea"/>
                <a:ea typeface="+mj-ea"/>
                <a:cs typeface="Arial" pitchFamily="34" charset="0"/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791E876D-78A3-EB7B-4751-4D1C966553E8}"/>
              </a:ext>
            </a:extLst>
          </p:cNvPr>
          <p:cNvGrpSpPr/>
          <p:nvPr/>
        </p:nvGrpSpPr>
        <p:grpSpPr>
          <a:xfrm>
            <a:off x="355614" y="6852542"/>
            <a:ext cx="4976274" cy="310259"/>
            <a:chOff x="355614" y="2493242"/>
            <a:chExt cx="4976274" cy="310259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ABC43934-FA34-18BD-F068-C3E96208ED5D}"/>
                </a:ext>
              </a:extLst>
            </p:cNvPr>
            <p:cNvSpPr/>
            <p:nvPr/>
          </p:nvSpPr>
          <p:spPr>
            <a:xfrm>
              <a:off x="471888" y="2558559"/>
              <a:ext cx="4860000" cy="244942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AutoShape 40">
              <a:extLst>
                <a:ext uri="{FF2B5EF4-FFF2-40B4-BE49-F238E27FC236}">
                  <a16:creationId xmlns:a16="http://schemas.microsoft.com/office/drawing/2014/main" id="{49E4388B-E3D8-A867-C9E8-CFB52F4D7E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614" y="2493242"/>
              <a:ext cx="190500" cy="152400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19050" algn="ctr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rgbClr val="4F81BD"/>
                </a:buClr>
                <a:buSzTx/>
                <a:buFont typeface="Wingdings" pitchFamily="2" charset="2"/>
                <a:buNone/>
                <a:tabLst/>
                <a:defRPr/>
              </a:pPr>
              <a:r>
                <a:rPr lang="en-US" altLang="ko-KR" sz="1100" b="1" dirty="0">
                  <a:solidFill>
                    <a:srgbClr val="C00000"/>
                  </a:solidFill>
                  <a:latin typeface="+mj-ea"/>
                  <a:ea typeface="+mj-ea"/>
                  <a:cs typeface="Arial" pitchFamily="34" charset="0"/>
                </a:rPr>
                <a:t>5</a:t>
              </a:r>
              <a:endPara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ea"/>
                <a:ea typeface="+mj-ea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316690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A08554B0-6A3F-7297-6589-242448DEDD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748" y="1684373"/>
            <a:ext cx="5040000" cy="5766130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33E39F9A-22F5-7776-FC90-9CC871B6F8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0417485"/>
              </p:ext>
            </p:extLst>
          </p:nvPr>
        </p:nvGraphicFramePr>
        <p:xfrm>
          <a:off x="5680157" y="4199716"/>
          <a:ext cx="4320000" cy="1353955"/>
        </p:xfrm>
        <a:graphic>
          <a:graphicData uri="http://schemas.openxmlformats.org/drawingml/2006/table">
            <a:tbl>
              <a:tblPr/>
              <a:tblGrid>
                <a:gridCol w="72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0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/>
                        </a:rPr>
                        <a:t>항목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/>
                        </a:rPr>
                        <a:t>내용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ko-KR" altLang="en-US" sz="1000" dirty="0"/>
                        <a:t>종속변수 지정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암모니아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황화수소 </a:t>
                      </a:r>
                      <a:r>
                        <a:rPr lang="ko-KR" altLang="en-US" sz="1000" dirty="0" err="1"/>
                        <a:t>단위별</a:t>
                      </a:r>
                      <a:r>
                        <a:rPr lang="ko-KR" altLang="en-US" sz="1000" dirty="0"/>
                        <a:t> </a:t>
                      </a:r>
                      <a:r>
                        <a:rPr lang="en-US" altLang="ko-KR" sz="1000" dirty="0"/>
                        <a:t>max </a:t>
                      </a:r>
                      <a:r>
                        <a:rPr lang="ko-KR" altLang="en-US" sz="1000" dirty="0"/>
                        <a:t>값</a:t>
                      </a:r>
                      <a:r>
                        <a:rPr lang="en-US" altLang="ko-KR" sz="1000" dirty="0"/>
                        <a:t>)</a:t>
                      </a:r>
                      <a:endParaRPr lang="en-US" sz="10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marL="0" marR="0" indent="0" algn="ctr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ko-KR" altLang="en-US" sz="1000" dirty="0"/>
                        <a:t>시차 변경된 설명변수 생성</a:t>
                      </a:r>
                      <a:endParaRPr lang="en-US" sz="10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marL="0" marR="0" indent="0" algn="ctr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ko-KR" altLang="en-US" sz="1000" dirty="0"/>
                        <a:t>시차 데이터 생성으로 인한 </a:t>
                      </a:r>
                      <a:r>
                        <a:rPr lang="ko-KR" altLang="en-US" sz="1000" dirty="0" err="1"/>
                        <a:t>결측치</a:t>
                      </a:r>
                      <a:r>
                        <a:rPr lang="ko-KR" altLang="en-US" sz="1000" dirty="0"/>
                        <a:t> 제거</a:t>
                      </a:r>
                      <a:endParaRPr lang="en-US" sz="10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0122273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marL="0" marR="0" indent="0" algn="ctr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ko-KR" altLang="en-US" sz="1000" dirty="0"/>
                        <a:t>학습 </a:t>
                      </a:r>
                      <a:r>
                        <a:rPr lang="en-US" altLang="ko-KR" sz="1000" dirty="0"/>
                        <a:t>/ </a:t>
                      </a:r>
                      <a:r>
                        <a:rPr lang="ko-KR" altLang="en-US" sz="1000" dirty="0"/>
                        <a:t>검증 데이터 분할 </a:t>
                      </a:r>
                      <a:r>
                        <a:rPr lang="en-US" altLang="ko-KR" sz="1000" dirty="0"/>
                        <a:t>(7:3)</a:t>
                      </a:r>
                      <a:endParaRPr lang="en-US" sz="10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47503693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marL="0" marR="0" indent="0" algn="ctr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ko-KR" altLang="en-US" sz="1000" dirty="0"/>
                        <a:t>학습 데이터에서 단일 값을 가지는 변수 학습에서 제외</a:t>
                      </a:r>
                      <a:endParaRPr lang="en-US" sz="10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20009666"/>
                  </a:ext>
                </a:extLst>
              </a:tr>
            </a:tbl>
          </a:graphicData>
        </a:graphic>
      </p:graphicFrame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E8054145-EF44-C9B5-7E3F-F126860D24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2809863"/>
              </p:ext>
            </p:extLst>
          </p:nvPr>
        </p:nvGraphicFramePr>
        <p:xfrm>
          <a:off x="5680157" y="2860731"/>
          <a:ext cx="4320000" cy="1033050"/>
        </p:xfrm>
        <a:graphic>
          <a:graphicData uri="http://schemas.openxmlformats.org/drawingml/2006/table">
            <a:tbl>
              <a:tblPr/>
              <a:tblGrid>
                <a:gridCol w="72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0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/>
                        </a:rPr>
                        <a:t>항목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/>
                        </a:rPr>
                        <a:t>내용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입력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 err="1"/>
                        <a:t>final_summary_df</a:t>
                      </a:r>
                      <a:r>
                        <a:rPr lang="en-US" sz="1000" dirty="0"/>
                        <a:t> : </a:t>
                      </a:r>
                      <a:r>
                        <a:rPr lang="ko-KR" altLang="en-US" sz="1000" dirty="0"/>
                        <a:t>데이터 프레임</a:t>
                      </a:r>
                      <a:endParaRPr lang="en-US" altLang="ko-KR" sz="1000" dirty="0"/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 err="1"/>
                        <a:t>time_window</a:t>
                      </a:r>
                      <a:r>
                        <a:rPr lang="en-US" sz="1000" dirty="0"/>
                        <a:t>: </a:t>
                      </a:r>
                      <a:r>
                        <a:rPr lang="ko-KR" altLang="en-US" sz="1000" dirty="0"/>
                        <a:t>설명 변수 시차 변경 </a:t>
                      </a:r>
                      <a:r>
                        <a:rPr lang="en-US" altLang="ko-KR" sz="1000" dirty="0"/>
                        <a:t>(</a:t>
                      </a:r>
                      <a:r>
                        <a:rPr lang="en-US" sz="1000" dirty="0" err="1"/>
                        <a:t>time_window</a:t>
                      </a:r>
                      <a:r>
                        <a:rPr lang="en-US" altLang="ko-KR" sz="1000" dirty="0"/>
                        <a:t> </a:t>
                      </a:r>
                      <a:r>
                        <a:rPr lang="ko-KR" altLang="en-US" sz="1000" dirty="0"/>
                        <a:t>시간 이전의 데이터를 설명 변수로 사용</a:t>
                      </a:r>
                      <a:r>
                        <a:rPr lang="en-US" altLang="ko-KR" sz="1000" dirty="0"/>
                        <a:t>)</a:t>
                      </a:r>
                      <a:endParaRPr lang="en-US" sz="10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marL="0" marR="0" indent="0" algn="ctr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출력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 err="1"/>
                        <a:t>train_anal_dat</a:t>
                      </a:r>
                      <a:r>
                        <a:rPr lang="en-US" sz="1000" dirty="0"/>
                        <a:t>: </a:t>
                      </a:r>
                      <a:r>
                        <a:rPr lang="ko-KR" altLang="en-US" sz="1000" dirty="0"/>
                        <a:t>학습</a:t>
                      </a:r>
                      <a:r>
                        <a:rPr lang="en-US" altLang="ko-KR" sz="1000" dirty="0"/>
                        <a:t>/</a:t>
                      </a:r>
                      <a:r>
                        <a:rPr lang="ko-KR" altLang="en-US" sz="1000" dirty="0"/>
                        <a:t>검증 데이터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학습에 사용한 변수 명이 저장된 리스트</a:t>
                      </a:r>
                      <a:endParaRPr lang="en-US" sz="10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제목 4">
            <a:extLst>
              <a:ext uri="{FF2B5EF4-FFF2-40B4-BE49-F238E27FC236}">
                <a16:creationId xmlns:a16="http://schemas.microsoft.com/office/drawing/2014/main" id="{C86F9EAE-F351-4D00-AD07-407FF5785F94}"/>
              </a:ext>
            </a:extLst>
          </p:cNvPr>
          <p:cNvSpPr txBox="1">
            <a:spLocks/>
          </p:cNvSpPr>
          <p:nvPr/>
        </p:nvSpPr>
        <p:spPr>
          <a:xfrm>
            <a:off x="221536" y="109173"/>
            <a:ext cx="7706491" cy="446020"/>
          </a:xfrm>
          <a:prstGeom prst="rect">
            <a:avLst/>
          </a:prstGeom>
        </p:spPr>
        <p:txBody>
          <a:bodyPr wrap="none"/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세부 과제명 </a:t>
            </a:r>
            <a:r>
              <a:rPr lang="en-US" altLang="ko-KR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altLang="ko-KR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IoT </a:t>
            </a:r>
            <a:r>
              <a:rPr lang="ko-KR" altLang="en-US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빅데이터 및 인공지능 기반의 축산 악취 실시간 조기 예</a:t>
            </a:r>
            <a:r>
              <a:rPr lang="en-US" altLang="ko-KR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,</a:t>
            </a:r>
            <a:r>
              <a:rPr lang="ko-KR" altLang="en-US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경보 알고리즘 개발 및 실증 연구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C87074A4-D440-4674-B0A4-91D4F5E87437}"/>
              </a:ext>
            </a:extLst>
          </p:cNvPr>
          <p:cNvSpPr txBox="1"/>
          <p:nvPr/>
        </p:nvSpPr>
        <p:spPr>
          <a:xfrm>
            <a:off x="8024263" y="43094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별첨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40EA27-81C4-4277-941E-6F50437C2B7D}"/>
              </a:ext>
            </a:extLst>
          </p:cNvPr>
          <p:cNvSpPr txBox="1"/>
          <p:nvPr/>
        </p:nvSpPr>
        <p:spPr>
          <a:xfrm>
            <a:off x="412748" y="1140156"/>
            <a:ext cx="9967327" cy="4542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142875" indent="-142875" defTabSz="914400" fontAlgn="base">
              <a:lnSpc>
                <a:spcPct val="150000"/>
              </a:lnSpc>
              <a:spcBef>
                <a:spcPct val="0"/>
              </a:spcBef>
              <a:spcAft>
                <a:spcPts val="800"/>
              </a:spcAft>
              <a:buSzPct val="75000"/>
              <a:buBlip>
                <a:blip r:embed="rId4"/>
              </a:buBlip>
              <a:defRPr/>
            </a:pPr>
            <a:r>
              <a:rPr lang="ko-KR" altLang="en-US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코드에 대한 상세 설명은 다음과 같습니다</a:t>
            </a:r>
            <a:r>
              <a:rPr lang="en-US" altLang="ko-KR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  </a:t>
            </a:r>
            <a:endParaRPr lang="ko-KR" altLang="en-US" b="1" spc="-100" dirty="0">
              <a:ln>
                <a:solidFill>
                  <a:srgbClr val="C2CAD4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5C1D877-0816-9653-58B0-001CAE7AADD8}"/>
              </a:ext>
            </a:extLst>
          </p:cNvPr>
          <p:cNvSpPr txBox="1"/>
          <p:nvPr/>
        </p:nvSpPr>
        <p:spPr>
          <a:xfrm>
            <a:off x="5680157" y="3900373"/>
            <a:ext cx="2148226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ts val="800"/>
              </a:spcAft>
              <a:buSzPct val="75000"/>
              <a:defRPr/>
            </a:pP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기능 상세 설명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00B9EBF-E822-EEE9-57C7-9E39A8FE1B1B}"/>
              </a:ext>
            </a:extLst>
          </p:cNvPr>
          <p:cNvSpPr txBox="1"/>
          <p:nvPr/>
        </p:nvSpPr>
        <p:spPr>
          <a:xfrm>
            <a:off x="5680157" y="2572457"/>
            <a:ext cx="2148226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ts val="800"/>
              </a:spcAft>
              <a:buSzPct val="75000"/>
              <a:defRPr/>
            </a:pP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입력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/</a:t>
            </a: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출력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0D81BC2-04DF-BF81-B714-9076B9FD6A54}"/>
              </a:ext>
            </a:extLst>
          </p:cNvPr>
          <p:cNvSpPr/>
          <p:nvPr/>
        </p:nvSpPr>
        <p:spPr>
          <a:xfrm>
            <a:off x="5680157" y="1684372"/>
            <a:ext cx="4320000" cy="80313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400" fontAlgn="base">
              <a:spcBef>
                <a:spcPct val="0"/>
              </a:spcBef>
              <a:spcAft>
                <a:spcPts val="800"/>
              </a:spcAft>
              <a:buSzPct val="75000"/>
              <a:defRPr/>
            </a:pP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파일 명 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accent6"/>
                </a:solidFill>
                <a:latin typeface="+mn-ea"/>
              </a:rPr>
              <a:t>common_preprocess_tools.py – (3/4)</a:t>
            </a:r>
          </a:p>
          <a:p>
            <a:pPr defTabSz="914400" fontAlgn="base">
              <a:spcBef>
                <a:spcPct val="0"/>
              </a:spcBef>
              <a:spcAft>
                <a:spcPts val="800"/>
              </a:spcAft>
              <a:buSzPct val="75000"/>
              <a:defRPr/>
            </a:pP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함수 명 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</a:t>
            </a:r>
            <a:r>
              <a:rPr lang="en-US" altLang="ko-KR" sz="1200" b="1" spc="-100" dirty="0" err="1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train_anal_dat_fn</a:t>
            </a:r>
            <a:endParaRPr lang="en-US" altLang="ko-KR" sz="1200" b="1" spc="-100" dirty="0">
              <a:ln>
                <a:solidFill>
                  <a:srgbClr val="C2CAD4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defTabSz="914400" fontAlgn="base">
              <a:spcBef>
                <a:spcPct val="0"/>
              </a:spcBef>
              <a:spcAft>
                <a:spcPts val="800"/>
              </a:spcAft>
              <a:buSzPct val="75000"/>
              <a:defRPr/>
            </a:pP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함수 기능 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</a:t>
            </a: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학습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-</a:t>
            </a: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분석 데이터 생성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</a:t>
            </a: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종속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설명변수 지정 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/ </a:t>
            </a: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시차 변경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)</a:t>
            </a:r>
            <a:endParaRPr lang="ko-KR" altLang="en-US" sz="1200" b="1" spc="-100" dirty="0">
              <a:ln>
                <a:solidFill>
                  <a:srgbClr val="C2CAD4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2773BED2-3468-CB48-BE3F-7C2AF0DB20E6}"/>
              </a:ext>
            </a:extLst>
          </p:cNvPr>
          <p:cNvGrpSpPr/>
          <p:nvPr/>
        </p:nvGrpSpPr>
        <p:grpSpPr>
          <a:xfrm>
            <a:off x="355614" y="3064350"/>
            <a:ext cx="4976274" cy="450375"/>
            <a:chOff x="355614" y="2493242"/>
            <a:chExt cx="4976274" cy="450375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8F4E59E7-A6EA-43BB-AB13-9CF2B1D8236D}"/>
                </a:ext>
              </a:extLst>
            </p:cNvPr>
            <p:cNvSpPr/>
            <p:nvPr/>
          </p:nvSpPr>
          <p:spPr>
            <a:xfrm>
              <a:off x="471888" y="2558558"/>
              <a:ext cx="4860000" cy="385059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AutoShape 40">
              <a:extLst>
                <a:ext uri="{FF2B5EF4-FFF2-40B4-BE49-F238E27FC236}">
                  <a16:creationId xmlns:a16="http://schemas.microsoft.com/office/drawing/2014/main" id="{D8026353-7683-6BFE-9AC5-83EF1746DF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614" y="2493242"/>
              <a:ext cx="190500" cy="152400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19050" algn="ctr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rgbClr val="4F81BD"/>
                </a:buClr>
                <a:buSzTx/>
                <a:buFont typeface="Wingdings" pitchFamily="2" charset="2"/>
                <a:buNone/>
                <a:tabLst/>
                <a:defRPr/>
              </a:pPr>
              <a:r>
                <a:rPr lang="en-US" altLang="ko-KR" sz="1000" b="1" dirty="0">
                  <a:solidFill>
                    <a:srgbClr val="C00000"/>
                  </a:solidFill>
                  <a:latin typeface="+mj-ea"/>
                  <a:ea typeface="+mj-ea"/>
                  <a:cs typeface="Arial" pitchFamily="34" charset="0"/>
                </a:rPr>
                <a:t>1</a:t>
              </a:r>
              <a:endPara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ea"/>
                <a:ea typeface="+mj-ea"/>
                <a:cs typeface="Arial" pitchFamily="34" charset="0"/>
              </a:endParaRPr>
            </a:p>
          </p:txBody>
        </p:sp>
      </p:grp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888F9E7-5CBA-3541-CD9C-A0AFF7F475FA}"/>
              </a:ext>
            </a:extLst>
          </p:cNvPr>
          <p:cNvSpPr/>
          <p:nvPr/>
        </p:nvSpPr>
        <p:spPr>
          <a:xfrm>
            <a:off x="8608633" y="430945"/>
            <a:ext cx="14221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03030"/>
                </a:solidFill>
                <a:latin typeface="+mn-ea"/>
              </a:rPr>
              <a:t>코드 구성 </a:t>
            </a:r>
            <a:r>
              <a:rPr lang="en-US" altLang="ko-KR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03030"/>
                </a:solidFill>
                <a:latin typeface="+mn-ea"/>
              </a:rPr>
              <a:t>(4/19)</a:t>
            </a:r>
            <a:endParaRPr lang="ko-KR" altLang="en-US" spc="-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03030"/>
              </a:solidFill>
              <a:latin typeface="+mn-ea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F765177E-0CED-4624-D23C-55884AC9487B}"/>
              </a:ext>
            </a:extLst>
          </p:cNvPr>
          <p:cNvGrpSpPr/>
          <p:nvPr/>
        </p:nvGrpSpPr>
        <p:grpSpPr>
          <a:xfrm>
            <a:off x="355614" y="3519373"/>
            <a:ext cx="4976274" cy="1928927"/>
            <a:chOff x="355614" y="2493242"/>
            <a:chExt cx="4976274" cy="1928927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4FA50A71-E2FA-BB58-459C-74508CB6F223}"/>
                </a:ext>
              </a:extLst>
            </p:cNvPr>
            <p:cNvSpPr/>
            <p:nvPr/>
          </p:nvSpPr>
          <p:spPr>
            <a:xfrm>
              <a:off x="471888" y="2558558"/>
              <a:ext cx="4860000" cy="1863611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AutoShape 40">
              <a:extLst>
                <a:ext uri="{FF2B5EF4-FFF2-40B4-BE49-F238E27FC236}">
                  <a16:creationId xmlns:a16="http://schemas.microsoft.com/office/drawing/2014/main" id="{B48D6717-9063-4479-4FD3-4BC5AAEFA4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614" y="2493242"/>
              <a:ext cx="190500" cy="152400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19050" algn="ctr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rgbClr val="4F81BD"/>
                </a:buClr>
                <a:buSzTx/>
                <a:buFont typeface="Wingdings" pitchFamily="2" charset="2"/>
                <a:buNone/>
                <a:tabLst/>
                <a:defRPr/>
              </a:pPr>
              <a:r>
                <a:rPr kumimoji="0" lang="en-US" altLang="ko-KR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+mj-ea"/>
                  <a:ea typeface="+mj-ea"/>
                  <a:cs typeface="Arial" pitchFamily="34" charset="0"/>
                </a:rPr>
                <a:t>2</a:t>
              </a:r>
              <a:endPara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ea"/>
                <a:ea typeface="+mj-ea"/>
                <a:cs typeface="Arial" pitchFamily="34" charset="0"/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AE2AE9F4-966F-80AC-CE5A-C2B0BB695C00}"/>
              </a:ext>
            </a:extLst>
          </p:cNvPr>
          <p:cNvGrpSpPr/>
          <p:nvPr/>
        </p:nvGrpSpPr>
        <p:grpSpPr>
          <a:xfrm>
            <a:off x="355614" y="5452948"/>
            <a:ext cx="4976274" cy="282485"/>
            <a:chOff x="355614" y="2493242"/>
            <a:chExt cx="4976274" cy="282485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F85CA268-B3F5-8B28-99F2-85CD75EE8E26}"/>
                </a:ext>
              </a:extLst>
            </p:cNvPr>
            <p:cNvSpPr/>
            <p:nvPr/>
          </p:nvSpPr>
          <p:spPr>
            <a:xfrm>
              <a:off x="471888" y="2558559"/>
              <a:ext cx="4860000" cy="217168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AutoShape 40">
              <a:extLst>
                <a:ext uri="{FF2B5EF4-FFF2-40B4-BE49-F238E27FC236}">
                  <a16:creationId xmlns:a16="http://schemas.microsoft.com/office/drawing/2014/main" id="{7CA83791-AC45-9FB4-5C5F-991148D7A6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614" y="2493242"/>
              <a:ext cx="190500" cy="152400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19050" algn="ctr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rgbClr val="4F81BD"/>
                </a:buClr>
                <a:buSzTx/>
                <a:buFont typeface="Wingdings" pitchFamily="2" charset="2"/>
                <a:buNone/>
                <a:tabLst/>
                <a:defRPr/>
              </a:pPr>
              <a:r>
                <a:rPr kumimoji="0" lang="en-US" altLang="ko-KR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+mj-ea"/>
                  <a:ea typeface="+mj-ea"/>
                  <a:cs typeface="Arial" pitchFamily="34" charset="0"/>
                </a:rPr>
                <a:t>3</a:t>
              </a:r>
              <a:endPara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ea"/>
                <a:ea typeface="+mj-ea"/>
                <a:cs typeface="Arial" pitchFamily="34" charset="0"/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A5E6B5BF-EBA6-AB6B-C396-4E547FCA94F5}"/>
              </a:ext>
            </a:extLst>
          </p:cNvPr>
          <p:cNvGrpSpPr/>
          <p:nvPr/>
        </p:nvGrpSpPr>
        <p:grpSpPr>
          <a:xfrm>
            <a:off x="355614" y="5757748"/>
            <a:ext cx="4976274" cy="443027"/>
            <a:chOff x="355614" y="2493242"/>
            <a:chExt cx="4976274" cy="443027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AE4D87EA-2DC1-7E5B-813A-A48FC910938E}"/>
                </a:ext>
              </a:extLst>
            </p:cNvPr>
            <p:cNvSpPr/>
            <p:nvPr/>
          </p:nvSpPr>
          <p:spPr>
            <a:xfrm>
              <a:off x="471888" y="2558559"/>
              <a:ext cx="4860000" cy="377710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AutoShape 40">
              <a:extLst>
                <a:ext uri="{FF2B5EF4-FFF2-40B4-BE49-F238E27FC236}">
                  <a16:creationId xmlns:a16="http://schemas.microsoft.com/office/drawing/2014/main" id="{84CF63B1-F820-71B1-9F91-CC4B7BB947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614" y="2493242"/>
              <a:ext cx="190500" cy="152400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19050" algn="ctr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rgbClr val="4F81BD"/>
                </a:buClr>
                <a:buSzTx/>
                <a:buFont typeface="Wingdings" pitchFamily="2" charset="2"/>
                <a:buNone/>
                <a:tabLst/>
                <a:defRPr/>
              </a:pPr>
              <a:r>
                <a:rPr kumimoji="0" lang="en-US" altLang="ko-KR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+mj-ea"/>
                  <a:ea typeface="+mj-ea"/>
                  <a:cs typeface="Arial" pitchFamily="34" charset="0"/>
                </a:rPr>
                <a:t>4</a:t>
              </a:r>
              <a:endPara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ea"/>
                <a:ea typeface="+mj-ea"/>
                <a:cs typeface="Arial" pitchFamily="34" charset="0"/>
              </a:endParaRP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EF680965-EDBB-79F6-FFCB-9E2345AAD406}"/>
              </a:ext>
            </a:extLst>
          </p:cNvPr>
          <p:cNvGrpSpPr/>
          <p:nvPr/>
        </p:nvGrpSpPr>
        <p:grpSpPr>
          <a:xfrm>
            <a:off x="355614" y="6224473"/>
            <a:ext cx="4976274" cy="871651"/>
            <a:chOff x="355614" y="2493242"/>
            <a:chExt cx="4976274" cy="871651"/>
          </a:xfrm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8904FA0E-66DA-F870-068F-7EEEE37FA1C0}"/>
                </a:ext>
              </a:extLst>
            </p:cNvPr>
            <p:cNvSpPr/>
            <p:nvPr/>
          </p:nvSpPr>
          <p:spPr>
            <a:xfrm>
              <a:off x="471888" y="2558558"/>
              <a:ext cx="4860000" cy="806335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AutoShape 40">
              <a:extLst>
                <a:ext uri="{FF2B5EF4-FFF2-40B4-BE49-F238E27FC236}">
                  <a16:creationId xmlns:a16="http://schemas.microsoft.com/office/drawing/2014/main" id="{F2894282-148F-4FBB-D629-B76C62610D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614" y="2493242"/>
              <a:ext cx="190500" cy="152400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19050" algn="ctr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rgbClr val="4F81BD"/>
                </a:buClr>
                <a:buSzTx/>
                <a:buFont typeface="Wingdings" pitchFamily="2" charset="2"/>
                <a:buNone/>
                <a:tabLst/>
                <a:defRPr/>
              </a:pPr>
              <a:r>
                <a:rPr kumimoji="0" lang="en-US" altLang="ko-KR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+mj-ea"/>
                  <a:ea typeface="+mj-ea"/>
                  <a:cs typeface="Arial" pitchFamily="34" charset="0"/>
                </a:rPr>
                <a:t>5</a:t>
              </a:r>
              <a:endPara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ea"/>
                <a:ea typeface="+mj-ea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201286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589A026F-0959-93F4-AD03-3747248ADD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748" y="1684373"/>
            <a:ext cx="5040000" cy="4529312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33E39F9A-22F5-7776-FC90-9CC871B6F8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7709938"/>
              </p:ext>
            </p:extLst>
          </p:nvPr>
        </p:nvGraphicFramePr>
        <p:xfrm>
          <a:off x="5680157" y="4199716"/>
          <a:ext cx="4320000" cy="1133564"/>
        </p:xfrm>
        <a:graphic>
          <a:graphicData uri="http://schemas.openxmlformats.org/drawingml/2006/table">
            <a:tbl>
              <a:tblPr/>
              <a:tblGrid>
                <a:gridCol w="72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0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/>
                        </a:rPr>
                        <a:t>항목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/>
                        </a:rPr>
                        <a:t>내용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ko-KR" altLang="en-US" sz="1000" dirty="0"/>
                        <a:t>예측시간 설정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현재 시간 </a:t>
                      </a:r>
                      <a:r>
                        <a:rPr lang="en-US" altLang="ko-KR" sz="1000" dirty="0"/>
                        <a:t>+ </a:t>
                      </a:r>
                      <a:r>
                        <a:rPr lang="en-US" altLang="ko-KR" sz="1000" dirty="0" err="1"/>
                        <a:t>window_v</a:t>
                      </a:r>
                      <a:r>
                        <a:rPr lang="en-US" altLang="ko-KR" sz="1000" dirty="0"/>
                        <a:t> min </a:t>
                      </a:r>
                      <a:r>
                        <a:rPr lang="ko-KR" altLang="en-US" sz="1000" dirty="0"/>
                        <a:t>값</a:t>
                      </a:r>
                      <a:r>
                        <a:rPr lang="en-US" altLang="ko-KR" sz="1000" dirty="0"/>
                        <a:t>)</a:t>
                      </a:r>
                      <a:endParaRPr lang="en-US" sz="10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marL="0" marR="0" indent="0" algn="ctr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ko-KR" altLang="en-US" sz="1000" dirty="0"/>
                        <a:t>시차 변경된 설명변수 생성</a:t>
                      </a:r>
                      <a:endParaRPr lang="en-US" sz="10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marL="0" marR="0" indent="0" algn="ctr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ko-KR" altLang="en-US" sz="1000" dirty="0"/>
                        <a:t>시차 데이터 생성으로 인한 </a:t>
                      </a:r>
                      <a:r>
                        <a:rPr lang="ko-KR" altLang="en-US" sz="1000" dirty="0" err="1"/>
                        <a:t>결측치</a:t>
                      </a:r>
                      <a:r>
                        <a:rPr lang="ko-KR" altLang="en-US" sz="1000" dirty="0"/>
                        <a:t> 제거</a:t>
                      </a:r>
                      <a:endParaRPr lang="en-US" sz="10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0122273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marL="0" marR="0" indent="0" algn="ctr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en-US" sz="1000" dirty="0" err="1"/>
                        <a:t>base_time</a:t>
                      </a:r>
                      <a:r>
                        <a:rPr lang="en-US" sz="1000" dirty="0"/>
                        <a:t> </a:t>
                      </a:r>
                      <a:r>
                        <a:rPr lang="ko-KR" altLang="en-US" sz="1000" dirty="0"/>
                        <a:t>컬럼 생성</a:t>
                      </a:r>
                      <a:endParaRPr lang="en-US" sz="10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47503693"/>
                  </a:ext>
                </a:extLst>
              </a:tr>
            </a:tbl>
          </a:graphicData>
        </a:graphic>
      </p:graphicFrame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E8054145-EF44-C9B5-7E3F-F126860D24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6205764"/>
              </p:ext>
            </p:extLst>
          </p:nvPr>
        </p:nvGraphicFramePr>
        <p:xfrm>
          <a:off x="5680157" y="2860731"/>
          <a:ext cx="4320000" cy="939116"/>
        </p:xfrm>
        <a:graphic>
          <a:graphicData uri="http://schemas.openxmlformats.org/drawingml/2006/table">
            <a:tbl>
              <a:tblPr/>
              <a:tblGrid>
                <a:gridCol w="72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0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/>
                        </a:rPr>
                        <a:t>항목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/>
                        </a:rPr>
                        <a:t>내용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입력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 err="1"/>
                        <a:t>final_summary_df</a:t>
                      </a:r>
                      <a:r>
                        <a:rPr lang="en-US" sz="1000" dirty="0"/>
                        <a:t> : </a:t>
                      </a:r>
                      <a:r>
                        <a:rPr lang="ko-KR" altLang="en-US" sz="1000" dirty="0"/>
                        <a:t>데이터 프레임</a:t>
                      </a:r>
                      <a:endParaRPr lang="en-US" altLang="ko-KR" sz="1000" dirty="0"/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 err="1"/>
                        <a:t>time_window</a:t>
                      </a:r>
                      <a:r>
                        <a:rPr lang="en-US" sz="1000" dirty="0"/>
                        <a:t>: </a:t>
                      </a:r>
                      <a:r>
                        <a:rPr lang="ko-KR" altLang="en-US" sz="1000" dirty="0"/>
                        <a:t>설명 변수 시차 변경 </a:t>
                      </a:r>
                      <a:r>
                        <a:rPr lang="en-US" altLang="ko-KR" sz="1000" dirty="0"/>
                        <a:t>(</a:t>
                      </a:r>
                      <a:r>
                        <a:rPr lang="en-US" sz="1000" dirty="0" err="1"/>
                        <a:t>time_window</a:t>
                      </a:r>
                      <a:r>
                        <a:rPr lang="en-US" altLang="ko-KR" sz="1000" dirty="0"/>
                        <a:t> </a:t>
                      </a:r>
                      <a:r>
                        <a:rPr lang="ko-KR" altLang="en-US" sz="1000" dirty="0"/>
                        <a:t>시간 이전의 데이터를 설명 변수로 사용</a:t>
                      </a:r>
                      <a:r>
                        <a:rPr lang="en-US" altLang="ko-KR" sz="1000" dirty="0"/>
                        <a:t>)</a:t>
                      </a:r>
                      <a:endParaRPr lang="en-US" sz="10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marL="0" marR="0" indent="0" algn="ctr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출력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 err="1"/>
                        <a:t>pred_anal_dat</a:t>
                      </a:r>
                      <a:r>
                        <a:rPr lang="en-US" sz="1000" dirty="0"/>
                        <a:t>: </a:t>
                      </a:r>
                      <a:r>
                        <a:rPr lang="ko-KR" altLang="en-US" sz="1000" dirty="0"/>
                        <a:t>예측을 위한 데이터</a:t>
                      </a:r>
                      <a:endParaRPr lang="en-US" sz="10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제목 4">
            <a:extLst>
              <a:ext uri="{FF2B5EF4-FFF2-40B4-BE49-F238E27FC236}">
                <a16:creationId xmlns:a16="http://schemas.microsoft.com/office/drawing/2014/main" id="{C86F9EAE-F351-4D00-AD07-407FF5785F94}"/>
              </a:ext>
            </a:extLst>
          </p:cNvPr>
          <p:cNvSpPr txBox="1">
            <a:spLocks/>
          </p:cNvSpPr>
          <p:nvPr/>
        </p:nvSpPr>
        <p:spPr>
          <a:xfrm>
            <a:off x="221536" y="109173"/>
            <a:ext cx="7706491" cy="446020"/>
          </a:xfrm>
          <a:prstGeom prst="rect">
            <a:avLst/>
          </a:prstGeom>
        </p:spPr>
        <p:txBody>
          <a:bodyPr wrap="none"/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세부 과제명 </a:t>
            </a:r>
            <a:r>
              <a:rPr lang="en-US" altLang="ko-KR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altLang="ko-KR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IoT </a:t>
            </a:r>
            <a:r>
              <a:rPr lang="ko-KR" altLang="en-US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빅데이터 및 인공지능 기반의 축산 악취 실시간 조기 예</a:t>
            </a:r>
            <a:r>
              <a:rPr lang="en-US" altLang="ko-KR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,</a:t>
            </a:r>
            <a:r>
              <a:rPr lang="ko-KR" altLang="en-US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경보 알고리즘 개발 및 실증 연구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C87074A4-D440-4674-B0A4-91D4F5E87437}"/>
              </a:ext>
            </a:extLst>
          </p:cNvPr>
          <p:cNvSpPr txBox="1"/>
          <p:nvPr/>
        </p:nvSpPr>
        <p:spPr>
          <a:xfrm>
            <a:off x="8024263" y="43094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별첨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40EA27-81C4-4277-941E-6F50437C2B7D}"/>
              </a:ext>
            </a:extLst>
          </p:cNvPr>
          <p:cNvSpPr txBox="1"/>
          <p:nvPr/>
        </p:nvSpPr>
        <p:spPr>
          <a:xfrm>
            <a:off x="412748" y="1140156"/>
            <a:ext cx="9967327" cy="4542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142875" indent="-142875" defTabSz="914400" fontAlgn="base">
              <a:lnSpc>
                <a:spcPct val="150000"/>
              </a:lnSpc>
              <a:spcBef>
                <a:spcPct val="0"/>
              </a:spcBef>
              <a:spcAft>
                <a:spcPts val="800"/>
              </a:spcAft>
              <a:buSzPct val="75000"/>
              <a:buBlip>
                <a:blip r:embed="rId4"/>
              </a:buBlip>
              <a:defRPr/>
            </a:pPr>
            <a:r>
              <a:rPr lang="ko-KR" altLang="en-US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코드에 대한 상세 설명은 다음과 같습니다</a:t>
            </a:r>
            <a:r>
              <a:rPr lang="en-US" altLang="ko-KR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  </a:t>
            </a:r>
            <a:endParaRPr lang="ko-KR" altLang="en-US" b="1" spc="-100" dirty="0">
              <a:ln>
                <a:solidFill>
                  <a:srgbClr val="C2CAD4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5C1D877-0816-9653-58B0-001CAE7AADD8}"/>
              </a:ext>
            </a:extLst>
          </p:cNvPr>
          <p:cNvSpPr txBox="1"/>
          <p:nvPr/>
        </p:nvSpPr>
        <p:spPr>
          <a:xfrm>
            <a:off x="5680157" y="3900373"/>
            <a:ext cx="2148226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ts val="800"/>
              </a:spcAft>
              <a:buSzPct val="75000"/>
              <a:defRPr/>
            </a:pP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기능 상세 설명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00B9EBF-E822-EEE9-57C7-9E39A8FE1B1B}"/>
              </a:ext>
            </a:extLst>
          </p:cNvPr>
          <p:cNvSpPr txBox="1"/>
          <p:nvPr/>
        </p:nvSpPr>
        <p:spPr>
          <a:xfrm>
            <a:off x="5680157" y="2572457"/>
            <a:ext cx="2148226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ts val="800"/>
              </a:spcAft>
              <a:buSzPct val="75000"/>
              <a:defRPr/>
            </a:pP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입력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/</a:t>
            </a: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출력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0D81BC2-04DF-BF81-B714-9076B9FD6A54}"/>
              </a:ext>
            </a:extLst>
          </p:cNvPr>
          <p:cNvSpPr/>
          <p:nvPr/>
        </p:nvSpPr>
        <p:spPr>
          <a:xfrm>
            <a:off x="5680157" y="1684372"/>
            <a:ext cx="4320000" cy="80313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400" fontAlgn="base">
              <a:spcBef>
                <a:spcPct val="0"/>
              </a:spcBef>
              <a:spcAft>
                <a:spcPts val="800"/>
              </a:spcAft>
              <a:buSzPct val="75000"/>
              <a:defRPr/>
            </a:pP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파일 명 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accent6"/>
                </a:solidFill>
                <a:latin typeface="+mn-ea"/>
              </a:rPr>
              <a:t>common_preprocess_tools.py – (4/4)</a:t>
            </a:r>
          </a:p>
          <a:p>
            <a:pPr defTabSz="914400" fontAlgn="base">
              <a:spcBef>
                <a:spcPct val="0"/>
              </a:spcBef>
              <a:spcAft>
                <a:spcPts val="800"/>
              </a:spcAft>
              <a:buSzPct val="75000"/>
              <a:defRPr/>
            </a:pP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함수 명 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</a:t>
            </a:r>
            <a:r>
              <a:rPr lang="en-US" altLang="ko-KR" sz="1200" b="1" spc="-100" dirty="0" err="1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pred_anal_dat_fn</a:t>
            </a:r>
            <a:endParaRPr lang="en-US" altLang="ko-KR" sz="1200" b="1" spc="-100" dirty="0">
              <a:ln>
                <a:solidFill>
                  <a:srgbClr val="C2CAD4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defTabSz="914400" fontAlgn="base">
              <a:spcBef>
                <a:spcPct val="0"/>
              </a:spcBef>
              <a:spcAft>
                <a:spcPts val="800"/>
              </a:spcAft>
              <a:buSzPct val="75000"/>
              <a:defRPr/>
            </a:pP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함수 기능 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</a:t>
            </a: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학습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-</a:t>
            </a: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분석 데이터 생성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</a:t>
            </a: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종속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설명변수 지정 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/ </a:t>
            </a: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시차 변경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)</a:t>
            </a:r>
            <a:endParaRPr lang="ko-KR" altLang="en-US" sz="1200" b="1" spc="-100" dirty="0">
              <a:ln>
                <a:solidFill>
                  <a:srgbClr val="C2CAD4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2773BED2-3468-CB48-BE3F-7C2AF0DB20E6}"/>
              </a:ext>
            </a:extLst>
          </p:cNvPr>
          <p:cNvGrpSpPr/>
          <p:nvPr/>
        </p:nvGrpSpPr>
        <p:grpSpPr>
          <a:xfrm>
            <a:off x="355614" y="2931000"/>
            <a:ext cx="4976274" cy="450375"/>
            <a:chOff x="355614" y="2493242"/>
            <a:chExt cx="4976274" cy="450375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8F4E59E7-A6EA-43BB-AB13-9CF2B1D8236D}"/>
                </a:ext>
              </a:extLst>
            </p:cNvPr>
            <p:cNvSpPr/>
            <p:nvPr/>
          </p:nvSpPr>
          <p:spPr>
            <a:xfrm>
              <a:off x="471888" y="2558558"/>
              <a:ext cx="4860000" cy="385059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AutoShape 40">
              <a:extLst>
                <a:ext uri="{FF2B5EF4-FFF2-40B4-BE49-F238E27FC236}">
                  <a16:creationId xmlns:a16="http://schemas.microsoft.com/office/drawing/2014/main" id="{D8026353-7683-6BFE-9AC5-83EF1746DF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614" y="2493242"/>
              <a:ext cx="190500" cy="152400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19050" algn="ctr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rgbClr val="4F81BD"/>
                </a:buClr>
                <a:buSzTx/>
                <a:buFont typeface="Wingdings" pitchFamily="2" charset="2"/>
                <a:buNone/>
                <a:tabLst/>
                <a:defRPr/>
              </a:pPr>
              <a:r>
                <a:rPr lang="en-US" altLang="ko-KR" sz="1000" b="1" dirty="0">
                  <a:solidFill>
                    <a:srgbClr val="C00000"/>
                  </a:solidFill>
                  <a:latin typeface="+mj-ea"/>
                  <a:ea typeface="+mj-ea"/>
                  <a:cs typeface="Arial" pitchFamily="34" charset="0"/>
                </a:rPr>
                <a:t>1</a:t>
              </a:r>
              <a:endPara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ea"/>
                <a:ea typeface="+mj-ea"/>
                <a:cs typeface="Arial" pitchFamily="34" charset="0"/>
              </a:endParaRPr>
            </a:p>
          </p:txBody>
        </p:sp>
      </p:grp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888F9E7-5CBA-3541-CD9C-A0AFF7F475FA}"/>
              </a:ext>
            </a:extLst>
          </p:cNvPr>
          <p:cNvSpPr/>
          <p:nvPr/>
        </p:nvSpPr>
        <p:spPr>
          <a:xfrm>
            <a:off x="8608633" y="430945"/>
            <a:ext cx="14221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03030"/>
                </a:solidFill>
                <a:latin typeface="+mn-ea"/>
              </a:rPr>
              <a:t>코드 구성 </a:t>
            </a:r>
            <a:r>
              <a:rPr lang="en-US" altLang="ko-KR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03030"/>
                </a:solidFill>
                <a:latin typeface="+mn-ea"/>
              </a:rPr>
              <a:t>(5/19)</a:t>
            </a:r>
            <a:endParaRPr lang="ko-KR" altLang="en-US" spc="-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03030"/>
              </a:solidFill>
              <a:latin typeface="+mn-ea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F765177E-0CED-4624-D23C-55884AC9487B}"/>
              </a:ext>
            </a:extLst>
          </p:cNvPr>
          <p:cNvGrpSpPr/>
          <p:nvPr/>
        </p:nvGrpSpPr>
        <p:grpSpPr>
          <a:xfrm>
            <a:off x="355614" y="3414598"/>
            <a:ext cx="4976274" cy="1689217"/>
            <a:chOff x="355614" y="2493242"/>
            <a:chExt cx="4976274" cy="1689217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4FA50A71-E2FA-BB58-459C-74508CB6F223}"/>
                </a:ext>
              </a:extLst>
            </p:cNvPr>
            <p:cNvSpPr/>
            <p:nvPr/>
          </p:nvSpPr>
          <p:spPr>
            <a:xfrm>
              <a:off x="471888" y="2558559"/>
              <a:ext cx="4860000" cy="1623900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AutoShape 40">
              <a:extLst>
                <a:ext uri="{FF2B5EF4-FFF2-40B4-BE49-F238E27FC236}">
                  <a16:creationId xmlns:a16="http://schemas.microsoft.com/office/drawing/2014/main" id="{B48D6717-9063-4479-4FD3-4BC5AAEFA4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614" y="2493242"/>
              <a:ext cx="190500" cy="152400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19050" algn="ctr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rgbClr val="4F81BD"/>
                </a:buClr>
                <a:buSzTx/>
                <a:buFont typeface="Wingdings" pitchFamily="2" charset="2"/>
                <a:buNone/>
                <a:tabLst/>
                <a:defRPr/>
              </a:pPr>
              <a:r>
                <a:rPr kumimoji="0" lang="en-US" altLang="ko-KR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+mj-ea"/>
                  <a:ea typeface="+mj-ea"/>
                  <a:cs typeface="Arial" pitchFamily="34" charset="0"/>
                </a:rPr>
                <a:t>2</a:t>
              </a:r>
              <a:endPara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ea"/>
                <a:ea typeface="+mj-ea"/>
                <a:cs typeface="Arial" pitchFamily="34" charset="0"/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AE2AE9F4-966F-80AC-CE5A-C2B0BB695C00}"/>
              </a:ext>
            </a:extLst>
          </p:cNvPr>
          <p:cNvGrpSpPr/>
          <p:nvPr/>
        </p:nvGrpSpPr>
        <p:grpSpPr>
          <a:xfrm>
            <a:off x="355614" y="5110048"/>
            <a:ext cx="4976274" cy="342899"/>
            <a:chOff x="355614" y="2493242"/>
            <a:chExt cx="4976274" cy="342899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F85CA268-B3F5-8B28-99F2-85CD75EE8E26}"/>
                </a:ext>
              </a:extLst>
            </p:cNvPr>
            <p:cNvSpPr/>
            <p:nvPr/>
          </p:nvSpPr>
          <p:spPr>
            <a:xfrm>
              <a:off x="471888" y="2558558"/>
              <a:ext cx="4860000" cy="277583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AutoShape 40">
              <a:extLst>
                <a:ext uri="{FF2B5EF4-FFF2-40B4-BE49-F238E27FC236}">
                  <a16:creationId xmlns:a16="http://schemas.microsoft.com/office/drawing/2014/main" id="{7CA83791-AC45-9FB4-5C5F-991148D7A6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614" y="2493242"/>
              <a:ext cx="190500" cy="152400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19050" algn="ctr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rgbClr val="4F81BD"/>
                </a:buClr>
                <a:buSzTx/>
                <a:buFont typeface="Wingdings" pitchFamily="2" charset="2"/>
                <a:buNone/>
                <a:tabLst/>
                <a:defRPr/>
              </a:pPr>
              <a:r>
                <a:rPr kumimoji="0" lang="en-US" altLang="ko-KR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+mj-ea"/>
                  <a:ea typeface="+mj-ea"/>
                  <a:cs typeface="Arial" pitchFamily="34" charset="0"/>
                </a:rPr>
                <a:t>3</a:t>
              </a:r>
              <a:endPara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ea"/>
                <a:ea typeface="+mj-ea"/>
                <a:cs typeface="Arial" pitchFamily="34" charset="0"/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A5E6B5BF-EBA6-AB6B-C396-4E547FCA94F5}"/>
              </a:ext>
            </a:extLst>
          </p:cNvPr>
          <p:cNvGrpSpPr/>
          <p:nvPr/>
        </p:nvGrpSpPr>
        <p:grpSpPr>
          <a:xfrm>
            <a:off x="355614" y="5471998"/>
            <a:ext cx="4976274" cy="443027"/>
            <a:chOff x="355614" y="2493242"/>
            <a:chExt cx="4976274" cy="443027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AE4D87EA-2DC1-7E5B-813A-A48FC910938E}"/>
                </a:ext>
              </a:extLst>
            </p:cNvPr>
            <p:cNvSpPr/>
            <p:nvPr/>
          </p:nvSpPr>
          <p:spPr>
            <a:xfrm>
              <a:off x="471888" y="2558559"/>
              <a:ext cx="4860000" cy="377710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AutoShape 40">
              <a:extLst>
                <a:ext uri="{FF2B5EF4-FFF2-40B4-BE49-F238E27FC236}">
                  <a16:creationId xmlns:a16="http://schemas.microsoft.com/office/drawing/2014/main" id="{84CF63B1-F820-71B1-9F91-CC4B7BB947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614" y="2493242"/>
              <a:ext cx="190500" cy="152400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19050" algn="ctr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rgbClr val="4F81BD"/>
                </a:buClr>
                <a:buSzTx/>
                <a:buFont typeface="Wingdings" pitchFamily="2" charset="2"/>
                <a:buNone/>
                <a:tabLst/>
                <a:defRPr/>
              </a:pPr>
              <a:r>
                <a:rPr kumimoji="0" lang="en-US" altLang="ko-KR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+mj-ea"/>
                  <a:ea typeface="+mj-ea"/>
                  <a:cs typeface="Arial" pitchFamily="34" charset="0"/>
                </a:rPr>
                <a:t>4</a:t>
              </a:r>
              <a:endPara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ea"/>
                <a:ea typeface="+mj-ea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832638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0133BA69-8B10-3388-D4BC-17894A7018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748" y="1684372"/>
            <a:ext cx="5040000" cy="3194379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33E39F9A-22F5-7776-FC90-9CC871B6F8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1776927"/>
              </p:ext>
            </p:extLst>
          </p:nvPr>
        </p:nvGraphicFramePr>
        <p:xfrm>
          <a:off x="5680157" y="3954016"/>
          <a:ext cx="4320000" cy="692782"/>
        </p:xfrm>
        <a:graphic>
          <a:graphicData uri="http://schemas.openxmlformats.org/drawingml/2006/table">
            <a:tbl>
              <a:tblPr/>
              <a:tblGrid>
                <a:gridCol w="72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0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/>
                        </a:rPr>
                        <a:t>항목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/>
                        </a:rPr>
                        <a:t>내용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ko-KR" altLang="en-US" sz="1000" dirty="0"/>
                        <a:t>회귀분석 모델 학습</a:t>
                      </a:r>
                      <a:endParaRPr lang="en-US" sz="10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marL="0" marR="0" indent="0" algn="ctr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ko-KR" altLang="en-US" sz="1000" dirty="0"/>
                        <a:t>학습 </a:t>
                      </a:r>
                      <a:r>
                        <a:rPr lang="en-US" altLang="ko-KR" sz="1000" dirty="0"/>
                        <a:t>/ </a:t>
                      </a:r>
                      <a:r>
                        <a:rPr lang="ko-KR" altLang="en-US" sz="1000" dirty="0"/>
                        <a:t>검증 데이터에 예측 값 생성</a:t>
                      </a:r>
                      <a:endParaRPr lang="en-US" sz="10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E8054145-EF44-C9B5-7E3F-F126860D24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2088407"/>
              </p:ext>
            </p:extLst>
          </p:nvPr>
        </p:nvGraphicFramePr>
        <p:xfrm>
          <a:off x="5680157" y="2860731"/>
          <a:ext cx="4320000" cy="786716"/>
        </p:xfrm>
        <a:graphic>
          <a:graphicData uri="http://schemas.openxmlformats.org/drawingml/2006/table">
            <a:tbl>
              <a:tblPr/>
              <a:tblGrid>
                <a:gridCol w="72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0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/>
                        </a:rPr>
                        <a:t>항목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/>
                        </a:rPr>
                        <a:t>내용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입력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 err="1"/>
                        <a:t>train_anal_dat</a:t>
                      </a:r>
                      <a:r>
                        <a:rPr lang="en-US" sz="1000" dirty="0"/>
                        <a:t> : </a:t>
                      </a:r>
                      <a:r>
                        <a:rPr lang="en-US" sz="1000" dirty="0" err="1"/>
                        <a:t>train_anal_fn</a:t>
                      </a:r>
                      <a:r>
                        <a:rPr lang="ko-KR" altLang="en-US" sz="1000" dirty="0"/>
                        <a:t>의 출력 </a:t>
                      </a:r>
                      <a:r>
                        <a:rPr lang="ko-KR" altLang="en-US" sz="1000" dirty="0" err="1"/>
                        <a:t>딕셔너리</a:t>
                      </a:r>
                      <a:endParaRPr lang="ko-KR" altLang="en-US" sz="1000" dirty="0"/>
                    </a:p>
                    <a:p>
                      <a:pPr marL="171450" marR="0" lvl="0" indent="-17145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000" dirty="0" err="1"/>
                        <a:t>yvar_name</a:t>
                      </a:r>
                      <a:r>
                        <a:rPr lang="en-US" sz="1000" dirty="0"/>
                        <a:t>  : </a:t>
                      </a:r>
                      <a:r>
                        <a:rPr lang="ko-KR" altLang="en-US" sz="1000" dirty="0"/>
                        <a:t>종속</a:t>
                      </a:r>
                      <a:r>
                        <a:rPr lang="en-US" sz="1000" dirty="0"/>
                        <a:t> </a:t>
                      </a:r>
                      <a:r>
                        <a:rPr lang="ko-KR" altLang="en-US" sz="1000" dirty="0"/>
                        <a:t>변수 명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marL="0" marR="0" indent="0" algn="ctr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출력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 err="1"/>
                        <a:t>mlr_ret</a:t>
                      </a:r>
                      <a:r>
                        <a:rPr lang="en-US" sz="1000" dirty="0"/>
                        <a:t>: </a:t>
                      </a:r>
                      <a:r>
                        <a:rPr lang="ko-KR" altLang="en-US" sz="1000" dirty="0"/>
                        <a:t>모델 및 모델 관련 정보 </a:t>
                      </a:r>
                      <a:r>
                        <a:rPr lang="ko-KR" altLang="en-US" sz="1000" dirty="0" err="1"/>
                        <a:t>딕셔너리</a:t>
                      </a:r>
                      <a:endParaRPr lang="en-US" sz="10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제목 4">
            <a:extLst>
              <a:ext uri="{FF2B5EF4-FFF2-40B4-BE49-F238E27FC236}">
                <a16:creationId xmlns:a16="http://schemas.microsoft.com/office/drawing/2014/main" id="{C86F9EAE-F351-4D00-AD07-407FF5785F94}"/>
              </a:ext>
            </a:extLst>
          </p:cNvPr>
          <p:cNvSpPr txBox="1">
            <a:spLocks/>
          </p:cNvSpPr>
          <p:nvPr/>
        </p:nvSpPr>
        <p:spPr>
          <a:xfrm>
            <a:off x="221536" y="109173"/>
            <a:ext cx="7706491" cy="446020"/>
          </a:xfrm>
          <a:prstGeom prst="rect">
            <a:avLst/>
          </a:prstGeom>
        </p:spPr>
        <p:txBody>
          <a:bodyPr wrap="none"/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세부 과제명 </a:t>
            </a:r>
            <a:r>
              <a:rPr lang="en-US" altLang="ko-KR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altLang="ko-KR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IoT </a:t>
            </a:r>
            <a:r>
              <a:rPr lang="ko-KR" altLang="en-US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빅데이터 및 인공지능 기반의 축산 악취 실시간 조기 예</a:t>
            </a:r>
            <a:r>
              <a:rPr lang="en-US" altLang="ko-KR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,</a:t>
            </a:r>
            <a:r>
              <a:rPr lang="ko-KR" altLang="en-US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경보 알고리즘 개발 및 실증 연구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C87074A4-D440-4674-B0A4-91D4F5E87437}"/>
              </a:ext>
            </a:extLst>
          </p:cNvPr>
          <p:cNvSpPr txBox="1"/>
          <p:nvPr/>
        </p:nvSpPr>
        <p:spPr>
          <a:xfrm>
            <a:off x="8024263" y="43094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별첨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40EA27-81C4-4277-941E-6F50437C2B7D}"/>
              </a:ext>
            </a:extLst>
          </p:cNvPr>
          <p:cNvSpPr txBox="1"/>
          <p:nvPr/>
        </p:nvSpPr>
        <p:spPr>
          <a:xfrm>
            <a:off x="412748" y="1140156"/>
            <a:ext cx="9967327" cy="4542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142875" indent="-142875" defTabSz="914400" fontAlgn="base">
              <a:lnSpc>
                <a:spcPct val="150000"/>
              </a:lnSpc>
              <a:spcBef>
                <a:spcPct val="0"/>
              </a:spcBef>
              <a:spcAft>
                <a:spcPts val="800"/>
              </a:spcAft>
              <a:buSzPct val="75000"/>
              <a:buBlip>
                <a:blip r:embed="rId4"/>
              </a:buBlip>
              <a:defRPr/>
            </a:pPr>
            <a:r>
              <a:rPr lang="ko-KR" altLang="en-US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코드에 대한 상세 설명은 다음과 같습니다</a:t>
            </a:r>
            <a:r>
              <a:rPr lang="en-US" altLang="ko-KR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  </a:t>
            </a:r>
            <a:endParaRPr lang="ko-KR" altLang="en-US" b="1" spc="-100" dirty="0">
              <a:ln>
                <a:solidFill>
                  <a:srgbClr val="C2CAD4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5C1D877-0816-9653-58B0-001CAE7AADD8}"/>
              </a:ext>
            </a:extLst>
          </p:cNvPr>
          <p:cNvSpPr txBox="1"/>
          <p:nvPr/>
        </p:nvSpPr>
        <p:spPr>
          <a:xfrm>
            <a:off x="5680157" y="3654673"/>
            <a:ext cx="2148226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ts val="800"/>
              </a:spcAft>
              <a:buSzPct val="75000"/>
              <a:defRPr/>
            </a:pP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기능 상세 설명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00B9EBF-E822-EEE9-57C7-9E39A8FE1B1B}"/>
              </a:ext>
            </a:extLst>
          </p:cNvPr>
          <p:cNvSpPr txBox="1"/>
          <p:nvPr/>
        </p:nvSpPr>
        <p:spPr>
          <a:xfrm>
            <a:off x="5680157" y="2572457"/>
            <a:ext cx="2148226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ts val="800"/>
              </a:spcAft>
              <a:buSzPct val="75000"/>
              <a:defRPr/>
            </a:pP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입력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/</a:t>
            </a: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출력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0D81BC2-04DF-BF81-B714-9076B9FD6A54}"/>
              </a:ext>
            </a:extLst>
          </p:cNvPr>
          <p:cNvSpPr/>
          <p:nvPr/>
        </p:nvSpPr>
        <p:spPr>
          <a:xfrm>
            <a:off x="5680157" y="1684372"/>
            <a:ext cx="4320000" cy="80313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400" fontAlgn="base">
              <a:spcBef>
                <a:spcPct val="0"/>
              </a:spcBef>
              <a:spcAft>
                <a:spcPts val="800"/>
              </a:spcAft>
              <a:buSzPct val="75000"/>
              <a:defRPr/>
            </a:pP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파일 명 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accent5"/>
                </a:solidFill>
                <a:latin typeface="+mn-ea"/>
              </a:rPr>
              <a:t>model_tools.py – (1/7)</a:t>
            </a:r>
          </a:p>
          <a:p>
            <a:pPr defTabSz="914400" fontAlgn="base">
              <a:spcBef>
                <a:spcPct val="0"/>
              </a:spcBef>
              <a:spcAft>
                <a:spcPts val="800"/>
              </a:spcAft>
              <a:buSzPct val="75000"/>
              <a:defRPr/>
            </a:pP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함수 명 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</a:t>
            </a:r>
            <a:r>
              <a:rPr lang="en-US" altLang="ko-KR" sz="1200" b="1" spc="-100" dirty="0" err="1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modeling_mlr</a:t>
            </a:r>
            <a:endParaRPr lang="en-US" altLang="ko-KR" sz="1200" b="1" spc="-100" dirty="0">
              <a:ln>
                <a:solidFill>
                  <a:srgbClr val="C2CAD4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defTabSz="914400" fontAlgn="base">
              <a:spcBef>
                <a:spcPct val="0"/>
              </a:spcBef>
              <a:spcAft>
                <a:spcPts val="800"/>
              </a:spcAft>
              <a:buSzPct val="75000"/>
              <a:defRPr/>
            </a:pP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함수 기능 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Multiple Linear Regression</a:t>
            </a: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모델링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15A3C30E-CF78-FC45-F69D-F152D9C29E4B}"/>
              </a:ext>
            </a:extLst>
          </p:cNvPr>
          <p:cNvGrpSpPr/>
          <p:nvPr/>
        </p:nvGrpSpPr>
        <p:grpSpPr>
          <a:xfrm>
            <a:off x="355614" y="4127840"/>
            <a:ext cx="4976275" cy="558460"/>
            <a:chOff x="355614" y="2493242"/>
            <a:chExt cx="4976275" cy="558460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BA392874-1C11-4557-9CDB-65165AA7F8C6}"/>
                </a:ext>
              </a:extLst>
            </p:cNvPr>
            <p:cNvSpPr/>
            <p:nvPr/>
          </p:nvSpPr>
          <p:spPr>
            <a:xfrm>
              <a:off x="471889" y="2558560"/>
              <a:ext cx="4860000" cy="493142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AutoShape 40">
              <a:extLst>
                <a:ext uri="{FF2B5EF4-FFF2-40B4-BE49-F238E27FC236}">
                  <a16:creationId xmlns:a16="http://schemas.microsoft.com/office/drawing/2014/main" id="{CECFD6D7-10F3-1479-2D75-55726716EF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614" y="2493242"/>
              <a:ext cx="190500" cy="152400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19050" algn="ctr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rgbClr val="4F81BD"/>
                </a:buClr>
                <a:buSzTx/>
                <a:buFont typeface="Wingdings" pitchFamily="2" charset="2"/>
                <a:buNone/>
                <a:tabLst/>
                <a:defRPr/>
              </a:pPr>
              <a:r>
                <a:rPr kumimoji="0" lang="en-US" altLang="ko-KR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+mj-ea"/>
                  <a:ea typeface="+mj-ea"/>
                  <a:cs typeface="Arial" pitchFamily="34" charset="0"/>
                </a:rPr>
                <a:t>2</a:t>
              </a:r>
              <a:endPara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ea"/>
                <a:ea typeface="+mj-ea"/>
                <a:cs typeface="Arial" pitchFamily="34" charset="0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51EE5DDF-450D-2BE0-BD7B-47DB9BABFA08}"/>
              </a:ext>
            </a:extLst>
          </p:cNvPr>
          <p:cNvGrpSpPr/>
          <p:nvPr/>
        </p:nvGrpSpPr>
        <p:grpSpPr>
          <a:xfrm>
            <a:off x="355614" y="3686778"/>
            <a:ext cx="4976274" cy="416456"/>
            <a:chOff x="355614" y="2493242"/>
            <a:chExt cx="4976274" cy="416456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C5BE42DF-8AC7-D919-D266-F3C577429B7D}"/>
                </a:ext>
              </a:extLst>
            </p:cNvPr>
            <p:cNvSpPr/>
            <p:nvPr/>
          </p:nvSpPr>
          <p:spPr>
            <a:xfrm>
              <a:off x="471888" y="2558559"/>
              <a:ext cx="4860000" cy="351139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AutoShape 40">
              <a:extLst>
                <a:ext uri="{FF2B5EF4-FFF2-40B4-BE49-F238E27FC236}">
                  <a16:creationId xmlns:a16="http://schemas.microsoft.com/office/drawing/2014/main" id="{32DC8EF1-8160-F2FF-7F81-B0787224B3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614" y="2493242"/>
              <a:ext cx="190500" cy="152400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19050" algn="ctr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rgbClr val="4F81BD"/>
                </a:buClr>
                <a:buSzTx/>
                <a:buFont typeface="Wingdings" pitchFamily="2" charset="2"/>
                <a:buNone/>
                <a:tabLst/>
                <a:defRPr/>
              </a:pPr>
              <a:r>
                <a:rPr lang="en-US" altLang="ko-KR" sz="1000" b="1" dirty="0">
                  <a:solidFill>
                    <a:srgbClr val="C00000"/>
                  </a:solidFill>
                  <a:latin typeface="+mj-ea"/>
                  <a:ea typeface="+mj-ea"/>
                  <a:cs typeface="Arial" pitchFamily="34" charset="0"/>
                </a:rPr>
                <a:t>1</a:t>
              </a:r>
              <a:endPara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ea"/>
                <a:ea typeface="+mj-ea"/>
                <a:cs typeface="Arial" pitchFamily="34" charset="0"/>
              </a:endParaRPr>
            </a:p>
          </p:txBody>
        </p:sp>
      </p:grp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AA913655-35B0-76B3-77EF-79CC57BC33C0}"/>
              </a:ext>
            </a:extLst>
          </p:cNvPr>
          <p:cNvSpPr/>
          <p:nvPr/>
        </p:nvSpPr>
        <p:spPr>
          <a:xfrm>
            <a:off x="8608633" y="430945"/>
            <a:ext cx="14221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03030"/>
                </a:solidFill>
                <a:latin typeface="+mn-ea"/>
              </a:rPr>
              <a:t>코드 구성 </a:t>
            </a:r>
            <a:r>
              <a:rPr lang="en-US" altLang="ko-KR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03030"/>
                </a:solidFill>
                <a:latin typeface="+mn-ea"/>
              </a:rPr>
              <a:t>(6/19)</a:t>
            </a:r>
            <a:endParaRPr lang="ko-KR" altLang="en-US" spc="-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0303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5894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673E6961-484E-3217-68BA-CE1EEC5C2C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748" y="1684372"/>
            <a:ext cx="5040000" cy="3299130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33E39F9A-22F5-7776-FC90-9CC871B6F8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8257685"/>
              </p:ext>
            </p:extLst>
          </p:nvPr>
        </p:nvGraphicFramePr>
        <p:xfrm>
          <a:off x="5680157" y="3954016"/>
          <a:ext cx="4320000" cy="692782"/>
        </p:xfrm>
        <a:graphic>
          <a:graphicData uri="http://schemas.openxmlformats.org/drawingml/2006/table">
            <a:tbl>
              <a:tblPr/>
              <a:tblGrid>
                <a:gridCol w="72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0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/>
                        </a:rPr>
                        <a:t>항목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/>
                        </a:rPr>
                        <a:t>내용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ko-KR" altLang="en-US" sz="1000" dirty="0"/>
                        <a:t>랜덤 포레스트 모델 학습</a:t>
                      </a:r>
                      <a:endParaRPr lang="en-US" sz="10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marL="0" marR="0" indent="0" algn="ctr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ko-KR" altLang="en-US" sz="1000" dirty="0"/>
                        <a:t>학습 </a:t>
                      </a:r>
                      <a:r>
                        <a:rPr lang="en-US" altLang="ko-KR" sz="1000" dirty="0"/>
                        <a:t>/ </a:t>
                      </a:r>
                      <a:r>
                        <a:rPr lang="ko-KR" altLang="en-US" sz="1000" dirty="0"/>
                        <a:t>검증 데이터에 예측 값 생성</a:t>
                      </a:r>
                      <a:endParaRPr lang="en-US" sz="10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E8054145-EF44-C9B5-7E3F-F126860D24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4529036"/>
              </p:ext>
            </p:extLst>
          </p:nvPr>
        </p:nvGraphicFramePr>
        <p:xfrm>
          <a:off x="5680157" y="2860731"/>
          <a:ext cx="4320000" cy="786716"/>
        </p:xfrm>
        <a:graphic>
          <a:graphicData uri="http://schemas.openxmlformats.org/drawingml/2006/table">
            <a:tbl>
              <a:tblPr/>
              <a:tblGrid>
                <a:gridCol w="72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0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/>
                        </a:rPr>
                        <a:t>항목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/>
                        </a:rPr>
                        <a:t>내용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입력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 err="1"/>
                        <a:t>train_anal_dat</a:t>
                      </a:r>
                      <a:r>
                        <a:rPr lang="en-US" sz="1000" dirty="0"/>
                        <a:t> : </a:t>
                      </a:r>
                      <a:r>
                        <a:rPr lang="en-US" sz="1000" dirty="0" err="1"/>
                        <a:t>train_anal_fn</a:t>
                      </a:r>
                      <a:r>
                        <a:rPr lang="ko-KR" altLang="en-US" sz="1000" dirty="0"/>
                        <a:t>의 출력 </a:t>
                      </a:r>
                      <a:r>
                        <a:rPr lang="ko-KR" altLang="en-US" sz="1000" dirty="0" err="1"/>
                        <a:t>딕셔너리</a:t>
                      </a:r>
                      <a:endParaRPr lang="ko-KR" altLang="en-US" sz="1000" dirty="0"/>
                    </a:p>
                    <a:p>
                      <a:pPr marL="171450" marR="0" lvl="0" indent="-17145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000" dirty="0" err="1"/>
                        <a:t>yvar_name</a:t>
                      </a:r>
                      <a:r>
                        <a:rPr lang="en-US" sz="1000" dirty="0"/>
                        <a:t>  : </a:t>
                      </a:r>
                      <a:r>
                        <a:rPr lang="ko-KR" altLang="en-US" sz="1000" dirty="0"/>
                        <a:t>종속</a:t>
                      </a:r>
                      <a:r>
                        <a:rPr lang="en-US" sz="1000" dirty="0"/>
                        <a:t> </a:t>
                      </a:r>
                      <a:r>
                        <a:rPr lang="ko-KR" altLang="en-US" sz="1000" dirty="0"/>
                        <a:t>변수 명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marL="0" marR="0" indent="0" algn="ctr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출력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 err="1"/>
                        <a:t>rf_ret</a:t>
                      </a:r>
                      <a:r>
                        <a:rPr lang="en-US" sz="1000" dirty="0"/>
                        <a:t>: </a:t>
                      </a:r>
                      <a:r>
                        <a:rPr lang="ko-KR" altLang="en-US" sz="1000" dirty="0"/>
                        <a:t>모델 및 모델 관련 정보 </a:t>
                      </a:r>
                      <a:r>
                        <a:rPr lang="ko-KR" altLang="en-US" sz="1000" dirty="0" err="1"/>
                        <a:t>딕셔너리</a:t>
                      </a:r>
                      <a:endParaRPr lang="en-US" sz="10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제목 4">
            <a:extLst>
              <a:ext uri="{FF2B5EF4-FFF2-40B4-BE49-F238E27FC236}">
                <a16:creationId xmlns:a16="http://schemas.microsoft.com/office/drawing/2014/main" id="{C86F9EAE-F351-4D00-AD07-407FF5785F94}"/>
              </a:ext>
            </a:extLst>
          </p:cNvPr>
          <p:cNvSpPr txBox="1">
            <a:spLocks/>
          </p:cNvSpPr>
          <p:nvPr/>
        </p:nvSpPr>
        <p:spPr>
          <a:xfrm>
            <a:off x="221536" y="109173"/>
            <a:ext cx="7706491" cy="446020"/>
          </a:xfrm>
          <a:prstGeom prst="rect">
            <a:avLst/>
          </a:prstGeom>
        </p:spPr>
        <p:txBody>
          <a:bodyPr wrap="none"/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세부 과제명 </a:t>
            </a:r>
            <a:r>
              <a:rPr lang="en-US" altLang="ko-KR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altLang="ko-KR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IoT </a:t>
            </a:r>
            <a:r>
              <a:rPr lang="ko-KR" altLang="en-US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빅데이터 및 인공지능 기반의 축산 악취 실시간 조기 예</a:t>
            </a:r>
            <a:r>
              <a:rPr lang="en-US" altLang="ko-KR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,</a:t>
            </a:r>
            <a:r>
              <a:rPr lang="ko-KR" altLang="en-US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경보 알고리즘 개발 및 실증 연구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C87074A4-D440-4674-B0A4-91D4F5E87437}"/>
              </a:ext>
            </a:extLst>
          </p:cNvPr>
          <p:cNvSpPr txBox="1"/>
          <p:nvPr/>
        </p:nvSpPr>
        <p:spPr>
          <a:xfrm>
            <a:off x="8024263" y="43094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별첨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40EA27-81C4-4277-941E-6F50437C2B7D}"/>
              </a:ext>
            </a:extLst>
          </p:cNvPr>
          <p:cNvSpPr txBox="1"/>
          <p:nvPr/>
        </p:nvSpPr>
        <p:spPr>
          <a:xfrm>
            <a:off x="412748" y="1140156"/>
            <a:ext cx="9967327" cy="4542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142875" indent="-142875" defTabSz="914400" fontAlgn="base">
              <a:lnSpc>
                <a:spcPct val="150000"/>
              </a:lnSpc>
              <a:spcBef>
                <a:spcPct val="0"/>
              </a:spcBef>
              <a:spcAft>
                <a:spcPts val="800"/>
              </a:spcAft>
              <a:buSzPct val="75000"/>
              <a:buBlip>
                <a:blip r:embed="rId4"/>
              </a:buBlip>
              <a:defRPr/>
            </a:pPr>
            <a:r>
              <a:rPr lang="ko-KR" altLang="en-US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코드에 대한 상세 설명은 다음과 같습니다</a:t>
            </a:r>
            <a:r>
              <a:rPr lang="en-US" altLang="ko-KR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  </a:t>
            </a:r>
            <a:endParaRPr lang="ko-KR" altLang="en-US" b="1" spc="-100" dirty="0">
              <a:ln>
                <a:solidFill>
                  <a:srgbClr val="C2CAD4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5C1D877-0816-9653-58B0-001CAE7AADD8}"/>
              </a:ext>
            </a:extLst>
          </p:cNvPr>
          <p:cNvSpPr txBox="1"/>
          <p:nvPr/>
        </p:nvSpPr>
        <p:spPr>
          <a:xfrm>
            <a:off x="5680157" y="3654673"/>
            <a:ext cx="2148226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ts val="800"/>
              </a:spcAft>
              <a:buSzPct val="75000"/>
              <a:defRPr/>
            </a:pP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기능 상세 설명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00B9EBF-E822-EEE9-57C7-9E39A8FE1B1B}"/>
              </a:ext>
            </a:extLst>
          </p:cNvPr>
          <p:cNvSpPr txBox="1"/>
          <p:nvPr/>
        </p:nvSpPr>
        <p:spPr>
          <a:xfrm>
            <a:off x="5680157" y="2572457"/>
            <a:ext cx="2148226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ts val="800"/>
              </a:spcAft>
              <a:buSzPct val="75000"/>
              <a:defRPr/>
            </a:pP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입력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/</a:t>
            </a: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출력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0D81BC2-04DF-BF81-B714-9076B9FD6A54}"/>
              </a:ext>
            </a:extLst>
          </p:cNvPr>
          <p:cNvSpPr/>
          <p:nvPr/>
        </p:nvSpPr>
        <p:spPr>
          <a:xfrm>
            <a:off x="5680157" y="1684372"/>
            <a:ext cx="4320000" cy="80313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400" fontAlgn="base">
              <a:spcBef>
                <a:spcPct val="0"/>
              </a:spcBef>
              <a:spcAft>
                <a:spcPts val="800"/>
              </a:spcAft>
              <a:buSzPct val="75000"/>
              <a:defRPr/>
            </a:pP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파일 명 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accent5"/>
                </a:solidFill>
                <a:latin typeface="+mn-ea"/>
              </a:rPr>
              <a:t>model_tools.py – (2/7)</a:t>
            </a:r>
          </a:p>
          <a:p>
            <a:pPr defTabSz="914400" fontAlgn="base">
              <a:spcBef>
                <a:spcPct val="0"/>
              </a:spcBef>
              <a:spcAft>
                <a:spcPts val="800"/>
              </a:spcAft>
              <a:buSzPct val="75000"/>
              <a:defRPr/>
            </a:pP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함수 명 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</a:t>
            </a:r>
            <a:r>
              <a:rPr lang="en-US" altLang="ko-KR" sz="1200" b="1" spc="-100" dirty="0" err="1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modeling_rf</a:t>
            </a:r>
            <a:endParaRPr lang="en-US" altLang="ko-KR" sz="1200" b="1" spc="-100" dirty="0">
              <a:ln>
                <a:solidFill>
                  <a:srgbClr val="C2CAD4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defTabSz="914400" fontAlgn="base">
              <a:spcBef>
                <a:spcPct val="0"/>
              </a:spcBef>
              <a:spcAft>
                <a:spcPts val="800"/>
              </a:spcAft>
              <a:buSzPct val="75000"/>
              <a:defRPr/>
            </a:pP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함수 기능 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Random Forest </a:t>
            </a: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모델링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15A3C30E-CF78-FC45-F69D-F152D9C29E4B}"/>
              </a:ext>
            </a:extLst>
          </p:cNvPr>
          <p:cNvGrpSpPr/>
          <p:nvPr/>
        </p:nvGrpSpPr>
        <p:grpSpPr>
          <a:xfrm>
            <a:off x="355614" y="4204040"/>
            <a:ext cx="4976275" cy="558460"/>
            <a:chOff x="355614" y="2493242"/>
            <a:chExt cx="4976275" cy="558460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BA392874-1C11-4557-9CDB-65165AA7F8C6}"/>
                </a:ext>
              </a:extLst>
            </p:cNvPr>
            <p:cNvSpPr/>
            <p:nvPr/>
          </p:nvSpPr>
          <p:spPr>
            <a:xfrm>
              <a:off x="471889" y="2558560"/>
              <a:ext cx="4860000" cy="493142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AutoShape 40">
              <a:extLst>
                <a:ext uri="{FF2B5EF4-FFF2-40B4-BE49-F238E27FC236}">
                  <a16:creationId xmlns:a16="http://schemas.microsoft.com/office/drawing/2014/main" id="{CECFD6D7-10F3-1479-2D75-55726716EF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614" y="2493242"/>
              <a:ext cx="190500" cy="152400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19050" algn="ctr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rgbClr val="4F81BD"/>
                </a:buClr>
                <a:buSzTx/>
                <a:buFont typeface="Wingdings" pitchFamily="2" charset="2"/>
                <a:buNone/>
                <a:tabLst/>
                <a:defRPr/>
              </a:pPr>
              <a:r>
                <a:rPr kumimoji="0" lang="en-US" altLang="ko-KR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+mj-ea"/>
                  <a:ea typeface="+mj-ea"/>
                  <a:cs typeface="Arial" pitchFamily="34" charset="0"/>
                </a:rPr>
                <a:t>2</a:t>
              </a:r>
              <a:endPara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ea"/>
                <a:ea typeface="+mj-ea"/>
                <a:cs typeface="Arial" pitchFamily="34" charset="0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51EE5DDF-450D-2BE0-BD7B-47DB9BABFA08}"/>
              </a:ext>
            </a:extLst>
          </p:cNvPr>
          <p:cNvGrpSpPr/>
          <p:nvPr/>
        </p:nvGrpSpPr>
        <p:grpSpPr>
          <a:xfrm>
            <a:off x="355614" y="3769328"/>
            <a:ext cx="4976274" cy="416456"/>
            <a:chOff x="355614" y="2493242"/>
            <a:chExt cx="4976274" cy="416456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C5BE42DF-8AC7-D919-D266-F3C577429B7D}"/>
                </a:ext>
              </a:extLst>
            </p:cNvPr>
            <p:cNvSpPr/>
            <p:nvPr/>
          </p:nvSpPr>
          <p:spPr>
            <a:xfrm>
              <a:off x="471888" y="2558559"/>
              <a:ext cx="4860000" cy="351139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AutoShape 40">
              <a:extLst>
                <a:ext uri="{FF2B5EF4-FFF2-40B4-BE49-F238E27FC236}">
                  <a16:creationId xmlns:a16="http://schemas.microsoft.com/office/drawing/2014/main" id="{32DC8EF1-8160-F2FF-7F81-B0787224B3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614" y="2493242"/>
              <a:ext cx="190500" cy="152400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19050" algn="ctr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rgbClr val="4F81BD"/>
                </a:buClr>
                <a:buSzTx/>
                <a:buFont typeface="Wingdings" pitchFamily="2" charset="2"/>
                <a:buNone/>
                <a:tabLst/>
                <a:defRPr/>
              </a:pPr>
              <a:r>
                <a:rPr lang="en-US" altLang="ko-KR" sz="1000" b="1" dirty="0">
                  <a:solidFill>
                    <a:srgbClr val="C00000"/>
                  </a:solidFill>
                  <a:latin typeface="+mj-ea"/>
                  <a:ea typeface="+mj-ea"/>
                  <a:cs typeface="Arial" pitchFamily="34" charset="0"/>
                </a:rPr>
                <a:t>1</a:t>
              </a:r>
              <a:endPara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ea"/>
                <a:ea typeface="+mj-ea"/>
                <a:cs typeface="Arial" pitchFamily="34" charset="0"/>
              </a:endParaRPr>
            </a:p>
          </p:txBody>
        </p:sp>
      </p:grp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AA913655-35B0-76B3-77EF-79CC57BC33C0}"/>
              </a:ext>
            </a:extLst>
          </p:cNvPr>
          <p:cNvSpPr/>
          <p:nvPr/>
        </p:nvSpPr>
        <p:spPr>
          <a:xfrm>
            <a:off x="8608633" y="430945"/>
            <a:ext cx="14221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03030"/>
                </a:solidFill>
                <a:latin typeface="+mn-ea"/>
              </a:rPr>
              <a:t>코드 구성 </a:t>
            </a:r>
            <a:r>
              <a:rPr lang="en-US" altLang="ko-KR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03030"/>
                </a:solidFill>
                <a:latin typeface="+mn-ea"/>
              </a:rPr>
              <a:t>(7/19)</a:t>
            </a:r>
            <a:endParaRPr lang="ko-KR" altLang="en-US" spc="-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0303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242130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E56EBCD8-7DB5-0223-68C3-1E9509C6AB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748" y="1684372"/>
            <a:ext cx="5040000" cy="4765571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33E39F9A-22F5-7776-FC90-9CC871B6F8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5292898"/>
              </p:ext>
            </p:extLst>
          </p:nvPr>
        </p:nvGraphicFramePr>
        <p:xfrm>
          <a:off x="5680157" y="3954016"/>
          <a:ext cx="4320000" cy="1133564"/>
        </p:xfrm>
        <a:graphic>
          <a:graphicData uri="http://schemas.openxmlformats.org/drawingml/2006/table">
            <a:tbl>
              <a:tblPr/>
              <a:tblGrid>
                <a:gridCol w="72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0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/>
                        </a:rPr>
                        <a:t>항목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/>
                        </a:rPr>
                        <a:t>내용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en-US" altLang="ko-KR" sz="1000" dirty="0" err="1"/>
                        <a:t>XGBoost</a:t>
                      </a:r>
                      <a:r>
                        <a:rPr lang="en-US" altLang="ko-KR" sz="1000" dirty="0"/>
                        <a:t> </a:t>
                      </a:r>
                      <a:r>
                        <a:rPr lang="ko-KR" altLang="en-US" sz="1000" dirty="0"/>
                        <a:t>학습을 위한 데이터 생성</a:t>
                      </a:r>
                      <a:endParaRPr lang="en-US" sz="10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marL="0" marR="0" indent="0" algn="ctr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en-US" sz="1000" dirty="0"/>
                        <a:t>Grid Search </a:t>
                      </a:r>
                      <a:r>
                        <a:rPr lang="ko-KR" altLang="en-US" sz="1000" dirty="0"/>
                        <a:t>진행 및 최적 튜닝 파라미터 선정</a:t>
                      </a:r>
                      <a:endParaRPr lang="en-US" sz="10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marL="0" marR="0" indent="0" algn="ctr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en-US" sz="1000" dirty="0" err="1"/>
                        <a:t>XGBoost</a:t>
                      </a:r>
                      <a:r>
                        <a:rPr lang="en-US" sz="1000" dirty="0"/>
                        <a:t> </a:t>
                      </a:r>
                      <a:r>
                        <a:rPr lang="ko-KR" altLang="en-US" sz="1000" dirty="0"/>
                        <a:t>모델 학습</a:t>
                      </a:r>
                      <a:endParaRPr lang="en-US" sz="10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70656254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marL="0" marR="0" indent="0" algn="ctr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학습 </a:t>
                      </a:r>
                      <a:r>
                        <a:rPr lang="en-US" altLang="ko-KR" sz="1000" dirty="0"/>
                        <a:t>/ </a:t>
                      </a:r>
                      <a:r>
                        <a:rPr lang="ko-KR" altLang="en-US" sz="1000" dirty="0"/>
                        <a:t>검증 데이터에 예측 값 생성</a:t>
                      </a:r>
                      <a:endParaRPr lang="en-US" sz="10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15064014"/>
                  </a:ext>
                </a:extLst>
              </a:tr>
            </a:tbl>
          </a:graphicData>
        </a:graphic>
      </p:graphicFrame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E8054145-EF44-C9B5-7E3F-F126860D24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6994176"/>
              </p:ext>
            </p:extLst>
          </p:nvPr>
        </p:nvGraphicFramePr>
        <p:xfrm>
          <a:off x="5680157" y="2860731"/>
          <a:ext cx="4320000" cy="786716"/>
        </p:xfrm>
        <a:graphic>
          <a:graphicData uri="http://schemas.openxmlformats.org/drawingml/2006/table">
            <a:tbl>
              <a:tblPr/>
              <a:tblGrid>
                <a:gridCol w="72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0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/>
                        </a:rPr>
                        <a:t>항목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/>
                        </a:rPr>
                        <a:t>내용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입력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 err="1"/>
                        <a:t>train_anal_dat</a:t>
                      </a:r>
                      <a:r>
                        <a:rPr lang="en-US" sz="1000" dirty="0"/>
                        <a:t> : </a:t>
                      </a:r>
                      <a:r>
                        <a:rPr lang="en-US" sz="1000" dirty="0" err="1"/>
                        <a:t>train_anal_fn</a:t>
                      </a:r>
                      <a:r>
                        <a:rPr lang="ko-KR" altLang="en-US" sz="1000" dirty="0"/>
                        <a:t>의 출력 </a:t>
                      </a:r>
                      <a:r>
                        <a:rPr lang="ko-KR" altLang="en-US" sz="1000" dirty="0" err="1"/>
                        <a:t>딕셔너리</a:t>
                      </a:r>
                      <a:endParaRPr lang="ko-KR" altLang="en-US" sz="1000" dirty="0"/>
                    </a:p>
                    <a:p>
                      <a:pPr marL="171450" marR="0" lvl="0" indent="-17145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000" dirty="0" err="1"/>
                        <a:t>yvar_name</a:t>
                      </a:r>
                      <a:r>
                        <a:rPr lang="en-US" sz="1000" dirty="0"/>
                        <a:t>  : </a:t>
                      </a:r>
                      <a:r>
                        <a:rPr lang="ko-KR" altLang="en-US" sz="1000" dirty="0"/>
                        <a:t>종속</a:t>
                      </a:r>
                      <a:r>
                        <a:rPr lang="en-US" sz="1000" dirty="0"/>
                        <a:t> </a:t>
                      </a:r>
                      <a:r>
                        <a:rPr lang="ko-KR" altLang="en-US" sz="1000" dirty="0"/>
                        <a:t>변수 명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marL="0" marR="0" indent="0" algn="ctr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출력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 err="1"/>
                        <a:t>xgb_ret</a:t>
                      </a:r>
                      <a:r>
                        <a:rPr lang="en-US" sz="1000" dirty="0"/>
                        <a:t>: </a:t>
                      </a:r>
                      <a:r>
                        <a:rPr lang="ko-KR" altLang="en-US" sz="1000" dirty="0"/>
                        <a:t>모델 및 모델 관련 정보 </a:t>
                      </a:r>
                      <a:r>
                        <a:rPr lang="ko-KR" altLang="en-US" sz="1000" dirty="0" err="1"/>
                        <a:t>딕셔너리</a:t>
                      </a:r>
                      <a:endParaRPr lang="en-US" sz="10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제목 4">
            <a:extLst>
              <a:ext uri="{FF2B5EF4-FFF2-40B4-BE49-F238E27FC236}">
                <a16:creationId xmlns:a16="http://schemas.microsoft.com/office/drawing/2014/main" id="{C86F9EAE-F351-4D00-AD07-407FF5785F94}"/>
              </a:ext>
            </a:extLst>
          </p:cNvPr>
          <p:cNvSpPr txBox="1">
            <a:spLocks/>
          </p:cNvSpPr>
          <p:nvPr/>
        </p:nvSpPr>
        <p:spPr>
          <a:xfrm>
            <a:off x="221536" y="109173"/>
            <a:ext cx="7706491" cy="446020"/>
          </a:xfrm>
          <a:prstGeom prst="rect">
            <a:avLst/>
          </a:prstGeom>
        </p:spPr>
        <p:txBody>
          <a:bodyPr wrap="none"/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세부 과제명 </a:t>
            </a:r>
            <a:r>
              <a:rPr lang="en-US" altLang="ko-KR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altLang="ko-KR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IoT </a:t>
            </a:r>
            <a:r>
              <a:rPr lang="ko-KR" altLang="en-US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빅데이터 및 인공지능 기반의 축산 악취 실시간 조기 예</a:t>
            </a:r>
            <a:r>
              <a:rPr lang="en-US" altLang="ko-KR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,</a:t>
            </a:r>
            <a:r>
              <a:rPr lang="ko-KR" altLang="en-US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경보 알고리즘 개발 및 실증 연구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C87074A4-D440-4674-B0A4-91D4F5E87437}"/>
              </a:ext>
            </a:extLst>
          </p:cNvPr>
          <p:cNvSpPr txBox="1"/>
          <p:nvPr/>
        </p:nvSpPr>
        <p:spPr>
          <a:xfrm>
            <a:off x="8024263" y="43094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별첨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40EA27-81C4-4277-941E-6F50437C2B7D}"/>
              </a:ext>
            </a:extLst>
          </p:cNvPr>
          <p:cNvSpPr txBox="1"/>
          <p:nvPr/>
        </p:nvSpPr>
        <p:spPr>
          <a:xfrm>
            <a:off x="412748" y="1140156"/>
            <a:ext cx="9967327" cy="4542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142875" indent="-142875" defTabSz="914400" fontAlgn="base">
              <a:lnSpc>
                <a:spcPct val="150000"/>
              </a:lnSpc>
              <a:spcBef>
                <a:spcPct val="0"/>
              </a:spcBef>
              <a:spcAft>
                <a:spcPts val="800"/>
              </a:spcAft>
              <a:buSzPct val="75000"/>
              <a:buBlip>
                <a:blip r:embed="rId4"/>
              </a:buBlip>
              <a:defRPr/>
            </a:pPr>
            <a:r>
              <a:rPr lang="ko-KR" altLang="en-US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코드에 대한 상세 설명은 다음과 같습니다</a:t>
            </a:r>
            <a:r>
              <a:rPr lang="en-US" altLang="ko-KR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  </a:t>
            </a:r>
            <a:endParaRPr lang="ko-KR" altLang="en-US" b="1" spc="-100" dirty="0">
              <a:ln>
                <a:solidFill>
                  <a:srgbClr val="C2CAD4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5C1D877-0816-9653-58B0-001CAE7AADD8}"/>
              </a:ext>
            </a:extLst>
          </p:cNvPr>
          <p:cNvSpPr txBox="1"/>
          <p:nvPr/>
        </p:nvSpPr>
        <p:spPr>
          <a:xfrm>
            <a:off x="5680157" y="3654673"/>
            <a:ext cx="2148226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ts val="800"/>
              </a:spcAft>
              <a:buSzPct val="75000"/>
              <a:defRPr/>
            </a:pP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기능 상세 설명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00B9EBF-E822-EEE9-57C7-9E39A8FE1B1B}"/>
              </a:ext>
            </a:extLst>
          </p:cNvPr>
          <p:cNvSpPr txBox="1"/>
          <p:nvPr/>
        </p:nvSpPr>
        <p:spPr>
          <a:xfrm>
            <a:off x="5680157" y="2572457"/>
            <a:ext cx="2148226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ts val="800"/>
              </a:spcAft>
              <a:buSzPct val="75000"/>
              <a:defRPr/>
            </a:pP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입력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/</a:t>
            </a: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출력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0D81BC2-04DF-BF81-B714-9076B9FD6A54}"/>
              </a:ext>
            </a:extLst>
          </p:cNvPr>
          <p:cNvSpPr/>
          <p:nvPr/>
        </p:nvSpPr>
        <p:spPr>
          <a:xfrm>
            <a:off x="5680157" y="1684372"/>
            <a:ext cx="4320000" cy="80313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400" fontAlgn="base">
              <a:spcBef>
                <a:spcPct val="0"/>
              </a:spcBef>
              <a:spcAft>
                <a:spcPts val="800"/>
              </a:spcAft>
              <a:buSzPct val="75000"/>
              <a:defRPr/>
            </a:pP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파일 명 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accent5"/>
                </a:solidFill>
                <a:latin typeface="+mn-ea"/>
              </a:rPr>
              <a:t>model_tools.py – (3/7)</a:t>
            </a:r>
          </a:p>
          <a:p>
            <a:pPr defTabSz="914400" fontAlgn="base">
              <a:spcBef>
                <a:spcPct val="0"/>
              </a:spcBef>
              <a:spcAft>
                <a:spcPts val="800"/>
              </a:spcAft>
              <a:buSzPct val="75000"/>
              <a:defRPr/>
            </a:pP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함수 명 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</a:t>
            </a:r>
            <a:r>
              <a:rPr lang="en-US" altLang="ko-KR" sz="1200" b="1" spc="-100" dirty="0" err="1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modeling_xgb</a:t>
            </a:r>
            <a:endParaRPr lang="en-US" altLang="ko-KR" sz="1200" b="1" spc="-100" dirty="0">
              <a:ln>
                <a:solidFill>
                  <a:srgbClr val="C2CAD4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defTabSz="914400" fontAlgn="base">
              <a:spcBef>
                <a:spcPct val="0"/>
              </a:spcBef>
              <a:spcAft>
                <a:spcPts val="800"/>
              </a:spcAft>
              <a:buSzPct val="75000"/>
              <a:defRPr/>
            </a:pP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함수 기능 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</a:t>
            </a:r>
            <a:r>
              <a:rPr lang="en-US" altLang="ko-KR" sz="1200" b="1" spc="-100" dirty="0" err="1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XGBoost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모델링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15A3C30E-CF78-FC45-F69D-F152D9C29E4B}"/>
              </a:ext>
            </a:extLst>
          </p:cNvPr>
          <p:cNvGrpSpPr/>
          <p:nvPr/>
        </p:nvGrpSpPr>
        <p:grpSpPr>
          <a:xfrm>
            <a:off x="355614" y="3205820"/>
            <a:ext cx="4976275" cy="2265340"/>
            <a:chOff x="355614" y="2493242"/>
            <a:chExt cx="4976275" cy="2265340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BA392874-1C11-4557-9CDB-65165AA7F8C6}"/>
                </a:ext>
              </a:extLst>
            </p:cNvPr>
            <p:cNvSpPr/>
            <p:nvPr/>
          </p:nvSpPr>
          <p:spPr>
            <a:xfrm>
              <a:off x="471889" y="2558560"/>
              <a:ext cx="4860000" cy="2200022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AutoShape 40">
              <a:extLst>
                <a:ext uri="{FF2B5EF4-FFF2-40B4-BE49-F238E27FC236}">
                  <a16:creationId xmlns:a16="http://schemas.microsoft.com/office/drawing/2014/main" id="{CECFD6D7-10F3-1479-2D75-55726716EF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614" y="2493242"/>
              <a:ext cx="190500" cy="152400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19050" algn="ctr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rgbClr val="4F81BD"/>
                </a:buClr>
                <a:buSzTx/>
                <a:buFont typeface="Wingdings" pitchFamily="2" charset="2"/>
                <a:buNone/>
                <a:tabLst/>
                <a:defRPr/>
              </a:pPr>
              <a:r>
                <a:rPr kumimoji="0" lang="en-US" altLang="ko-KR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+mj-ea"/>
                  <a:ea typeface="+mj-ea"/>
                  <a:cs typeface="Arial" pitchFamily="34" charset="0"/>
                </a:rPr>
                <a:t>2</a:t>
              </a:r>
              <a:endPara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ea"/>
                <a:ea typeface="+mj-ea"/>
                <a:cs typeface="Arial" pitchFamily="34" charset="0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51EE5DDF-450D-2BE0-BD7B-47DB9BABFA08}"/>
              </a:ext>
            </a:extLst>
          </p:cNvPr>
          <p:cNvGrpSpPr/>
          <p:nvPr/>
        </p:nvGrpSpPr>
        <p:grpSpPr>
          <a:xfrm>
            <a:off x="355614" y="2900648"/>
            <a:ext cx="4976274" cy="307372"/>
            <a:chOff x="355614" y="2493242"/>
            <a:chExt cx="4976274" cy="307372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C5BE42DF-8AC7-D919-D266-F3C577429B7D}"/>
                </a:ext>
              </a:extLst>
            </p:cNvPr>
            <p:cNvSpPr/>
            <p:nvPr/>
          </p:nvSpPr>
          <p:spPr>
            <a:xfrm>
              <a:off x="471888" y="2558559"/>
              <a:ext cx="4860000" cy="242055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AutoShape 40">
              <a:extLst>
                <a:ext uri="{FF2B5EF4-FFF2-40B4-BE49-F238E27FC236}">
                  <a16:creationId xmlns:a16="http://schemas.microsoft.com/office/drawing/2014/main" id="{32DC8EF1-8160-F2FF-7F81-B0787224B3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614" y="2493242"/>
              <a:ext cx="190500" cy="152400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19050" algn="ctr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rgbClr val="4F81BD"/>
                </a:buClr>
                <a:buSzTx/>
                <a:buFont typeface="Wingdings" pitchFamily="2" charset="2"/>
                <a:buNone/>
                <a:tabLst/>
                <a:defRPr/>
              </a:pPr>
              <a:r>
                <a:rPr lang="en-US" altLang="ko-KR" sz="1000" b="1" dirty="0">
                  <a:solidFill>
                    <a:srgbClr val="C00000"/>
                  </a:solidFill>
                  <a:latin typeface="+mj-ea"/>
                  <a:ea typeface="+mj-ea"/>
                  <a:cs typeface="Arial" pitchFamily="34" charset="0"/>
                </a:rPr>
                <a:t>1</a:t>
              </a:r>
              <a:endPara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ea"/>
                <a:ea typeface="+mj-ea"/>
                <a:cs typeface="Arial" pitchFamily="34" charset="0"/>
              </a:endParaRPr>
            </a:p>
          </p:txBody>
        </p:sp>
      </p:grp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AA913655-35B0-76B3-77EF-79CC57BC33C0}"/>
              </a:ext>
            </a:extLst>
          </p:cNvPr>
          <p:cNvSpPr/>
          <p:nvPr/>
        </p:nvSpPr>
        <p:spPr>
          <a:xfrm>
            <a:off x="8608633" y="430945"/>
            <a:ext cx="14221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03030"/>
                </a:solidFill>
                <a:latin typeface="+mn-ea"/>
              </a:rPr>
              <a:t>코드 구성 </a:t>
            </a:r>
            <a:r>
              <a:rPr lang="en-US" altLang="ko-KR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03030"/>
                </a:solidFill>
                <a:latin typeface="+mn-ea"/>
              </a:rPr>
              <a:t>(8/19)</a:t>
            </a:r>
            <a:endParaRPr lang="ko-KR" altLang="en-US" spc="-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03030"/>
              </a:solidFill>
              <a:latin typeface="+mn-ea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D926D51-ECBD-1E7B-3C55-23037AD0F74F}"/>
              </a:ext>
            </a:extLst>
          </p:cNvPr>
          <p:cNvGrpSpPr/>
          <p:nvPr/>
        </p:nvGrpSpPr>
        <p:grpSpPr>
          <a:xfrm>
            <a:off x="355614" y="5458395"/>
            <a:ext cx="4976275" cy="242324"/>
            <a:chOff x="355614" y="2493242"/>
            <a:chExt cx="4976275" cy="242324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55F81158-0F05-B98E-5DE2-3447E4C3DCD6}"/>
                </a:ext>
              </a:extLst>
            </p:cNvPr>
            <p:cNvSpPr/>
            <p:nvPr/>
          </p:nvSpPr>
          <p:spPr>
            <a:xfrm>
              <a:off x="471889" y="2558560"/>
              <a:ext cx="4860000" cy="177006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AutoShape 40">
              <a:extLst>
                <a:ext uri="{FF2B5EF4-FFF2-40B4-BE49-F238E27FC236}">
                  <a16:creationId xmlns:a16="http://schemas.microsoft.com/office/drawing/2014/main" id="{13B2C515-581C-B20B-40C4-23CC7D1A5C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614" y="2493242"/>
              <a:ext cx="190500" cy="152400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19050" algn="ctr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rgbClr val="4F81BD"/>
                </a:buClr>
                <a:buSzTx/>
                <a:buFont typeface="Wingdings" pitchFamily="2" charset="2"/>
                <a:buNone/>
                <a:tabLst/>
                <a:defRPr/>
              </a:pPr>
              <a:r>
                <a:rPr kumimoji="0" lang="en-US" altLang="ko-KR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+mj-ea"/>
                  <a:ea typeface="+mj-ea"/>
                  <a:cs typeface="Arial" pitchFamily="34" charset="0"/>
                </a:rPr>
                <a:t>3</a:t>
              </a:r>
              <a:endPara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ea"/>
                <a:ea typeface="+mj-ea"/>
                <a:cs typeface="Arial" pitchFamily="34" charset="0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2F79C2DE-F437-29F3-B714-CA297C7FED6A}"/>
              </a:ext>
            </a:extLst>
          </p:cNvPr>
          <p:cNvGrpSpPr/>
          <p:nvPr/>
        </p:nvGrpSpPr>
        <p:grpSpPr>
          <a:xfrm>
            <a:off x="355614" y="5699486"/>
            <a:ext cx="4976275" cy="366034"/>
            <a:chOff x="355614" y="2493242"/>
            <a:chExt cx="4976275" cy="366034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A12F96BE-2D9A-A8F8-37E4-9E03ACCCEE32}"/>
                </a:ext>
              </a:extLst>
            </p:cNvPr>
            <p:cNvSpPr/>
            <p:nvPr/>
          </p:nvSpPr>
          <p:spPr>
            <a:xfrm>
              <a:off x="471889" y="2558560"/>
              <a:ext cx="4860000" cy="300716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AutoShape 40">
              <a:extLst>
                <a:ext uri="{FF2B5EF4-FFF2-40B4-BE49-F238E27FC236}">
                  <a16:creationId xmlns:a16="http://schemas.microsoft.com/office/drawing/2014/main" id="{81B324DD-208F-FBBA-3308-496CDF77F3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614" y="2493242"/>
              <a:ext cx="190500" cy="152400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19050" algn="ctr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rgbClr val="4F81BD"/>
                </a:buClr>
                <a:buSzTx/>
                <a:buFont typeface="Wingdings" pitchFamily="2" charset="2"/>
                <a:buNone/>
                <a:tabLst/>
                <a:defRPr/>
              </a:pPr>
              <a:r>
                <a:rPr kumimoji="0" lang="en-US" altLang="ko-KR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+mj-ea"/>
                  <a:ea typeface="+mj-ea"/>
                  <a:cs typeface="Arial" pitchFamily="34" charset="0"/>
                </a:rPr>
                <a:t>4</a:t>
              </a:r>
              <a:endPara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ea"/>
                <a:ea typeface="+mj-ea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7105133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8E4F86A8-7880-B7CF-0E44-D7F583C3D1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748" y="1684372"/>
            <a:ext cx="5040000" cy="5248000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33E39F9A-22F5-7776-FC90-9CC871B6F8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6238999"/>
              </p:ext>
            </p:extLst>
          </p:nvPr>
        </p:nvGraphicFramePr>
        <p:xfrm>
          <a:off x="5680157" y="3954016"/>
          <a:ext cx="4320000" cy="1133564"/>
        </p:xfrm>
        <a:graphic>
          <a:graphicData uri="http://schemas.openxmlformats.org/drawingml/2006/table">
            <a:tbl>
              <a:tblPr/>
              <a:tblGrid>
                <a:gridCol w="72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0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/>
                        </a:rPr>
                        <a:t>항목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/>
                        </a:rPr>
                        <a:t>내용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en-US" altLang="ko-KR" sz="1000" dirty="0" err="1"/>
                        <a:t>LightGBM</a:t>
                      </a:r>
                      <a:r>
                        <a:rPr lang="en-US" altLang="ko-KR" sz="1000" dirty="0"/>
                        <a:t> </a:t>
                      </a:r>
                      <a:r>
                        <a:rPr lang="ko-KR" altLang="en-US" sz="1000" dirty="0"/>
                        <a:t>학습을 위한 데이터 생성</a:t>
                      </a:r>
                      <a:endParaRPr lang="en-US" sz="10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marL="0" marR="0" indent="0" algn="ctr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en-US" sz="1000" dirty="0"/>
                        <a:t>Grid Search </a:t>
                      </a:r>
                      <a:r>
                        <a:rPr lang="ko-KR" altLang="en-US" sz="1000" dirty="0"/>
                        <a:t>진행 및 최적 튜닝 파라미터 선정</a:t>
                      </a:r>
                      <a:endParaRPr lang="en-US" sz="10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marL="0" marR="0" indent="0" algn="ctr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en-US" altLang="ko-KR" sz="1000" dirty="0" err="1"/>
                        <a:t>LightGBM</a:t>
                      </a:r>
                      <a:r>
                        <a:rPr lang="en-US" altLang="ko-KR" sz="1000" dirty="0"/>
                        <a:t> </a:t>
                      </a:r>
                      <a:r>
                        <a:rPr lang="ko-KR" altLang="en-US" sz="1000" dirty="0"/>
                        <a:t>모델 학습</a:t>
                      </a:r>
                      <a:endParaRPr lang="en-US" sz="10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70656254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marL="0" marR="0" indent="0" algn="ctr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학습 </a:t>
                      </a:r>
                      <a:r>
                        <a:rPr lang="en-US" altLang="ko-KR" sz="1000" dirty="0"/>
                        <a:t>/ </a:t>
                      </a:r>
                      <a:r>
                        <a:rPr lang="ko-KR" altLang="en-US" sz="1000" dirty="0"/>
                        <a:t>검증 데이터에 예측 값 생성</a:t>
                      </a:r>
                      <a:endParaRPr lang="en-US" sz="10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15064014"/>
                  </a:ext>
                </a:extLst>
              </a:tr>
            </a:tbl>
          </a:graphicData>
        </a:graphic>
      </p:graphicFrame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E8054145-EF44-C9B5-7E3F-F126860D24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2544970"/>
              </p:ext>
            </p:extLst>
          </p:nvPr>
        </p:nvGraphicFramePr>
        <p:xfrm>
          <a:off x="5680157" y="2860731"/>
          <a:ext cx="4320000" cy="786716"/>
        </p:xfrm>
        <a:graphic>
          <a:graphicData uri="http://schemas.openxmlformats.org/drawingml/2006/table">
            <a:tbl>
              <a:tblPr/>
              <a:tblGrid>
                <a:gridCol w="72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0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/>
                        </a:rPr>
                        <a:t>항목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/>
                        </a:rPr>
                        <a:t>내용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입력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 err="1"/>
                        <a:t>train_anal_dat</a:t>
                      </a:r>
                      <a:r>
                        <a:rPr lang="en-US" sz="1000" dirty="0"/>
                        <a:t> : </a:t>
                      </a:r>
                      <a:r>
                        <a:rPr lang="en-US" sz="1000" dirty="0" err="1"/>
                        <a:t>train_anal_fn</a:t>
                      </a:r>
                      <a:r>
                        <a:rPr lang="ko-KR" altLang="en-US" sz="1000" dirty="0"/>
                        <a:t>의 출력 </a:t>
                      </a:r>
                      <a:r>
                        <a:rPr lang="ko-KR" altLang="en-US" sz="1000" dirty="0" err="1"/>
                        <a:t>딕셔너리</a:t>
                      </a:r>
                      <a:endParaRPr lang="ko-KR" altLang="en-US" sz="1000" dirty="0"/>
                    </a:p>
                    <a:p>
                      <a:pPr marL="171450" marR="0" lvl="0" indent="-17145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000" dirty="0" err="1"/>
                        <a:t>yvar_name</a:t>
                      </a:r>
                      <a:r>
                        <a:rPr lang="en-US" sz="1000" dirty="0"/>
                        <a:t>  : </a:t>
                      </a:r>
                      <a:r>
                        <a:rPr lang="ko-KR" altLang="en-US" sz="1000" dirty="0"/>
                        <a:t>종속</a:t>
                      </a:r>
                      <a:r>
                        <a:rPr lang="en-US" sz="1000" dirty="0"/>
                        <a:t> </a:t>
                      </a:r>
                      <a:r>
                        <a:rPr lang="ko-KR" altLang="en-US" sz="1000" dirty="0"/>
                        <a:t>변수 명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marL="0" marR="0" indent="0" algn="ctr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출력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 err="1"/>
                        <a:t>lgb_ret</a:t>
                      </a:r>
                      <a:r>
                        <a:rPr lang="en-US" sz="1000" dirty="0"/>
                        <a:t>: </a:t>
                      </a:r>
                      <a:r>
                        <a:rPr lang="ko-KR" altLang="en-US" sz="1000" dirty="0"/>
                        <a:t>모델 및 모델 관련 정보 </a:t>
                      </a:r>
                      <a:r>
                        <a:rPr lang="ko-KR" altLang="en-US" sz="1000" dirty="0" err="1"/>
                        <a:t>딕셔너리</a:t>
                      </a:r>
                      <a:endParaRPr lang="en-US" sz="10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제목 4">
            <a:extLst>
              <a:ext uri="{FF2B5EF4-FFF2-40B4-BE49-F238E27FC236}">
                <a16:creationId xmlns:a16="http://schemas.microsoft.com/office/drawing/2014/main" id="{C86F9EAE-F351-4D00-AD07-407FF5785F94}"/>
              </a:ext>
            </a:extLst>
          </p:cNvPr>
          <p:cNvSpPr txBox="1">
            <a:spLocks/>
          </p:cNvSpPr>
          <p:nvPr/>
        </p:nvSpPr>
        <p:spPr>
          <a:xfrm>
            <a:off x="221536" y="109173"/>
            <a:ext cx="7706491" cy="446020"/>
          </a:xfrm>
          <a:prstGeom prst="rect">
            <a:avLst/>
          </a:prstGeom>
        </p:spPr>
        <p:txBody>
          <a:bodyPr wrap="none"/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세부 과제명 </a:t>
            </a:r>
            <a:r>
              <a:rPr lang="en-US" altLang="ko-KR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altLang="ko-KR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IoT </a:t>
            </a:r>
            <a:r>
              <a:rPr lang="ko-KR" altLang="en-US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빅데이터 및 인공지능 기반의 축산 악취 실시간 조기 예</a:t>
            </a:r>
            <a:r>
              <a:rPr lang="en-US" altLang="ko-KR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,</a:t>
            </a:r>
            <a:r>
              <a:rPr lang="ko-KR" altLang="en-US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경보 알고리즘 개발 및 실증 연구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C87074A4-D440-4674-B0A4-91D4F5E87437}"/>
              </a:ext>
            </a:extLst>
          </p:cNvPr>
          <p:cNvSpPr txBox="1"/>
          <p:nvPr/>
        </p:nvSpPr>
        <p:spPr>
          <a:xfrm>
            <a:off x="8024263" y="43094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별첨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40EA27-81C4-4277-941E-6F50437C2B7D}"/>
              </a:ext>
            </a:extLst>
          </p:cNvPr>
          <p:cNvSpPr txBox="1"/>
          <p:nvPr/>
        </p:nvSpPr>
        <p:spPr>
          <a:xfrm>
            <a:off x="412748" y="1140156"/>
            <a:ext cx="9967327" cy="4542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142875" indent="-142875" defTabSz="914400" fontAlgn="base">
              <a:lnSpc>
                <a:spcPct val="150000"/>
              </a:lnSpc>
              <a:spcBef>
                <a:spcPct val="0"/>
              </a:spcBef>
              <a:spcAft>
                <a:spcPts val="800"/>
              </a:spcAft>
              <a:buSzPct val="75000"/>
              <a:buBlip>
                <a:blip r:embed="rId4"/>
              </a:buBlip>
              <a:defRPr/>
            </a:pPr>
            <a:r>
              <a:rPr lang="ko-KR" altLang="en-US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코드에 대한 상세 설명은 다음과 같습니다</a:t>
            </a:r>
            <a:r>
              <a:rPr lang="en-US" altLang="ko-KR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  </a:t>
            </a:r>
            <a:endParaRPr lang="ko-KR" altLang="en-US" b="1" spc="-100" dirty="0">
              <a:ln>
                <a:solidFill>
                  <a:srgbClr val="C2CAD4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5C1D877-0816-9653-58B0-001CAE7AADD8}"/>
              </a:ext>
            </a:extLst>
          </p:cNvPr>
          <p:cNvSpPr txBox="1"/>
          <p:nvPr/>
        </p:nvSpPr>
        <p:spPr>
          <a:xfrm>
            <a:off x="5680157" y="3654673"/>
            <a:ext cx="2148226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ts val="800"/>
              </a:spcAft>
              <a:buSzPct val="75000"/>
              <a:defRPr/>
            </a:pP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기능 상세 설명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00B9EBF-E822-EEE9-57C7-9E39A8FE1B1B}"/>
              </a:ext>
            </a:extLst>
          </p:cNvPr>
          <p:cNvSpPr txBox="1"/>
          <p:nvPr/>
        </p:nvSpPr>
        <p:spPr>
          <a:xfrm>
            <a:off x="5680157" y="2572457"/>
            <a:ext cx="2148226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ts val="800"/>
              </a:spcAft>
              <a:buSzPct val="75000"/>
              <a:defRPr/>
            </a:pP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입력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/</a:t>
            </a: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출력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0D81BC2-04DF-BF81-B714-9076B9FD6A54}"/>
              </a:ext>
            </a:extLst>
          </p:cNvPr>
          <p:cNvSpPr/>
          <p:nvPr/>
        </p:nvSpPr>
        <p:spPr>
          <a:xfrm>
            <a:off x="5680157" y="1684372"/>
            <a:ext cx="4320000" cy="80313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400" fontAlgn="base">
              <a:spcBef>
                <a:spcPct val="0"/>
              </a:spcBef>
              <a:spcAft>
                <a:spcPts val="800"/>
              </a:spcAft>
              <a:buSzPct val="75000"/>
              <a:defRPr/>
            </a:pP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파일 명 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accent5"/>
                </a:solidFill>
                <a:latin typeface="+mn-ea"/>
              </a:rPr>
              <a:t>model_tools.py – (4/7)</a:t>
            </a:r>
          </a:p>
          <a:p>
            <a:pPr defTabSz="914400" fontAlgn="base">
              <a:spcBef>
                <a:spcPct val="0"/>
              </a:spcBef>
              <a:spcAft>
                <a:spcPts val="800"/>
              </a:spcAft>
              <a:buSzPct val="75000"/>
              <a:defRPr/>
            </a:pP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함수 명 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</a:t>
            </a:r>
            <a:r>
              <a:rPr lang="en-US" altLang="ko-KR" sz="1200" b="1" spc="-100" dirty="0" err="1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modeling_lgb</a:t>
            </a:r>
            <a:endParaRPr lang="en-US" altLang="ko-KR" sz="1200" b="1" spc="-100" dirty="0">
              <a:ln>
                <a:solidFill>
                  <a:srgbClr val="C2CAD4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defTabSz="914400" fontAlgn="base">
              <a:spcBef>
                <a:spcPct val="0"/>
              </a:spcBef>
              <a:spcAft>
                <a:spcPts val="800"/>
              </a:spcAft>
              <a:buSzPct val="75000"/>
              <a:defRPr/>
            </a:pP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함수 기능 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</a:t>
            </a:r>
            <a:r>
              <a:rPr lang="en-US" altLang="ko-KR" sz="1200" b="1" spc="-100" dirty="0" err="1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LightGBM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모델링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15A3C30E-CF78-FC45-F69D-F152D9C29E4B}"/>
              </a:ext>
            </a:extLst>
          </p:cNvPr>
          <p:cNvGrpSpPr/>
          <p:nvPr/>
        </p:nvGrpSpPr>
        <p:grpSpPr>
          <a:xfrm>
            <a:off x="355614" y="3030560"/>
            <a:ext cx="4976275" cy="3042032"/>
            <a:chOff x="355614" y="2493242"/>
            <a:chExt cx="4976275" cy="3042032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BA392874-1C11-4557-9CDB-65165AA7F8C6}"/>
                </a:ext>
              </a:extLst>
            </p:cNvPr>
            <p:cNvSpPr/>
            <p:nvPr/>
          </p:nvSpPr>
          <p:spPr>
            <a:xfrm>
              <a:off x="471889" y="2558560"/>
              <a:ext cx="4860000" cy="2976714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AutoShape 40">
              <a:extLst>
                <a:ext uri="{FF2B5EF4-FFF2-40B4-BE49-F238E27FC236}">
                  <a16:creationId xmlns:a16="http://schemas.microsoft.com/office/drawing/2014/main" id="{CECFD6D7-10F3-1479-2D75-55726716EF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614" y="2493242"/>
              <a:ext cx="190500" cy="152400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19050" algn="ctr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rgbClr val="4F81BD"/>
                </a:buClr>
                <a:buSzTx/>
                <a:buFont typeface="Wingdings" pitchFamily="2" charset="2"/>
                <a:buNone/>
                <a:tabLst/>
                <a:defRPr/>
              </a:pPr>
              <a:r>
                <a:rPr kumimoji="0" lang="en-US" altLang="ko-KR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+mj-ea"/>
                  <a:ea typeface="+mj-ea"/>
                  <a:cs typeface="Arial" pitchFamily="34" charset="0"/>
                </a:rPr>
                <a:t>2</a:t>
              </a:r>
              <a:endPara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ea"/>
                <a:ea typeface="+mj-ea"/>
                <a:cs typeface="Arial" pitchFamily="34" charset="0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51EE5DDF-450D-2BE0-BD7B-47DB9BABFA08}"/>
              </a:ext>
            </a:extLst>
          </p:cNvPr>
          <p:cNvGrpSpPr/>
          <p:nvPr/>
        </p:nvGrpSpPr>
        <p:grpSpPr>
          <a:xfrm>
            <a:off x="355614" y="2748248"/>
            <a:ext cx="4976274" cy="307372"/>
            <a:chOff x="355614" y="2493242"/>
            <a:chExt cx="4976274" cy="307372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C5BE42DF-8AC7-D919-D266-F3C577429B7D}"/>
                </a:ext>
              </a:extLst>
            </p:cNvPr>
            <p:cNvSpPr/>
            <p:nvPr/>
          </p:nvSpPr>
          <p:spPr>
            <a:xfrm>
              <a:off x="471888" y="2558559"/>
              <a:ext cx="4860000" cy="242055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AutoShape 40">
              <a:extLst>
                <a:ext uri="{FF2B5EF4-FFF2-40B4-BE49-F238E27FC236}">
                  <a16:creationId xmlns:a16="http://schemas.microsoft.com/office/drawing/2014/main" id="{32DC8EF1-8160-F2FF-7F81-B0787224B3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614" y="2493242"/>
              <a:ext cx="190500" cy="152400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19050" algn="ctr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rgbClr val="4F81BD"/>
                </a:buClr>
                <a:buSzTx/>
                <a:buFont typeface="Wingdings" pitchFamily="2" charset="2"/>
                <a:buNone/>
                <a:tabLst/>
                <a:defRPr/>
              </a:pPr>
              <a:r>
                <a:rPr lang="en-US" altLang="ko-KR" sz="1000" b="1" dirty="0">
                  <a:solidFill>
                    <a:srgbClr val="C00000"/>
                  </a:solidFill>
                  <a:latin typeface="+mj-ea"/>
                  <a:ea typeface="+mj-ea"/>
                  <a:cs typeface="Arial" pitchFamily="34" charset="0"/>
                </a:rPr>
                <a:t>1</a:t>
              </a:r>
              <a:endPara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ea"/>
                <a:ea typeface="+mj-ea"/>
                <a:cs typeface="Arial" pitchFamily="34" charset="0"/>
              </a:endParaRPr>
            </a:p>
          </p:txBody>
        </p:sp>
      </p:grp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AA913655-35B0-76B3-77EF-79CC57BC33C0}"/>
              </a:ext>
            </a:extLst>
          </p:cNvPr>
          <p:cNvSpPr/>
          <p:nvPr/>
        </p:nvSpPr>
        <p:spPr>
          <a:xfrm>
            <a:off x="8608633" y="430945"/>
            <a:ext cx="14221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03030"/>
                </a:solidFill>
                <a:latin typeface="+mn-ea"/>
              </a:rPr>
              <a:t>코드 구성 </a:t>
            </a:r>
            <a:r>
              <a:rPr lang="en-US" altLang="ko-KR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03030"/>
                </a:solidFill>
                <a:latin typeface="+mn-ea"/>
              </a:rPr>
              <a:t>(9/19)</a:t>
            </a:r>
            <a:endParaRPr lang="ko-KR" altLang="en-US" spc="-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03030"/>
              </a:solidFill>
              <a:latin typeface="+mn-ea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D926D51-ECBD-1E7B-3C55-23037AD0F74F}"/>
              </a:ext>
            </a:extLst>
          </p:cNvPr>
          <p:cNvGrpSpPr/>
          <p:nvPr/>
        </p:nvGrpSpPr>
        <p:grpSpPr>
          <a:xfrm>
            <a:off x="355614" y="6045135"/>
            <a:ext cx="4976275" cy="242324"/>
            <a:chOff x="355614" y="2493242"/>
            <a:chExt cx="4976275" cy="242324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55F81158-0F05-B98E-5DE2-3447E4C3DCD6}"/>
                </a:ext>
              </a:extLst>
            </p:cNvPr>
            <p:cNvSpPr/>
            <p:nvPr/>
          </p:nvSpPr>
          <p:spPr>
            <a:xfrm>
              <a:off x="471889" y="2558560"/>
              <a:ext cx="4860000" cy="177006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AutoShape 40">
              <a:extLst>
                <a:ext uri="{FF2B5EF4-FFF2-40B4-BE49-F238E27FC236}">
                  <a16:creationId xmlns:a16="http://schemas.microsoft.com/office/drawing/2014/main" id="{13B2C515-581C-B20B-40C4-23CC7D1A5C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614" y="2493242"/>
              <a:ext cx="190500" cy="152400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19050" algn="ctr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rgbClr val="4F81BD"/>
                </a:buClr>
                <a:buSzTx/>
                <a:buFont typeface="Wingdings" pitchFamily="2" charset="2"/>
                <a:buNone/>
                <a:tabLst/>
                <a:defRPr/>
              </a:pPr>
              <a:r>
                <a:rPr kumimoji="0" lang="en-US" altLang="ko-KR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+mj-ea"/>
                  <a:ea typeface="+mj-ea"/>
                  <a:cs typeface="Arial" pitchFamily="34" charset="0"/>
                </a:rPr>
                <a:t>3</a:t>
              </a:r>
              <a:endPara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ea"/>
                <a:ea typeface="+mj-ea"/>
                <a:cs typeface="Arial" pitchFamily="34" charset="0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2F79C2DE-F437-29F3-B714-CA297C7FED6A}"/>
              </a:ext>
            </a:extLst>
          </p:cNvPr>
          <p:cNvGrpSpPr/>
          <p:nvPr/>
        </p:nvGrpSpPr>
        <p:grpSpPr>
          <a:xfrm>
            <a:off x="355614" y="6278606"/>
            <a:ext cx="4976275" cy="366034"/>
            <a:chOff x="355614" y="2493242"/>
            <a:chExt cx="4976275" cy="366034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A12F96BE-2D9A-A8F8-37E4-9E03ACCCEE32}"/>
                </a:ext>
              </a:extLst>
            </p:cNvPr>
            <p:cNvSpPr/>
            <p:nvPr/>
          </p:nvSpPr>
          <p:spPr>
            <a:xfrm>
              <a:off x="471889" y="2558560"/>
              <a:ext cx="4860000" cy="300716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AutoShape 40">
              <a:extLst>
                <a:ext uri="{FF2B5EF4-FFF2-40B4-BE49-F238E27FC236}">
                  <a16:creationId xmlns:a16="http://schemas.microsoft.com/office/drawing/2014/main" id="{81B324DD-208F-FBBA-3308-496CDF77F3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614" y="2493242"/>
              <a:ext cx="190500" cy="152400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19050" algn="ctr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rgbClr val="4F81BD"/>
                </a:buClr>
                <a:buSzTx/>
                <a:buFont typeface="Wingdings" pitchFamily="2" charset="2"/>
                <a:buNone/>
                <a:tabLst/>
                <a:defRPr/>
              </a:pPr>
              <a:r>
                <a:rPr kumimoji="0" lang="en-US" altLang="ko-KR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+mj-ea"/>
                  <a:ea typeface="+mj-ea"/>
                  <a:cs typeface="Arial" pitchFamily="34" charset="0"/>
                </a:rPr>
                <a:t>4</a:t>
              </a:r>
              <a:endPara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ea"/>
                <a:ea typeface="+mj-ea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749009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4">
            <a:extLst>
              <a:ext uri="{FF2B5EF4-FFF2-40B4-BE49-F238E27FC236}">
                <a16:creationId xmlns:a16="http://schemas.microsoft.com/office/drawing/2014/main" id="{C86F9EAE-F351-4D00-AD07-407FF5785F94}"/>
              </a:ext>
            </a:extLst>
          </p:cNvPr>
          <p:cNvSpPr txBox="1">
            <a:spLocks/>
          </p:cNvSpPr>
          <p:nvPr/>
        </p:nvSpPr>
        <p:spPr>
          <a:xfrm>
            <a:off x="221536" y="109173"/>
            <a:ext cx="7706491" cy="446020"/>
          </a:xfrm>
          <a:prstGeom prst="rect">
            <a:avLst/>
          </a:prstGeom>
        </p:spPr>
        <p:txBody>
          <a:bodyPr wrap="none"/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세부 과제명 </a:t>
            </a:r>
            <a:r>
              <a:rPr lang="en-US" altLang="ko-KR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altLang="ko-KR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IoT </a:t>
            </a:r>
            <a:r>
              <a:rPr lang="ko-KR" altLang="en-US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빅데이터 및 인공지능 기반의 축산 악취 실시간 조기 예</a:t>
            </a:r>
            <a:r>
              <a:rPr lang="en-US" altLang="ko-KR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,</a:t>
            </a:r>
            <a:r>
              <a:rPr lang="ko-KR" altLang="en-US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경보 알고리즘 개발 및 실증 연구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C87074A4-D440-4674-B0A4-91D4F5E87437}"/>
              </a:ext>
            </a:extLst>
          </p:cNvPr>
          <p:cNvSpPr txBox="1"/>
          <p:nvPr/>
        </p:nvSpPr>
        <p:spPr>
          <a:xfrm>
            <a:off x="8154896" y="342611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Ⅱ</a:t>
            </a:r>
            <a:endParaRPr lang="ko-KR" altLang="en-US" sz="28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56E7B2F1-E7A8-47D3-A8EF-3CEF2088A4FD}"/>
              </a:ext>
            </a:extLst>
          </p:cNvPr>
          <p:cNvSpPr/>
          <p:nvPr/>
        </p:nvSpPr>
        <p:spPr>
          <a:xfrm>
            <a:off x="8608633" y="430945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03030"/>
                </a:solidFill>
                <a:latin typeface="+mn-ea"/>
              </a:rPr>
              <a:t>데이터 구조  </a:t>
            </a:r>
            <a:r>
              <a:rPr lang="en-US" altLang="ko-KR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03030"/>
                </a:solidFill>
                <a:latin typeface="+mn-ea"/>
              </a:rPr>
              <a:t>(1/1)</a:t>
            </a:r>
            <a:endParaRPr lang="ko-KR" altLang="en-US" spc="-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03030"/>
              </a:solidFill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CC9270F-C403-489E-B0CB-8D028E89E180}"/>
              </a:ext>
            </a:extLst>
          </p:cNvPr>
          <p:cNvSpPr txBox="1"/>
          <p:nvPr/>
        </p:nvSpPr>
        <p:spPr>
          <a:xfrm>
            <a:off x="412748" y="1140156"/>
            <a:ext cx="9967327" cy="4542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142875" indent="-142875" defTabSz="914400" fontAlgn="base">
              <a:lnSpc>
                <a:spcPct val="150000"/>
              </a:lnSpc>
              <a:spcBef>
                <a:spcPct val="0"/>
              </a:spcBef>
              <a:spcAft>
                <a:spcPts val="800"/>
              </a:spcAft>
              <a:buSzPct val="75000"/>
              <a:buBlip>
                <a:blip r:embed="rId3"/>
              </a:buBlip>
              <a:defRPr/>
            </a:pPr>
            <a:r>
              <a:rPr lang="ko-KR" altLang="en-US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알고리즘에 적용되는 데이터의 구조는 아래와 같습니다</a:t>
            </a:r>
            <a:r>
              <a:rPr lang="en-US" altLang="ko-KR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endParaRPr lang="ko-KR" altLang="en-US" b="1" spc="-100" dirty="0">
              <a:ln>
                <a:solidFill>
                  <a:srgbClr val="C2CAD4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D809037A-6FE7-4B03-BF29-1C3E87C6ADA3}"/>
              </a:ext>
            </a:extLst>
          </p:cNvPr>
          <p:cNvGraphicFramePr>
            <a:graphicFrameLocks noGrp="1"/>
          </p:cNvGraphicFramePr>
          <p:nvPr/>
        </p:nvGraphicFramePr>
        <p:xfrm>
          <a:off x="560962" y="1959986"/>
          <a:ext cx="9569888" cy="4077887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529373">
                  <a:extLst>
                    <a:ext uri="{9D8B030D-6E8A-4147-A177-3AD203B41FA5}">
                      <a16:colId xmlns:a16="http://schemas.microsoft.com/office/drawing/2014/main" val="3344769688"/>
                    </a:ext>
                  </a:extLst>
                </a:gridCol>
                <a:gridCol w="1543696">
                  <a:extLst>
                    <a:ext uri="{9D8B030D-6E8A-4147-A177-3AD203B41FA5}">
                      <a16:colId xmlns:a16="http://schemas.microsoft.com/office/drawing/2014/main" val="395918286"/>
                    </a:ext>
                  </a:extLst>
                </a:gridCol>
                <a:gridCol w="3839026">
                  <a:extLst>
                    <a:ext uri="{9D8B030D-6E8A-4147-A177-3AD203B41FA5}">
                      <a16:colId xmlns:a16="http://schemas.microsoft.com/office/drawing/2014/main" val="1675530938"/>
                    </a:ext>
                  </a:extLst>
                </a:gridCol>
                <a:gridCol w="568124">
                  <a:extLst>
                    <a:ext uri="{9D8B030D-6E8A-4147-A177-3AD203B41FA5}">
                      <a16:colId xmlns:a16="http://schemas.microsoft.com/office/drawing/2014/main" val="2454226994"/>
                    </a:ext>
                  </a:extLst>
                </a:gridCol>
                <a:gridCol w="638783">
                  <a:extLst>
                    <a:ext uri="{9D8B030D-6E8A-4147-A177-3AD203B41FA5}">
                      <a16:colId xmlns:a16="http://schemas.microsoft.com/office/drawing/2014/main" val="2104118566"/>
                    </a:ext>
                  </a:extLst>
                </a:gridCol>
                <a:gridCol w="2450886">
                  <a:extLst>
                    <a:ext uri="{9D8B030D-6E8A-4147-A177-3AD203B41FA5}">
                      <a16:colId xmlns:a16="http://schemas.microsoft.com/office/drawing/2014/main" val="769378410"/>
                    </a:ext>
                  </a:extLst>
                </a:gridCol>
              </a:tblGrid>
              <a:tr h="37071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순번</a:t>
                      </a:r>
                      <a:endParaRPr lang="ko-KR" alt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957" marR="4957" marT="4957" marB="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항목명</a:t>
                      </a:r>
                      <a:endParaRPr lang="ko-KR" alt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957" marR="4957" marT="4957" marB="0" anchor="ctr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항목 설명</a:t>
                      </a:r>
                      <a:endParaRPr lang="ko-KR" alt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957" marR="4957" marT="4957" marB="0" anchor="ctr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단위</a:t>
                      </a:r>
                      <a:endParaRPr lang="ko-KR" alt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957" marR="4957" marT="4957" marB="0" anchor="ctr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형식</a:t>
                      </a:r>
                      <a:endParaRPr lang="ko-KR" alt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957" marR="4957" marT="4957" marB="0" anchor="ctr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데이터 허용범위</a:t>
                      </a:r>
                      <a:endParaRPr lang="ko-KR" alt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957" marR="4957" marT="4957" marB="0" anchor="ctr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4601504"/>
                  </a:ext>
                </a:extLst>
              </a:tr>
              <a:tr h="3707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endParaRPr lang="en-US" altLang="ko-KR" sz="12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957" marR="4957" marT="4957" marB="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시간</a:t>
                      </a:r>
                      <a:endParaRPr lang="en-US" sz="1200" b="1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957" marR="4957" marT="4957" marB="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측정 시간</a:t>
                      </a:r>
                      <a:endParaRPr lang="en-US" altLang="ko-KR" sz="1200" b="1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957" marR="4957" marT="4957" marB="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- </a:t>
                      </a:r>
                      <a:endParaRPr lang="ko-KR" altLang="en-US" sz="1200" b="1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957" marR="4957" marT="4957" marB="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DATE</a:t>
                      </a:r>
                      <a:endParaRPr lang="ko-KR" altLang="en-US" sz="1200" b="1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957" marR="4957" marT="4957" marB="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YYYY-MM-DD HH:MM</a:t>
                      </a:r>
                      <a:endParaRPr lang="ko-KR" altLang="en-US" sz="1200" b="1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957" marR="4957" marT="4957" marB="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5494687"/>
                  </a:ext>
                </a:extLst>
              </a:tr>
              <a:tr h="3707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2</a:t>
                      </a:r>
                      <a:endParaRPr lang="en-US" altLang="ko-KR" sz="12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957" marR="4957" marT="4957" marB="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암모니아</a:t>
                      </a:r>
                      <a:endParaRPr lang="en-US" sz="1200" b="1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957" marR="4957" marT="4957" marB="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암모니아 측정 값</a:t>
                      </a:r>
                      <a:endParaRPr lang="en-US" sz="1200" b="1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957" marR="4957" marT="4957" marB="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ppm</a:t>
                      </a:r>
                      <a:endParaRPr lang="ko-KR" altLang="en-US" sz="1200" b="1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957" marR="4957" marT="4957" marB="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NUM</a:t>
                      </a:r>
                      <a:endParaRPr lang="ko-KR" altLang="en-US" sz="1200" b="1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957" marR="4957" marT="4957" marB="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0 </a:t>
                      </a:r>
                      <a:r>
                        <a:rPr lang="ko-KR" altLang="en-US" sz="12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이상의 실수</a:t>
                      </a:r>
                    </a:p>
                  </a:txBody>
                  <a:tcPr marL="4957" marR="4957" marT="4957" marB="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77766845"/>
                  </a:ext>
                </a:extLst>
              </a:tr>
              <a:tr h="3707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sng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3</a:t>
                      </a:r>
                      <a:endParaRPr lang="en-US" altLang="ko-KR" sz="1200" b="1" i="0" u="none" strike="sngStrike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957" marR="4957" marT="4957" marB="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sng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암모니아</a:t>
                      </a:r>
                      <a:endParaRPr lang="en-US" sz="1200" b="1" i="0" u="none" strike="sngStrike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957" marR="4957" marT="4957" marB="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i="0" u="none" strike="sng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암모니아 측정 값</a:t>
                      </a:r>
                      <a:endParaRPr lang="en-US" altLang="ko-KR" sz="1200" b="1" i="0" u="none" strike="sngStrike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957" marR="4957" marT="4957" marB="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sng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mV</a:t>
                      </a:r>
                      <a:endParaRPr lang="ko-KR" altLang="en-US" sz="1200" b="1" i="0" u="none" strike="sngStrike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957" marR="4957" marT="4957" marB="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sng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NUM</a:t>
                      </a:r>
                      <a:endParaRPr lang="ko-KR" altLang="en-US" sz="1200" b="1" i="0" u="none" strike="sngStrike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957" marR="4957" marT="4957" marB="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sng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0 </a:t>
                      </a:r>
                      <a:r>
                        <a:rPr lang="ko-KR" altLang="en-US" sz="1200" b="1" i="0" u="none" strike="sng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이상의 실수</a:t>
                      </a:r>
                    </a:p>
                  </a:txBody>
                  <a:tcPr marL="4957" marR="4957" marT="4957" marB="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31409981"/>
                  </a:ext>
                </a:extLst>
              </a:tr>
              <a:tr h="3707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4</a:t>
                      </a:r>
                      <a:endParaRPr lang="en-US" altLang="ko-KR" sz="12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957" marR="4957" marT="4957" marB="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황화수소</a:t>
                      </a:r>
                      <a:endParaRPr lang="en-US" sz="1200" b="1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957" marR="4957" marT="4957" marB="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황화수소 측정 값</a:t>
                      </a:r>
                      <a:endParaRPr lang="en-US" sz="1200" b="1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957" marR="4957" marT="4957" marB="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ppm</a:t>
                      </a:r>
                      <a:endParaRPr lang="ko-KR" altLang="en-US" sz="1200" b="1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957" marR="4957" marT="4957" marB="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NUM</a:t>
                      </a:r>
                      <a:endParaRPr lang="ko-KR" altLang="en-US" sz="1200" b="1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957" marR="4957" marT="4957" marB="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0 </a:t>
                      </a:r>
                      <a:r>
                        <a:rPr lang="ko-KR" altLang="en-US" sz="12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이상의 실수</a:t>
                      </a:r>
                    </a:p>
                  </a:txBody>
                  <a:tcPr marL="4957" marR="4957" marT="4957" marB="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4513167"/>
                  </a:ext>
                </a:extLst>
              </a:tr>
              <a:tr h="3707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sng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5</a:t>
                      </a:r>
                      <a:endParaRPr lang="en-US" altLang="ko-KR" sz="1200" b="1" i="0" u="none" strike="sngStrike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957" marR="4957" marT="4957" marB="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sng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황화수소</a:t>
                      </a:r>
                      <a:endParaRPr lang="en-US" sz="1200" b="1" i="0" u="none" strike="sngStrike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957" marR="4957" marT="4957" marB="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i="0" u="none" strike="sng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황화수소 측정 값</a:t>
                      </a:r>
                      <a:endParaRPr lang="en-US" altLang="ko-KR" sz="1200" b="1" i="0" u="none" strike="sngStrike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957" marR="4957" marT="4957" marB="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sng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mV</a:t>
                      </a:r>
                      <a:endParaRPr lang="ko-KR" altLang="en-US" sz="1200" b="1" i="0" u="none" strike="sngStrike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957" marR="4957" marT="4957" marB="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sng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NUM</a:t>
                      </a:r>
                      <a:endParaRPr lang="ko-KR" altLang="en-US" sz="1200" b="1" i="0" u="none" strike="sngStrike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957" marR="4957" marT="4957" marB="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sng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0 </a:t>
                      </a:r>
                      <a:r>
                        <a:rPr lang="ko-KR" altLang="en-US" sz="1200" b="1" i="0" u="none" strike="sng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이상의 실수</a:t>
                      </a:r>
                    </a:p>
                  </a:txBody>
                  <a:tcPr marL="4957" marR="4957" marT="4957" marB="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22546567"/>
                  </a:ext>
                </a:extLst>
              </a:tr>
              <a:tr h="3707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6</a:t>
                      </a:r>
                    </a:p>
                  </a:txBody>
                  <a:tcPr marL="4957" marR="4957" marT="4957" marB="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온도</a:t>
                      </a:r>
                      <a:endParaRPr lang="en-US" sz="1200" b="1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957" marR="4957" marT="4957" marB="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측정 위치 온도</a:t>
                      </a:r>
                      <a:endParaRPr lang="en-US" sz="1200" b="1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957" marR="4957" marT="4957" marB="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℃</a:t>
                      </a:r>
                    </a:p>
                  </a:txBody>
                  <a:tcPr marL="4957" marR="4957" marT="4957" marB="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NUM</a:t>
                      </a:r>
                      <a:endParaRPr lang="ko-KR" altLang="en-US" sz="1200" b="1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957" marR="4957" marT="4957" marB="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-50</a:t>
                      </a:r>
                      <a:r>
                        <a:rPr lang="ko-KR" altLang="en-US" sz="12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과 </a:t>
                      </a:r>
                      <a:r>
                        <a:rPr lang="en-US" altLang="ko-KR" sz="12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50 </a:t>
                      </a:r>
                      <a:r>
                        <a:rPr lang="ko-KR" altLang="en-US" sz="12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사이의 실수</a:t>
                      </a:r>
                      <a:endParaRPr lang="en-US" altLang="ko-KR" sz="1200" b="1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(-50 </a:t>
                      </a:r>
                      <a:r>
                        <a:rPr lang="ko-KR" altLang="en-US" sz="12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≤ </a:t>
                      </a:r>
                      <a:r>
                        <a:rPr lang="en-US" altLang="ko-KR" sz="12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x </a:t>
                      </a:r>
                      <a:r>
                        <a:rPr lang="ko-KR" altLang="en-US" sz="12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≤ </a:t>
                      </a:r>
                      <a:r>
                        <a:rPr lang="en-US" altLang="ko-KR" sz="12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50)</a:t>
                      </a:r>
                      <a:endParaRPr lang="ko-KR" altLang="en-US" sz="1200" b="1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957" marR="4957" marT="4957" marB="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598561"/>
                  </a:ext>
                </a:extLst>
              </a:tr>
              <a:tr h="3707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7</a:t>
                      </a:r>
                    </a:p>
                  </a:txBody>
                  <a:tcPr marL="4957" marR="4957" marT="4957" marB="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습도</a:t>
                      </a:r>
                      <a:endParaRPr lang="en-US" sz="1200" b="1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957" marR="4957" marT="4957" marB="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측정 위치 습도</a:t>
                      </a:r>
                      <a:endParaRPr lang="en-US" sz="1200" b="1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957" marR="4957" marT="4957" marB="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%</a:t>
                      </a:r>
                      <a:endParaRPr lang="ko-KR" altLang="en-US" sz="1200" b="1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957" marR="4957" marT="4957" marB="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NUM</a:t>
                      </a:r>
                      <a:endParaRPr lang="ko-KR" altLang="en-US" sz="1200" b="1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957" marR="4957" marT="4957" marB="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0</a:t>
                      </a:r>
                      <a:r>
                        <a:rPr lang="ko-KR" altLang="en-US" sz="12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과 </a:t>
                      </a:r>
                      <a:r>
                        <a:rPr lang="en-US" altLang="ko-KR" sz="12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100 </a:t>
                      </a:r>
                      <a:r>
                        <a:rPr lang="ko-KR" altLang="en-US" sz="12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사이의 실수</a:t>
                      </a:r>
                      <a:endParaRPr lang="en-US" altLang="ko-KR" sz="1200" b="1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(0 </a:t>
                      </a:r>
                      <a:r>
                        <a:rPr lang="ko-KR" altLang="en-US" sz="12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≤ </a:t>
                      </a:r>
                      <a:r>
                        <a:rPr lang="en-US" altLang="ko-KR" sz="12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x </a:t>
                      </a:r>
                      <a:r>
                        <a:rPr lang="ko-KR" altLang="en-US" sz="12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≤ </a:t>
                      </a:r>
                      <a:r>
                        <a:rPr lang="en-US" altLang="ko-KR" sz="12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100)</a:t>
                      </a:r>
                      <a:endParaRPr lang="ko-KR" altLang="en-US" sz="1200" b="1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957" marR="4957" marT="4957" marB="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63759091"/>
                  </a:ext>
                </a:extLst>
              </a:tr>
              <a:tr h="3707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8</a:t>
                      </a:r>
                    </a:p>
                  </a:txBody>
                  <a:tcPr marL="4957" marR="4957" marT="4957" marB="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환기팬</a:t>
                      </a:r>
                      <a:endParaRPr lang="en-US" sz="1200" b="1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957" marR="4957" marT="4957" marB="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i="0" u="none" strike="noStrike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환기팬</a:t>
                      </a:r>
                      <a:r>
                        <a:rPr lang="ko-KR" altLang="en-US" sz="12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 측정 값</a:t>
                      </a:r>
                      <a:endParaRPr lang="en-US" altLang="ko-KR" sz="1200" b="1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957" marR="4957" marT="4957" marB="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mV</a:t>
                      </a:r>
                      <a:endParaRPr lang="ko-KR" altLang="en-US" sz="1200" b="1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957" marR="4957" marT="4957" marB="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NUM</a:t>
                      </a:r>
                      <a:endParaRPr lang="ko-KR" altLang="en-US" sz="1200" b="1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957" marR="4957" marT="4957" marB="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0 </a:t>
                      </a:r>
                      <a:r>
                        <a:rPr lang="ko-KR" altLang="en-US" sz="12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이상의 실수</a:t>
                      </a:r>
                    </a:p>
                  </a:txBody>
                  <a:tcPr marL="4957" marR="4957" marT="4957" marB="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24234446"/>
                  </a:ext>
                </a:extLst>
              </a:tr>
              <a:tr h="3707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9</a:t>
                      </a:r>
                    </a:p>
                  </a:txBody>
                  <a:tcPr marL="4957" marR="4957" marT="4957" marB="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거품 도포 시간</a:t>
                      </a:r>
                      <a:endParaRPr lang="en-US" sz="1200" b="1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957" marR="4957" marT="4957" marB="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악취 감소를 위한 거품 도포 시간</a:t>
                      </a:r>
                      <a:endParaRPr lang="en-US" altLang="ko-KR" sz="1200" b="1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957" marR="4957" marT="4957" marB="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-</a:t>
                      </a:r>
                      <a:endParaRPr lang="ko-KR" altLang="en-US" sz="1200" b="1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957" marR="4957" marT="4957" marB="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NUM</a:t>
                      </a:r>
                      <a:endParaRPr lang="ko-KR" altLang="en-US" sz="1200" b="1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957" marR="4957" marT="4957" marB="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YYYY-MM-DD HH:MM</a:t>
                      </a:r>
                      <a:endParaRPr lang="ko-KR" altLang="en-US" sz="1200" b="1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957" marR="4957" marT="4957" marB="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0056738"/>
                  </a:ext>
                </a:extLst>
              </a:tr>
              <a:tr h="3707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10</a:t>
                      </a:r>
                    </a:p>
                  </a:txBody>
                  <a:tcPr marL="4957" marR="4957" marT="4957" marB="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거품 </a:t>
                      </a:r>
                      <a:r>
                        <a:rPr lang="ko-KR" altLang="en-US" sz="1200" b="1" i="0" u="none" strike="noStrike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도포량</a:t>
                      </a:r>
                      <a:endParaRPr lang="en-US" sz="1200" b="1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957" marR="4957" marT="4957" marB="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악취 감소를 위한 거품 </a:t>
                      </a:r>
                      <a:r>
                        <a:rPr lang="ko-KR" altLang="en-US" sz="1200" b="1" i="0" u="none" strike="noStrike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도포량</a:t>
                      </a:r>
                      <a:endParaRPr lang="en-US" altLang="ko-KR" sz="1200" b="1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957" marR="4957" marT="4957" marB="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mL</a:t>
                      </a:r>
                      <a:endParaRPr lang="ko-KR" altLang="en-US" sz="1200" b="1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957" marR="4957" marT="4957" marB="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NUM</a:t>
                      </a:r>
                      <a:endParaRPr lang="ko-KR" altLang="en-US" sz="1200" b="1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957" marR="4957" marT="4957" marB="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0 </a:t>
                      </a:r>
                      <a:r>
                        <a:rPr lang="ko-KR" altLang="en-US" sz="12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이상의 실수</a:t>
                      </a:r>
                    </a:p>
                  </a:txBody>
                  <a:tcPr marL="4957" marR="4957" marT="4957" marB="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92499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99469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2493C686-4700-022F-D975-AE0F8592DA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748" y="1684372"/>
            <a:ext cx="5040000" cy="5248000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33E39F9A-22F5-7776-FC90-9CC871B6F8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269471"/>
              </p:ext>
            </p:extLst>
          </p:nvPr>
        </p:nvGraphicFramePr>
        <p:xfrm>
          <a:off x="5680157" y="3954016"/>
          <a:ext cx="4320000" cy="1133564"/>
        </p:xfrm>
        <a:graphic>
          <a:graphicData uri="http://schemas.openxmlformats.org/drawingml/2006/table">
            <a:tbl>
              <a:tblPr/>
              <a:tblGrid>
                <a:gridCol w="72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0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/>
                        </a:rPr>
                        <a:t>항목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/>
                        </a:rPr>
                        <a:t>내용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en-US" sz="1000" dirty="0"/>
                        <a:t>ANN</a:t>
                      </a:r>
                      <a:r>
                        <a:rPr lang="ko-KR" altLang="en-US" sz="1000" dirty="0"/>
                        <a:t> 학습 데이터 준비</a:t>
                      </a:r>
                      <a:endParaRPr lang="en-US" sz="10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marL="0" marR="0" indent="0" algn="ctr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en-US" sz="1000" dirty="0"/>
                        <a:t>ANN Min-Max Scaling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marL="0" marR="0" indent="0" algn="ctr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en-US" sz="1000" dirty="0"/>
                        <a:t>ANN </a:t>
                      </a:r>
                      <a:r>
                        <a:rPr lang="ko-KR" altLang="en-US" sz="1000" dirty="0"/>
                        <a:t>모델 빌드 및 학습</a:t>
                      </a:r>
                      <a:endParaRPr lang="en-US" sz="10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70656254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marL="0" marR="0" indent="0" algn="ctr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학습 </a:t>
                      </a:r>
                      <a:r>
                        <a:rPr lang="en-US" altLang="ko-KR" sz="1000" dirty="0"/>
                        <a:t>/ </a:t>
                      </a:r>
                      <a:r>
                        <a:rPr lang="ko-KR" altLang="en-US" sz="1000" dirty="0"/>
                        <a:t>검증 데이터에 예측 값 생성</a:t>
                      </a:r>
                      <a:endParaRPr lang="en-US" sz="10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15064014"/>
                  </a:ext>
                </a:extLst>
              </a:tr>
            </a:tbl>
          </a:graphicData>
        </a:graphic>
      </p:graphicFrame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E8054145-EF44-C9B5-7E3F-F126860D24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4239275"/>
              </p:ext>
            </p:extLst>
          </p:nvPr>
        </p:nvGraphicFramePr>
        <p:xfrm>
          <a:off x="5680157" y="2860731"/>
          <a:ext cx="4320000" cy="786716"/>
        </p:xfrm>
        <a:graphic>
          <a:graphicData uri="http://schemas.openxmlformats.org/drawingml/2006/table">
            <a:tbl>
              <a:tblPr/>
              <a:tblGrid>
                <a:gridCol w="72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0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/>
                        </a:rPr>
                        <a:t>항목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/>
                        </a:rPr>
                        <a:t>내용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입력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 err="1"/>
                        <a:t>train_anal_dat</a:t>
                      </a:r>
                      <a:r>
                        <a:rPr lang="en-US" sz="1000" dirty="0"/>
                        <a:t> : </a:t>
                      </a:r>
                      <a:r>
                        <a:rPr lang="en-US" sz="1000" dirty="0" err="1"/>
                        <a:t>train_anal_fn</a:t>
                      </a:r>
                      <a:r>
                        <a:rPr lang="ko-KR" altLang="en-US" sz="1000" dirty="0"/>
                        <a:t>의 출력 </a:t>
                      </a:r>
                      <a:r>
                        <a:rPr lang="ko-KR" altLang="en-US" sz="1000" dirty="0" err="1"/>
                        <a:t>딕셔너리</a:t>
                      </a:r>
                      <a:endParaRPr lang="ko-KR" altLang="en-US" sz="1000" dirty="0"/>
                    </a:p>
                    <a:p>
                      <a:pPr marL="171450" marR="0" lvl="0" indent="-17145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000" dirty="0" err="1"/>
                        <a:t>yvar_name</a:t>
                      </a:r>
                      <a:r>
                        <a:rPr lang="en-US" sz="1000" dirty="0"/>
                        <a:t>  : </a:t>
                      </a:r>
                      <a:r>
                        <a:rPr lang="ko-KR" altLang="en-US" sz="1000" dirty="0"/>
                        <a:t>종속</a:t>
                      </a:r>
                      <a:r>
                        <a:rPr lang="en-US" sz="1000" dirty="0"/>
                        <a:t> </a:t>
                      </a:r>
                      <a:r>
                        <a:rPr lang="ko-KR" altLang="en-US" sz="1000" dirty="0"/>
                        <a:t>변수 명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marL="0" marR="0" indent="0" algn="ctr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출력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 err="1"/>
                        <a:t>ann_ret</a:t>
                      </a:r>
                      <a:r>
                        <a:rPr lang="en-US" sz="1000" dirty="0"/>
                        <a:t>: </a:t>
                      </a:r>
                      <a:r>
                        <a:rPr lang="ko-KR" altLang="en-US" sz="1000" dirty="0"/>
                        <a:t>모델 및 모델 관련 정보 </a:t>
                      </a:r>
                      <a:r>
                        <a:rPr lang="ko-KR" altLang="en-US" sz="1000" dirty="0" err="1"/>
                        <a:t>딕셔너리</a:t>
                      </a:r>
                      <a:endParaRPr lang="en-US" sz="10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제목 4">
            <a:extLst>
              <a:ext uri="{FF2B5EF4-FFF2-40B4-BE49-F238E27FC236}">
                <a16:creationId xmlns:a16="http://schemas.microsoft.com/office/drawing/2014/main" id="{C86F9EAE-F351-4D00-AD07-407FF5785F94}"/>
              </a:ext>
            </a:extLst>
          </p:cNvPr>
          <p:cNvSpPr txBox="1">
            <a:spLocks/>
          </p:cNvSpPr>
          <p:nvPr/>
        </p:nvSpPr>
        <p:spPr>
          <a:xfrm>
            <a:off x="221536" y="109173"/>
            <a:ext cx="7706491" cy="446020"/>
          </a:xfrm>
          <a:prstGeom prst="rect">
            <a:avLst/>
          </a:prstGeom>
        </p:spPr>
        <p:txBody>
          <a:bodyPr wrap="none"/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세부 과제명 </a:t>
            </a:r>
            <a:r>
              <a:rPr lang="en-US" altLang="ko-KR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altLang="ko-KR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IoT </a:t>
            </a:r>
            <a:r>
              <a:rPr lang="ko-KR" altLang="en-US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빅데이터 및 인공지능 기반의 축산 악취 실시간 조기 예</a:t>
            </a:r>
            <a:r>
              <a:rPr lang="en-US" altLang="ko-KR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,</a:t>
            </a:r>
            <a:r>
              <a:rPr lang="ko-KR" altLang="en-US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경보 알고리즘 개발 및 실증 연구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C87074A4-D440-4674-B0A4-91D4F5E87437}"/>
              </a:ext>
            </a:extLst>
          </p:cNvPr>
          <p:cNvSpPr txBox="1"/>
          <p:nvPr/>
        </p:nvSpPr>
        <p:spPr>
          <a:xfrm>
            <a:off x="8024263" y="43094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별첨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40EA27-81C4-4277-941E-6F50437C2B7D}"/>
              </a:ext>
            </a:extLst>
          </p:cNvPr>
          <p:cNvSpPr txBox="1"/>
          <p:nvPr/>
        </p:nvSpPr>
        <p:spPr>
          <a:xfrm>
            <a:off x="412748" y="1140156"/>
            <a:ext cx="9967327" cy="4542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142875" indent="-142875" defTabSz="914400" fontAlgn="base">
              <a:lnSpc>
                <a:spcPct val="150000"/>
              </a:lnSpc>
              <a:spcBef>
                <a:spcPct val="0"/>
              </a:spcBef>
              <a:spcAft>
                <a:spcPts val="800"/>
              </a:spcAft>
              <a:buSzPct val="75000"/>
              <a:buBlip>
                <a:blip r:embed="rId4"/>
              </a:buBlip>
              <a:defRPr/>
            </a:pPr>
            <a:r>
              <a:rPr lang="ko-KR" altLang="en-US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코드에 대한 상세 설명은 다음과 같습니다</a:t>
            </a:r>
            <a:r>
              <a:rPr lang="en-US" altLang="ko-KR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  </a:t>
            </a:r>
            <a:endParaRPr lang="ko-KR" altLang="en-US" b="1" spc="-100" dirty="0">
              <a:ln>
                <a:solidFill>
                  <a:srgbClr val="C2CAD4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5C1D877-0816-9653-58B0-001CAE7AADD8}"/>
              </a:ext>
            </a:extLst>
          </p:cNvPr>
          <p:cNvSpPr txBox="1"/>
          <p:nvPr/>
        </p:nvSpPr>
        <p:spPr>
          <a:xfrm>
            <a:off x="5680157" y="3654673"/>
            <a:ext cx="2148226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ts val="800"/>
              </a:spcAft>
              <a:buSzPct val="75000"/>
              <a:defRPr/>
            </a:pP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기능 상세 설명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00B9EBF-E822-EEE9-57C7-9E39A8FE1B1B}"/>
              </a:ext>
            </a:extLst>
          </p:cNvPr>
          <p:cNvSpPr txBox="1"/>
          <p:nvPr/>
        </p:nvSpPr>
        <p:spPr>
          <a:xfrm>
            <a:off x="5680157" y="2572457"/>
            <a:ext cx="2148226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ts val="800"/>
              </a:spcAft>
              <a:buSzPct val="75000"/>
              <a:defRPr/>
            </a:pP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입력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/</a:t>
            </a: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출력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0D81BC2-04DF-BF81-B714-9076B9FD6A54}"/>
              </a:ext>
            </a:extLst>
          </p:cNvPr>
          <p:cNvSpPr/>
          <p:nvPr/>
        </p:nvSpPr>
        <p:spPr>
          <a:xfrm>
            <a:off x="5680157" y="1684372"/>
            <a:ext cx="4320000" cy="80313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400" fontAlgn="base">
              <a:spcBef>
                <a:spcPct val="0"/>
              </a:spcBef>
              <a:spcAft>
                <a:spcPts val="800"/>
              </a:spcAft>
              <a:buSzPct val="75000"/>
              <a:defRPr/>
            </a:pP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파일 명 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accent5"/>
                </a:solidFill>
                <a:latin typeface="+mn-ea"/>
              </a:rPr>
              <a:t>model_tools.py – (5/7)</a:t>
            </a:r>
          </a:p>
          <a:p>
            <a:pPr defTabSz="914400" fontAlgn="base">
              <a:spcBef>
                <a:spcPct val="0"/>
              </a:spcBef>
              <a:spcAft>
                <a:spcPts val="800"/>
              </a:spcAft>
              <a:buSzPct val="75000"/>
              <a:defRPr/>
            </a:pP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함수 명 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</a:t>
            </a:r>
            <a:r>
              <a:rPr lang="en-US" altLang="ko-KR" sz="1200" b="1" spc="-100" dirty="0" err="1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modeling_ann</a:t>
            </a:r>
            <a:endParaRPr lang="en-US" altLang="ko-KR" sz="1200" b="1" spc="-100" dirty="0">
              <a:ln>
                <a:solidFill>
                  <a:srgbClr val="C2CAD4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defTabSz="914400" fontAlgn="base">
              <a:spcBef>
                <a:spcPct val="0"/>
              </a:spcBef>
              <a:spcAft>
                <a:spcPts val="800"/>
              </a:spcAft>
              <a:buSzPct val="75000"/>
              <a:defRPr/>
            </a:pP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함수 기능 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Artificial Neural Network </a:t>
            </a: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모델링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15A3C30E-CF78-FC45-F69D-F152D9C29E4B}"/>
              </a:ext>
            </a:extLst>
          </p:cNvPr>
          <p:cNvGrpSpPr/>
          <p:nvPr/>
        </p:nvGrpSpPr>
        <p:grpSpPr>
          <a:xfrm>
            <a:off x="355614" y="3701120"/>
            <a:ext cx="4976275" cy="1114720"/>
            <a:chOff x="355614" y="2493242"/>
            <a:chExt cx="4976275" cy="1114720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BA392874-1C11-4557-9CDB-65165AA7F8C6}"/>
                </a:ext>
              </a:extLst>
            </p:cNvPr>
            <p:cNvSpPr/>
            <p:nvPr/>
          </p:nvSpPr>
          <p:spPr>
            <a:xfrm>
              <a:off x="471889" y="2558560"/>
              <a:ext cx="4860000" cy="1049402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AutoShape 40">
              <a:extLst>
                <a:ext uri="{FF2B5EF4-FFF2-40B4-BE49-F238E27FC236}">
                  <a16:creationId xmlns:a16="http://schemas.microsoft.com/office/drawing/2014/main" id="{CECFD6D7-10F3-1479-2D75-55726716EF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614" y="2493242"/>
              <a:ext cx="190500" cy="152400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19050" algn="ctr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rgbClr val="4F81BD"/>
                </a:buClr>
                <a:buSzTx/>
                <a:buFont typeface="Wingdings" pitchFamily="2" charset="2"/>
                <a:buNone/>
                <a:tabLst/>
                <a:defRPr/>
              </a:pPr>
              <a:r>
                <a:rPr kumimoji="0" lang="en-US" altLang="ko-KR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+mj-ea"/>
                  <a:ea typeface="+mj-ea"/>
                  <a:cs typeface="Arial" pitchFamily="34" charset="0"/>
                </a:rPr>
                <a:t>2</a:t>
              </a:r>
              <a:endPara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ea"/>
                <a:ea typeface="+mj-ea"/>
                <a:cs typeface="Arial" pitchFamily="34" charset="0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51EE5DDF-450D-2BE0-BD7B-47DB9BABFA08}"/>
              </a:ext>
            </a:extLst>
          </p:cNvPr>
          <p:cNvGrpSpPr/>
          <p:nvPr/>
        </p:nvGrpSpPr>
        <p:grpSpPr>
          <a:xfrm>
            <a:off x="355614" y="3060668"/>
            <a:ext cx="4976274" cy="657246"/>
            <a:chOff x="355614" y="2493242"/>
            <a:chExt cx="4976274" cy="657246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C5BE42DF-8AC7-D919-D266-F3C577429B7D}"/>
                </a:ext>
              </a:extLst>
            </p:cNvPr>
            <p:cNvSpPr/>
            <p:nvPr/>
          </p:nvSpPr>
          <p:spPr>
            <a:xfrm>
              <a:off x="471888" y="2558559"/>
              <a:ext cx="4860000" cy="591929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AutoShape 40">
              <a:extLst>
                <a:ext uri="{FF2B5EF4-FFF2-40B4-BE49-F238E27FC236}">
                  <a16:creationId xmlns:a16="http://schemas.microsoft.com/office/drawing/2014/main" id="{32DC8EF1-8160-F2FF-7F81-B0787224B3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614" y="2493242"/>
              <a:ext cx="190500" cy="152400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19050" algn="ctr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rgbClr val="4F81BD"/>
                </a:buClr>
                <a:buSzTx/>
                <a:buFont typeface="Wingdings" pitchFamily="2" charset="2"/>
                <a:buNone/>
                <a:tabLst/>
                <a:defRPr/>
              </a:pPr>
              <a:r>
                <a:rPr lang="en-US" altLang="ko-KR" sz="1000" b="1" dirty="0">
                  <a:solidFill>
                    <a:srgbClr val="C00000"/>
                  </a:solidFill>
                  <a:latin typeface="+mj-ea"/>
                  <a:ea typeface="+mj-ea"/>
                  <a:cs typeface="Arial" pitchFamily="34" charset="0"/>
                </a:rPr>
                <a:t>1</a:t>
              </a:r>
              <a:endPara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ea"/>
                <a:ea typeface="+mj-ea"/>
                <a:cs typeface="Arial" pitchFamily="34" charset="0"/>
              </a:endParaRPr>
            </a:p>
          </p:txBody>
        </p:sp>
      </p:grp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AA913655-35B0-76B3-77EF-79CC57BC33C0}"/>
              </a:ext>
            </a:extLst>
          </p:cNvPr>
          <p:cNvSpPr/>
          <p:nvPr/>
        </p:nvSpPr>
        <p:spPr>
          <a:xfrm>
            <a:off x="8608633" y="430945"/>
            <a:ext cx="15103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03030"/>
                </a:solidFill>
                <a:latin typeface="+mn-ea"/>
              </a:rPr>
              <a:t>코드 구성 </a:t>
            </a:r>
            <a:r>
              <a:rPr lang="en-US" altLang="ko-KR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03030"/>
                </a:solidFill>
                <a:latin typeface="+mn-ea"/>
              </a:rPr>
              <a:t>(10/19)</a:t>
            </a:r>
            <a:endParaRPr lang="ko-KR" altLang="en-US" spc="-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03030"/>
              </a:solidFill>
              <a:latin typeface="+mn-ea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D926D51-ECBD-1E7B-3C55-23037AD0F74F}"/>
              </a:ext>
            </a:extLst>
          </p:cNvPr>
          <p:cNvGrpSpPr/>
          <p:nvPr/>
        </p:nvGrpSpPr>
        <p:grpSpPr>
          <a:xfrm>
            <a:off x="355614" y="4795455"/>
            <a:ext cx="4976275" cy="1772984"/>
            <a:chOff x="355614" y="2493242"/>
            <a:chExt cx="4976275" cy="1772984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55F81158-0F05-B98E-5DE2-3447E4C3DCD6}"/>
                </a:ext>
              </a:extLst>
            </p:cNvPr>
            <p:cNvSpPr/>
            <p:nvPr/>
          </p:nvSpPr>
          <p:spPr>
            <a:xfrm>
              <a:off x="471889" y="2558559"/>
              <a:ext cx="4860000" cy="1707667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AutoShape 40">
              <a:extLst>
                <a:ext uri="{FF2B5EF4-FFF2-40B4-BE49-F238E27FC236}">
                  <a16:creationId xmlns:a16="http://schemas.microsoft.com/office/drawing/2014/main" id="{13B2C515-581C-B20B-40C4-23CC7D1A5C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614" y="2493242"/>
              <a:ext cx="190500" cy="152400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19050" algn="ctr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rgbClr val="4F81BD"/>
                </a:buClr>
                <a:buSzTx/>
                <a:buFont typeface="Wingdings" pitchFamily="2" charset="2"/>
                <a:buNone/>
                <a:tabLst/>
                <a:defRPr/>
              </a:pPr>
              <a:r>
                <a:rPr kumimoji="0" lang="en-US" altLang="ko-KR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+mj-ea"/>
                  <a:ea typeface="+mj-ea"/>
                  <a:cs typeface="Arial" pitchFamily="34" charset="0"/>
                </a:rPr>
                <a:t>3</a:t>
              </a:r>
              <a:endPara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ea"/>
                <a:ea typeface="+mj-ea"/>
                <a:cs typeface="Arial" pitchFamily="34" charset="0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2F79C2DE-F437-29F3-B714-CA297C7FED6A}"/>
              </a:ext>
            </a:extLst>
          </p:cNvPr>
          <p:cNvGrpSpPr/>
          <p:nvPr/>
        </p:nvGrpSpPr>
        <p:grpSpPr>
          <a:xfrm>
            <a:off x="355614" y="6537686"/>
            <a:ext cx="4976275" cy="366034"/>
            <a:chOff x="355614" y="2493242"/>
            <a:chExt cx="4976275" cy="366034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A12F96BE-2D9A-A8F8-37E4-9E03ACCCEE32}"/>
                </a:ext>
              </a:extLst>
            </p:cNvPr>
            <p:cNvSpPr/>
            <p:nvPr/>
          </p:nvSpPr>
          <p:spPr>
            <a:xfrm>
              <a:off x="471889" y="2558560"/>
              <a:ext cx="4860000" cy="300716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AutoShape 40">
              <a:extLst>
                <a:ext uri="{FF2B5EF4-FFF2-40B4-BE49-F238E27FC236}">
                  <a16:creationId xmlns:a16="http://schemas.microsoft.com/office/drawing/2014/main" id="{81B324DD-208F-FBBA-3308-496CDF77F3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614" y="2493242"/>
              <a:ext cx="190500" cy="152400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19050" algn="ctr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rgbClr val="4F81BD"/>
                </a:buClr>
                <a:buSzTx/>
                <a:buFont typeface="Wingdings" pitchFamily="2" charset="2"/>
                <a:buNone/>
                <a:tabLst/>
                <a:defRPr/>
              </a:pPr>
              <a:r>
                <a:rPr kumimoji="0" lang="en-US" altLang="ko-KR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+mj-ea"/>
                  <a:ea typeface="+mj-ea"/>
                  <a:cs typeface="Arial" pitchFamily="34" charset="0"/>
                </a:rPr>
                <a:t>4</a:t>
              </a:r>
              <a:endPara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ea"/>
                <a:ea typeface="+mj-ea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1859254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CA0740E2-FD5B-E066-EDF8-5A2CBE8F96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748" y="1684372"/>
            <a:ext cx="5040000" cy="5854612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33E39F9A-22F5-7776-FC90-9CC871B6F8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5526671"/>
              </p:ext>
            </p:extLst>
          </p:nvPr>
        </p:nvGraphicFramePr>
        <p:xfrm>
          <a:off x="5680157" y="3954016"/>
          <a:ext cx="4320000" cy="1133564"/>
        </p:xfrm>
        <a:graphic>
          <a:graphicData uri="http://schemas.openxmlformats.org/drawingml/2006/table">
            <a:tbl>
              <a:tblPr/>
              <a:tblGrid>
                <a:gridCol w="72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0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/>
                        </a:rPr>
                        <a:t>항목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/>
                        </a:rPr>
                        <a:t>내용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en-US" altLang="ko-KR" sz="1000" dirty="0"/>
                        <a:t>LSTM</a:t>
                      </a:r>
                      <a:r>
                        <a:rPr lang="ko-KR" altLang="en-US" sz="1000" dirty="0"/>
                        <a:t> 학습 데이터 준비</a:t>
                      </a:r>
                      <a:endParaRPr lang="en-US" sz="10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marL="0" marR="0" indent="0" algn="ctr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en-US" sz="1000" dirty="0"/>
                        <a:t>LSTM Min-Max Scaling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marL="0" marR="0" indent="0" algn="ctr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en-US" sz="1000" dirty="0"/>
                        <a:t>LSTM </a:t>
                      </a:r>
                      <a:r>
                        <a:rPr lang="ko-KR" altLang="en-US" sz="1000" dirty="0"/>
                        <a:t>모델 빌드 및 학습</a:t>
                      </a:r>
                      <a:endParaRPr lang="en-US" sz="10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70656254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marL="0" marR="0" indent="0" algn="ctr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학습 </a:t>
                      </a:r>
                      <a:r>
                        <a:rPr lang="en-US" altLang="ko-KR" sz="1000" dirty="0"/>
                        <a:t>/ </a:t>
                      </a:r>
                      <a:r>
                        <a:rPr lang="ko-KR" altLang="en-US" sz="1000" dirty="0"/>
                        <a:t>검증 데이터에 예측 값 생성</a:t>
                      </a:r>
                      <a:endParaRPr lang="en-US" sz="10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15064014"/>
                  </a:ext>
                </a:extLst>
              </a:tr>
            </a:tbl>
          </a:graphicData>
        </a:graphic>
      </p:graphicFrame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E8054145-EF44-C9B5-7E3F-F126860D24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0117359"/>
              </p:ext>
            </p:extLst>
          </p:nvPr>
        </p:nvGraphicFramePr>
        <p:xfrm>
          <a:off x="5680157" y="2860731"/>
          <a:ext cx="4320000" cy="786716"/>
        </p:xfrm>
        <a:graphic>
          <a:graphicData uri="http://schemas.openxmlformats.org/drawingml/2006/table">
            <a:tbl>
              <a:tblPr/>
              <a:tblGrid>
                <a:gridCol w="72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0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/>
                        </a:rPr>
                        <a:t>항목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/>
                        </a:rPr>
                        <a:t>내용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입력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 err="1"/>
                        <a:t>train_anal_dat</a:t>
                      </a:r>
                      <a:r>
                        <a:rPr lang="en-US" sz="1000" dirty="0"/>
                        <a:t> : </a:t>
                      </a:r>
                      <a:r>
                        <a:rPr lang="en-US" sz="1000" dirty="0" err="1"/>
                        <a:t>train_anal_fn</a:t>
                      </a:r>
                      <a:r>
                        <a:rPr lang="ko-KR" altLang="en-US" sz="1000" dirty="0"/>
                        <a:t>의 출력 </a:t>
                      </a:r>
                      <a:r>
                        <a:rPr lang="ko-KR" altLang="en-US" sz="1000" dirty="0" err="1"/>
                        <a:t>딕셔너리</a:t>
                      </a:r>
                      <a:endParaRPr lang="ko-KR" altLang="en-US" sz="1000" dirty="0"/>
                    </a:p>
                    <a:p>
                      <a:pPr marL="171450" marR="0" lvl="0" indent="-17145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000" dirty="0" err="1"/>
                        <a:t>yvar_name</a:t>
                      </a:r>
                      <a:r>
                        <a:rPr lang="en-US" sz="1000" dirty="0"/>
                        <a:t>  : </a:t>
                      </a:r>
                      <a:r>
                        <a:rPr lang="ko-KR" altLang="en-US" sz="1000" dirty="0"/>
                        <a:t>종속</a:t>
                      </a:r>
                      <a:r>
                        <a:rPr lang="en-US" sz="1000" dirty="0"/>
                        <a:t> </a:t>
                      </a:r>
                      <a:r>
                        <a:rPr lang="ko-KR" altLang="en-US" sz="1000" dirty="0"/>
                        <a:t>변수 명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marL="0" marR="0" indent="0" algn="ctr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출력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 err="1"/>
                        <a:t>lstm_ret</a:t>
                      </a:r>
                      <a:r>
                        <a:rPr lang="en-US" sz="1000" dirty="0"/>
                        <a:t>: </a:t>
                      </a:r>
                      <a:r>
                        <a:rPr lang="ko-KR" altLang="en-US" sz="1000" dirty="0"/>
                        <a:t>모델 및 모델 관련 정보 </a:t>
                      </a:r>
                      <a:r>
                        <a:rPr lang="ko-KR" altLang="en-US" sz="1000" dirty="0" err="1"/>
                        <a:t>딕셔너리</a:t>
                      </a:r>
                      <a:endParaRPr lang="en-US" sz="10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제목 4">
            <a:extLst>
              <a:ext uri="{FF2B5EF4-FFF2-40B4-BE49-F238E27FC236}">
                <a16:creationId xmlns:a16="http://schemas.microsoft.com/office/drawing/2014/main" id="{C86F9EAE-F351-4D00-AD07-407FF5785F94}"/>
              </a:ext>
            </a:extLst>
          </p:cNvPr>
          <p:cNvSpPr txBox="1">
            <a:spLocks/>
          </p:cNvSpPr>
          <p:nvPr/>
        </p:nvSpPr>
        <p:spPr>
          <a:xfrm>
            <a:off x="221536" y="109173"/>
            <a:ext cx="7706491" cy="446020"/>
          </a:xfrm>
          <a:prstGeom prst="rect">
            <a:avLst/>
          </a:prstGeom>
        </p:spPr>
        <p:txBody>
          <a:bodyPr wrap="none"/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세부 과제명 </a:t>
            </a:r>
            <a:r>
              <a:rPr lang="en-US" altLang="ko-KR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altLang="ko-KR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IoT </a:t>
            </a:r>
            <a:r>
              <a:rPr lang="ko-KR" altLang="en-US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빅데이터 및 인공지능 기반의 축산 악취 실시간 조기 예</a:t>
            </a:r>
            <a:r>
              <a:rPr lang="en-US" altLang="ko-KR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,</a:t>
            </a:r>
            <a:r>
              <a:rPr lang="ko-KR" altLang="en-US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경보 알고리즘 개발 및 실증 연구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C87074A4-D440-4674-B0A4-91D4F5E87437}"/>
              </a:ext>
            </a:extLst>
          </p:cNvPr>
          <p:cNvSpPr txBox="1"/>
          <p:nvPr/>
        </p:nvSpPr>
        <p:spPr>
          <a:xfrm>
            <a:off x="8024263" y="43094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별첨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40EA27-81C4-4277-941E-6F50437C2B7D}"/>
              </a:ext>
            </a:extLst>
          </p:cNvPr>
          <p:cNvSpPr txBox="1"/>
          <p:nvPr/>
        </p:nvSpPr>
        <p:spPr>
          <a:xfrm>
            <a:off x="412748" y="1140156"/>
            <a:ext cx="9967327" cy="4542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142875" indent="-142875" defTabSz="914400" fontAlgn="base">
              <a:lnSpc>
                <a:spcPct val="150000"/>
              </a:lnSpc>
              <a:spcBef>
                <a:spcPct val="0"/>
              </a:spcBef>
              <a:spcAft>
                <a:spcPts val="800"/>
              </a:spcAft>
              <a:buSzPct val="75000"/>
              <a:buBlip>
                <a:blip r:embed="rId4"/>
              </a:buBlip>
              <a:defRPr/>
            </a:pPr>
            <a:r>
              <a:rPr lang="ko-KR" altLang="en-US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코드에 대한 상세 설명은 다음과 같습니다</a:t>
            </a:r>
            <a:r>
              <a:rPr lang="en-US" altLang="ko-KR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  </a:t>
            </a:r>
            <a:endParaRPr lang="ko-KR" altLang="en-US" b="1" spc="-100" dirty="0">
              <a:ln>
                <a:solidFill>
                  <a:srgbClr val="C2CAD4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5C1D877-0816-9653-58B0-001CAE7AADD8}"/>
              </a:ext>
            </a:extLst>
          </p:cNvPr>
          <p:cNvSpPr txBox="1"/>
          <p:nvPr/>
        </p:nvSpPr>
        <p:spPr>
          <a:xfrm>
            <a:off x="5680157" y="3654673"/>
            <a:ext cx="2148226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ts val="800"/>
              </a:spcAft>
              <a:buSzPct val="75000"/>
              <a:defRPr/>
            </a:pP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기능 상세 설명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00B9EBF-E822-EEE9-57C7-9E39A8FE1B1B}"/>
              </a:ext>
            </a:extLst>
          </p:cNvPr>
          <p:cNvSpPr txBox="1"/>
          <p:nvPr/>
        </p:nvSpPr>
        <p:spPr>
          <a:xfrm>
            <a:off x="5680157" y="2572457"/>
            <a:ext cx="2148226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ts val="800"/>
              </a:spcAft>
              <a:buSzPct val="75000"/>
              <a:defRPr/>
            </a:pP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입력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/</a:t>
            </a: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출력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0D81BC2-04DF-BF81-B714-9076B9FD6A54}"/>
              </a:ext>
            </a:extLst>
          </p:cNvPr>
          <p:cNvSpPr/>
          <p:nvPr/>
        </p:nvSpPr>
        <p:spPr>
          <a:xfrm>
            <a:off x="5680157" y="1684372"/>
            <a:ext cx="4320000" cy="80313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400" fontAlgn="base">
              <a:spcBef>
                <a:spcPct val="0"/>
              </a:spcBef>
              <a:spcAft>
                <a:spcPts val="800"/>
              </a:spcAft>
              <a:buSzPct val="75000"/>
              <a:defRPr/>
            </a:pP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파일 명 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accent5"/>
                </a:solidFill>
                <a:latin typeface="+mn-ea"/>
              </a:rPr>
              <a:t>model_tools.py – (6/7)</a:t>
            </a:r>
          </a:p>
          <a:p>
            <a:pPr defTabSz="914400" fontAlgn="base">
              <a:spcBef>
                <a:spcPct val="0"/>
              </a:spcBef>
              <a:spcAft>
                <a:spcPts val="800"/>
              </a:spcAft>
              <a:buSzPct val="75000"/>
              <a:defRPr/>
            </a:pP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함수 명 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</a:t>
            </a:r>
            <a:r>
              <a:rPr lang="en-US" altLang="ko-KR" sz="1200" b="1" spc="-100" dirty="0" err="1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modeling_lstm</a:t>
            </a:r>
            <a:endParaRPr lang="en-US" altLang="ko-KR" sz="1200" b="1" spc="-100" dirty="0">
              <a:ln>
                <a:solidFill>
                  <a:srgbClr val="C2CAD4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defTabSz="914400" fontAlgn="base">
              <a:spcBef>
                <a:spcPct val="0"/>
              </a:spcBef>
              <a:spcAft>
                <a:spcPts val="800"/>
              </a:spcAft>
              <a:buSzPct val="75000"/>
              <a:defRPr/>
            </a:pP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함수 기능 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Long Short Term Memory </a:t>
            </a: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모델링</a:t>
            </a: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51EE5DDF-450D-2BE0-BD7B-47DB9BABFA08}"/>
              </a:ext>
            </a:extLst>
          </p:cNvPr>
          <p:cNvGrpSpPr/>
          <p:nvPr/>
        </p:nvGrpSpPr>
        <p:grpSpPr>
          <a:xfrm>
            <a:off x="355614" y="3228308"/>
            <a:ext cx="4976274" cy="4277317"/>
            <a:chOff x="355614" y="2493242"/>
            <a:chExt cx="4976274" cy="4277317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C5BE42DF-8AC7-D919-D266-F3C577429B7D}"/>
                </a:ext>
              </a:extLst>
            </p:cNvPr>
            <p:cNvSpPr/>
            <p:nvPr/>
          </p:nvSpPr>
          <p:spPr>
            <a:xfrm>
              <a:off x="471888" y="2558559"/>
              <a:ext cx="4860000" cy="4212000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AutoShape 40">
              <a:extLst>
                <a:ext uri="{FF2B5EF4-FFF2-40B4-BE49-F238E27FC236}">
                  <a16:creationId xmlns:a16="http://schemas.microsoft.com/office/drawing/2014/main" id="{32DC8EF1-8160-F2FF-7F81-B0787224B3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614" y="2493242"/>
              <a:ext cx="190500" cy="152400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19050" algn="ctr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rgbClr val="4F81BD"/>
                </a:buClr>
                <a:buSzTx/>
                <a:buFont typeface="Wingdings" pitchFamily="2" charset="2"/>
                <a:buNone/>
                <a:tabLst/>
                <a:defRPr/>
              </a:pPr>
              <a:r>
                <a:rPr lang="en-US" altLang="ko-KR" sz="1000" b="1" dirty="0">
                  <a:solidFill>
                    <a:srgbClr val="C00000"/>
                  </a:solidFill>
                  <a:latin typeface="+mj-ea"/>
                  <a:ea typeface="+mj-ea"/>
                  <a:cs typeface="Arial" pitchFamily="34" charset="0"/>
                </a:rPr>
                <a:t>1</a:t>
              </a:r>
              <a:endPara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ea"/>
                <a:ea typeface="+mj-ea"/>
                <a:cs typeface="Arial" pitchFamily="34" charset="0"/>
              </a:endParaRPr>
            </a:p>
          </p:txBody>
        </p:sp>
      </p:grp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AA913655-35B0-76B3-77EF-79CC57BC33C0}"/>
              </a:ext>
            </a:extLst>
          </p:cNvPr>
          <p:cNvSpPr/>
          <p:nvPr/>
        </p:nvSpPr>
        <p:spPr>
          <a:xfrm>
            <a:off x="8608633" y="430945"/>
            <a:ext cx="15103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03030"/>
                </a:solidFill>
                <a:latin typeface="+mn-ea"/>
              </a:rPr>
              <a:t>코드 구성 </a:t>
            </a:r>
            <a:r>
              <a:rPr lang="en-US" altLang="ko-KR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03030"/>
                </a:solidFill>
                <a:latin typeface="+mn-ea"/>
              </a:rPr>
              <a:t>(11/19)</a:t>
            </a:r>
            <a:endParaRPr lang="ko-KR" altLang="en-US" spc="-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0303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2853286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4037637D-7EB1-DEE5-F742-864684FC9D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748" y="1684372"/>
            <a:ext cx="5040000" cy="4232903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33E39F9A-22F5-7776-FC90-9CC871B6F8FE}"/>
              </a:ext>
            </a:extLst>
          </p:cNvPr>
          <p:cNvGraphicFramePr>
            <a:graphicFrameLocks noGrp="1"/>
          </p:cNvGraphicFramePr>
          <p:nvPr/>
        </p:nvGraphicFramePr>
        <p:xfrm>
          <a:off x="5680157" y="3954016"/>
          <a:ext cx="4320000" cy="1133564"/>
        </p:xfrm>
        <a:graphic>
          <a:graphicData uri="http://schemas.openxmlformats.org/drawingml/2006/table">
            <a:tbl>
              <a:tblPr/>
              <a:tblGrid>
                <a:gridCol w="72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0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/>
                        </a:rPr>
                        <a:t>항목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/>
                        </a:rPr>
                        <a:t>내용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en-US" altLang="ko-KR" sz="1000" dirty="0"/>
                        <a:t>LSTM</a:t>
                      </a:r>
                      <a:r>
                        <a:rPr lang="ko-KR" altLang="en-US" sz="1000" dirty="0"/>
                        <a:t> 학습 데이터 준비</a:t>
                      </a:r>
                      <a:endParaRPr lang="en-US" sz="10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marL="0" marR="0" indent="0" algn="ctr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en-US" sz="1000" dirty="0"/>
                        <a:t>LSTM Min-Max Scaling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marL="0" marR="0" indent="0" algn="ctr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en-US" sz="1000" dirty="0"/>
                        <a:t>LSTM </a:t>
                      </a:r>
                      <a:r>
                        <a:rPr lang="ko-KR" altLang="en-US" sz="1000" dirty="0"/>
                        <a:t>모델 빌드 및 학습</a:t>
                      </a:r>
                      <a:endParaRPr lang="en-US" sz="10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70656254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marL="0" marR="0" indent="0" algn="ctr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학습 </a:t>
                      </a:r>
                      <a:r>
                        <a:rPr lang="en-US" altLang="ko-KR" sz="1000" dirty="0"/>
                        <a:t>/ </a:t>
                      </a:r>
                      <a:r>
                        <a:rPr lang="ko-KR" altLang="en-US" sz="1000" dirty="0"/>
                        <a:t>검증 데이터에 예측 값 생성</a:t>
                      </a:r>
                      <a:endParaRPr lang="en-US" sz="10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15064014"/>
                  </a:ext>
                </a:extLst>
              </a:tr>
            </a:tbl>
          </a:graphicData>
        </a:graphic>
      </p:graphicFrame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E8054145-EF44-C9B5-7E3F-F126860D2468}"/>
              </a:ext>
            </a:extLst>
          </p:cNvPr>
          <p:cNvGraphicFramePr>
            <a:graphicFrameLocks noGrp="1"/>
          </p:cNvGraphicFramePr>
          <p:nvPr/>
        </p:nvGraphicFramePr>
        <p:xfrm>
          <a:off x="5680157" y="2860731"/>
          <a:ext cx="4320000" cy="786716"/>
        </p:xfrm>
        <a:graphic>
          <a:graphicData uri="http://schemas.openxmlformats.org/drawingml/2006/table">
            <a:tbl>
              <a:tblPr/>
              <a:tblGrid>
                <a:gridCol w="72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0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/>
                        </a:rPr>
                        <a:t>항목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/>
                        </a:rPr>
                        <a:t>내용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입력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 err="1"/>
                        <a:t>train_anal_dat</a:t>
                      </a:r>
                      <a:r>
                        <a:rPr lang="en-US" sz="1000" dirty="0"/>
                        <a:t> : </a:t>
                      </a:r>
                      <a:r>
                        <a:rPr lang="en-US" sz="1000" dirty="0" err="1"/>
                        <a:t>train_anal_fn</a:t>
                      </a:r>
                      <a:r>
                        <a:rPr lang="ko-KR" altLang="en-US" sz="1000" dirty="0"/>
                        <a:t>의 출력 </a:t>
                      </a:r>
                      <a:r>
                        <a:rPr lang="ko-KR" altLang="en-US" sz="1000" dirty="0" err="1"/>
                        <a:t>딕셔너리</a:t>
                      </a:r>
                      <a:endParaRPr lang="ko-KR" altLang="en-US" sz="1000" dirty="0"/>
                    </a:p>
                    <a:p>
                      <a:pPr marL="171450" marR="0" lvl="0" indent="-17145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000" dirty="0" err="1"/>
                        <a:t>yvar_name</a:t>
                      </a:r>
                      <a:r>
                        <a:rPr lang="en-US" sz="1000" dirty="0"/>
                        <a:t>  : </a:t>
                      </a:r>
                      <a:r>
                        <a:rPr lang="ko-KR" altLang="en-US" sz="1000" dirty="0"/>
                        <a:t>종속</a:t>
                      </a:r>
                      <a:r>
                        <a:rPr lang="en-US" sz="1000" dirty="0"/>
                        <a:t> </a:t>
                      </a:r>
                      <a:r>
                        <a:rPr lang="ko-KR" altLang="en-US" sz="1000" dirty="0"/>
                        <a:t>변수 명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marL="0" marR="0" indent="0" algn="ctr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출력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 err="1"/>
                        <a:t>lstm_ret</a:t>
                      </a:r>
                      <a:r>
                        <a:rPr lang="en-US" sz="1000" dirty="0"/>
                        <a:t>: </a:t>
                      </a:r>
                      <a:r>
                        <a:rPr lang="ko-KR" altLang="en-US" sz="1000" dirty="0"/>
                        <a:t>모델 및 모델 관련 정보 </a:t>
                      </a:r>
                      <a:r>
                        <a:rPr lang="ko-KR" altLang="en-US" sz="1000" dirty="0" err="1"/>
                        <a:t>딕셔너리</a:t>
                      </a:r>
                      <a:endParaRPr lang="en-US" sz="10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제목 4">
            <a:extLst>
              <a:ext uri="{FF2B5EF4-FFF2-40B4-BE49-F238E27FC236}">
                <a16:creationId xmlns:a16="http://schemas.microsoft.com/office/drawing/2014/main" id="{C86F9EAE-F351-4D00-AD07-407FF5785F94}"/>
              </a:ext>
            </a:extLst>
          </p:cNvPr>
          <p:cNvSpPr txBox="1">
            <a:spLocks/>
          </p:cNvSpPr>
          <p:nvPr/>
        </p:nvSpPr>
        <p:spPr>
          <a:xfrm>
            <a:off x="221536" y="109173"/>
            <a:ext cx="7706491" cy="446020"/>
          </a:xfrm>
          <a:prstGeom prst="rect">
            <a:avLst/>
          </a:prstGeom>
        </p:spPr>
        <p:txBody>
          <a:bodyPr wrap="none"/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세부 과제명 </a:t>
            </a:r>
            <a:r>
              <a:rPr lang="en-US" altLang="ko-KR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altLang="ko-KR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IoT </a:t>
            </a:r>
            <a:r>
              <a:rPr lang="ko-KR" altLang="en-US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빅데이터 및 인공지능 기반의 축산 악취 실시간 조기 예</a:t>
            </a:r>
            <a:r>
              <a:rPr lang="en-US" altLang="ko-KR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,</a:t>
            </a:r>
            <a:r>
              <a:rPr lang="ko-KR" altLang="en-US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경보 알고리즘 개발 및 실증 연구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C87074A4-D440-4674-B0A4-91D4F5E87437}"/>
              </a:ext>
            </a:extLst>
          </p:cNvPr>
          <p:cNvSpPr txBox="1"/>
          <p:nvPr/>
        </p:nvSpPr>
        <p:spPr>
          <a:xfrm>
            <a:off x="8024263" y="43094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별첨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40EA27-81C4-4277-941E-6F50437C2B7D}"/>
              </a:ext>
            </a:extLst>
          </p:cNvPr>
          <p:cNvSpPr txBox="1"/>
          <p:nvPr/>
        </p:nvSpPr>
        <p:spPr>
          <a:xfrm>
            <a:off x="412748" y="1140156"/>
            <a:ext cx="9967327" cy="4542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142875" indent="-142875" defTabSz="914400" fontAlgn="base">
              <a:lnSpc>
                <a:spcPct val="150000"/>
              </a:lnSpc>
              <a:spcBef>
                <a:spcPct val="0"/>
              </a:spcBef>
              <a:spcAft>
                <a:spcPts val="800"/>
              </a:spcAft>
              <a:buSzPct val="75000"/>
              <a:buBlip>
                <a:blip r:embed="rId4"/>
              </a:buBlip>
              <a:defRPr/>
            </a:pPr>
            <a:r>
              <a:rPr lang="ko-KR" altLang="en-US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코드에 대한 상세 설명은 다음과 같습니다</a:t>
            </a:r>
            <a:r>
              <a:rPr lang="en-US" altLang="ko-KR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  </a:t>
            </a:r>
            <a:endParaRPr lang="ko-KR" altLang="en-US" b="1" spc="-100" dirty="0">
              <a:ln>
                <a:solidFill>
                  <a:srgbClr val="C2CAD4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5C1D877-0816-9653-58B0-001CAE7AADD8}"/>
              </a:ext>
            </a:extLst>
          </p:cNvPr>
          <p:cNvSpPr txBox="1"/>
          <p:nvPr/>
        </p:nvSpPr>
        <p:spPr>
          <a:xfrm>
            <a:off x="5680157" y="3654673"/>
            <a:ext cx="2148226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ts val="800"/>
              </a:spcAft>
              <a:buSzPct val="75000"/>
              <a:defRPr/>
            </a:pP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기능 상세 설명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00B9EBF-E822-EEE9-57C7-9E39A8FE1B1B}"/>
              </a:ext>
            </a:extLst>
          </p:cNvPr>
          <p:cNvSpPr txBox="1"/>
          <p:nvPr/>
        </p:nvSpPr>
        <p:spPr>
          <a:xfrm>
            <a:off x="5680157" y="2572457"/>
            <a:ext cx="2148226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ts val="800"/>
              </a:spcAft>
              <a:buSzPct val="75000"/>
              <a:defRPr/>
            </a:pP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입력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/</a:t>
            </a: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출력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0D81BC2-04DF-BF81-B714-9076B9FD6A54}"/>
              </a:ext>
            </a:extLst>
          </p:cNvPr>
          <p:cNvSpPr/>
          <p:nvPr/>
        </p:nvSpPr>
        <p:spPr>
          <a:xfrm>
            <a:off x="5680157" y="1684372"/>
            <a:ext cx="4320000" cy="80313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400" fontAlgn="base">
              <a:spcBef>
                <a:spcPct val="0"/>
              </a:spcBef>
              <a:spcAft>
                <a:spcPts val="800"/>
              </a:spcAft>
              <a:buSzPct val="75000"/>
              <a:defRPr/>
            </a:pP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파일 명 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accent5"/>
                </a:solidFill>
                <a:latin typeface="+mn-ea"/>
              </a:rPr>
              <a:t>model_tools.py – (6/7)</a:t>
            </a:r>
          </a:p>
          <a:p>
            <a:pPr defTabSz="914400" fontAlgn="base">
              <a:spcBef>
                <a:spcPct val="0"/>
              </a:spcBef>
              <a:spcAft>
                <a:spcPts val="800"/>
              </a:spcAft>
              <a:buSzPct val="75000"/>
              <a:defRPr/>
            </a:pP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함수 명 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</a:t>
            </a:r>
            <a:r>
              <a:rPr lang="en-US" altLang="ko-KR" sz="1200" b="1" spc="-100" dirty="0" err="1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modeling_lstm</a:t>
            </a:r>
            <a:endParaRPr lang="en-US" altLang="ko-KR" sz="1200" b="1" spc="-100" dirty="0">
              <a:ln>
                <a:solidFill>
                  <a:srgbClr val="C2CAD4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defTabSz="914400" fontAlgn="base">
              <a:spcBef>
                <a:spcPct val="0"/>
              </a:spcBef>
              <a:spcAft>
                <a:spcPts val="800"/>
              </a:spcAft>
              <a:buSzPct val="75000"/>
              <a:defRPr/>
            </a:pP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함수 기능 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Long Short Term Memory </a:t>
            </a: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모델링</a:t>
            </a: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51EE5DDF-450D-2BE0-BD7B-47DB9BABFA08}"/>
              </a:ext>
            </a:extLst>
          </p:cNvPr>
          <p:cNvGrpSpPr/>
          <p:nvPr/>
        </p:nvGrpSpPr>
        <p:grpSpPr>
          <a:xfrm>
            <a:off x="355614" y="1635728"/>
            <a:ext cx="4976274" cy="1320832"/>
            <a:chOff x="355614" y="2493242"/>
            <a:chExt cx="4976274" cy="1320832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C5BE42DF-8AC7-D919-D266-F3C577429B7D}"/>
                </a:ext>
              </a:extLst>
            </p:cNvPr>
            <p:cNvSpPr/>
            <p:nvPr/>
          </p:nvSpPr>
          <p:spPr>
            <a:xfrm>
              <a:off x="471888" y="2558559"/>
              <a:ext cx="4860000" cy="1255515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AutoShape 40">
              <a:extLst>
                <a:ext uri="{FF2B5EF4-FFF2-40B4-BE49-F238E27FC236}">
                  <a16:creationId xmlns:a16="http://schemas.microsoft.com/office/drawing/2014/main" id="{32DC8EF1-8160-F2FF-7F81-B0787224B3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614" y="2493242"/>
              <a:ext cx="190500" cy="152400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19050" algn="ctr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rgbClr val="4F81BD"/>
                </a:buClr>
                <a:buSzTx/>
                <a:buFont typeface="Wingdings" pitchFamily="2" charset="2"/>
                <a:buNone/>
                <a:tabLst/>
                <a:defRPr/>
              </a:pPr>
              <a:r>
                <a:rPr kumimoji="0" lang="en-US" altLang="ko-KR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+mj-ea"/>
                  <a:ea typeface="+mj-ea"/>
                  <a:cs typeface="Arial" pitchFamily="34" charset="0"/>
                </a:rPr>
                <a:t>2</a:t>
              </a:r>
              <a:endPara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ea"/>
                <a:ea typeface="+mj-ea"/>
                <a:cs typeface="Arial" pitchFamily="34" charset="0"/>
              </a:endParaRPr>
            </a:p>
          </p:txBody>
        </p:sp>
      </p:grp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AA913655-35B0-76B3-77EF-79CC57BC33C0}"/>
              </a:ext>
            </a:extLst>
          </p:cNvPr>
          <p:cNvSpPr/>
          <p:nvPr/>
        </p:nvSpPr>
        <p:spPr>
          <a:xfrm>
            <a:off x="8608633" y="430945"/>
            <a:ext cx="15103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03030"/>
                </a:solidFill>
                <a:latin typeface="+mn-ea"/>
              </a:rPr>
              <a:t>코드 구성 </a:t>
            </a:r>
            <a:r>
              <a:rPr lang="en-US" altLang="ko-KR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03030"/>
                </a:solidFill>
                <a:latin typeface="+mn-ea"/>
              </a:rPr>
              <a:t>(12/19)</a:t>
            </a:r>
            <a:endParaRPr lang="ko-KR" altLang="en-US" spc="-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03030"/>
              </a:solidFill>
              <a:latin typeface="+mn-ea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D2D80FB-218C-C8E9-5E3F-4B2CFBA7D275}"/>
              </a:ext>
            </a:extLst>
          </p:cNvPr>
          <p:cNvGrpSpPr/>
          <p:nvPr/>
        </p:nvGrpSpPr>
        <p:grpSpPr>
          <a:xfrm>
            <a:off x="355614" y="3039977"/>
            <a:ext cx="4976274" cy="1730143"/>
            <a:chOff x="355614" y="2493242"/>
            <a:chExt cx="4976274" cy="1730143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425A660-ECA1-675D-4077-0CA390E10981}"/>
                </a:ext>
              </a:extLst>
            </p:cNvPr>
            <p:cNvSpPr/>
            <p:nvPr/>
          </p:nvSpPr>
          <p:spPr>
            <a:xfrm>
              <a:off x="471888" y="2558559"/>
              <a:ext cx="4860000" cy="1664826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AutoShape 40">
              <a:extLst>
                <a:ext uri="{FF2B5EF4-FFF2-40B4-BE49-F238E27FC236}">
                  <a16:creationId xmlns:a16="http://schemas.microsoft.com/office/drawing/2014/main" id="{BD97D0EE-C555-6AD4-7FF8-61C2923F03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614" y="2493242"/>
              <a:ext cx="190500" cy="152400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19050" algn="ctr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rgbClr val="4F81BD"/>
                </a:buClr>
                <a:buSzTx/>
                <a:buFont typeface="Wingdings" pitchFamily="2" charset="2"/>
                <a:buNone/>
                <a:tabLst/>
                <a:defRPr/>
              </a:pPr>
              <a:r>
                <a:rPr kumimoji="0" lang="en-US" altLang="ko-KR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+mj-ea"/>
                  <a:ea typeface="+mj-ea"/>
                  <a:cs typeface="Arial" pitchFamily="34" charset="0"/>
                </a:rPr>
                <a:t>3</a:t>
              </a:r>
              <a:endPara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ea"/>
                <a:ea typeface="+mj-ea"/>
                <a:cs typeface="Arial" pitchFamily="34" charset="0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2E0C1962-9B63-FBED-C97E-D79FB052E307}"/>
              </a:ext>
            </a:extLst>
          </p:cNvPr>
          <p:cNvGrpSpPr/>
          <p:nvPr/>
        </p:nvGrpSpPr>
        <p:grpSpPr>
          <a:xfrm>
            <a:off x="355614" y="4899257"/>
            <a:ext cx="4976274" cy="991286"/>
            <a:chOff x="355614" y="2493242"/>
            <a:chExt cx="4976274" cy="991286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E6603C73-76AA-4E3A-6890-90AD8EEA9899}"/>
                </a:ext>
              </a:extLst>
            </p:cNvPr>
            <p:cNvSpPr/>
            <p:nvPr/>
          </p:nvSpPr>
          <p:spPr>
            <a:xfrm>
              <a:off x="471888" y="2558559"/>
              <a:ext cx="4860000" cy="925969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AutoShape 40">
              <a:extLst>
                <a:ext uri="{FF2B5EF4-FFF2-40B4-BE49-F238E27FC236}">
                  <a16:creationId xmlns:a16="http://schemas.microsoft.com/office/drawing/2014/main" id="{C87CC510-32CF-C2A8-9D09-434E2884D6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614" y="2493242"/>
              <a:ext cx="190500" cy="152400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19050" algn="ctr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rgbClr val="4F81BD"/>
                </a:buClr>
                <a:buSzTx/>
                <a:buFont typeface="Wingdings" pitchFamily="2" charset="2"/>
                <a:buNone/>
                <a:tabLst/>
                <a:defRPr/>
              </a:pPr>
              <a:r>
                <a:rPr lang="en-US" altLang="ko-KR" sz="1100" b="1" dirty="0">
                  <a:solidFill>
                    <a:srgbClr val="C00000"/>
                  </a:solidFill>
                  <a:latin typeface="+mj-ea"/>
                  <a:ea typeface="+mj-ea"/>
                  <a:cs typeface="Arial" pitchFamily="34" charset="0"/>
                </a:rPr>
                <a:t>4</a:t>
              </a:r>
              <a:endPara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ea"/>
                <a:ea typeface="+mj-ea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437012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AEE3ED70-952C-8D71-A820-40E470937D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748" y="1684372"/>
            <a:ext cx="5040000" cy="3194378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33E39F9A-22F5-7776-FC90-9CC871B6F8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8716649"/>
              </p:ext>
            </p:extLst>
          </p:nvPr>
        </p:nvGraphicFramePr>
        <p:xfrm>
          <a:off x="5680157" y="3954016"/>
          <a:ext cx="4320000" cy="692782"/>
        </p:xfrm>
        <a:graphic>
          <a:graphicData uri="http://schemas.openxmlformats.org/drawingml/2006/table">
            <a:tbl>
              <a:tblPr/>
              <a:tblGrid>
                <a:gridCol w="72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0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/>
                        </a:rPr>
                        <a:t>항목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/>
                        </a:rPr>
                        <a:t>내용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en-US" altLang="ko-KR" sz="1000" dirty="0"/>
                        <a:t>AUTO_ARIMA</a:t>
                      </a:r>
                      <a:r>
                        <a:rPr lang="ko-KR" altLang="en-US" sz="1000" dirty="0"/>
                        <a:t> 모델 학습</a:t>
                      </a:r>
                      <a:endParaRPr lang="en-US" sz="10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marL="0" marR="0" indent="0" algn="ctr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ko-KR" altLang="en-US" sz="1000" dirty="0"/>
                        <a:t>학습 </a:t>
                      </a:r>
                      <a:r>
                        <a:rPr lang="en-US" altLang="ko-KR" sz="1000" dirty="0"/>
                        <a:t>/ </a:t>
                      </a:r>
                      <a:r>
                        <a:rPr lang="ko-KR" altLang="en-US" sz="1000" dirty="0"/>
                        <a:t>검증 데이터에 예측 값 생성</a:t>
                      </a:r>
                      <a:endParaRPr lang="en-US" sz="10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E8054145-EF44-C9B5-7E3F-F126860D24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2037687"/>
              </p:ext>
            </p:extLst>
          </p:nvPr>
        </p:nvGraphicFramePr>
        <p:xfrm>
          <a:off x="5680157" y="2860731"/>
          <a:ext cx="4320000" cy="786716"/>
        </p:xfrm>
        <a:graphic>
          <a:graphicData uri="http://schemas.openxmlformats.org/drawingml/2006/table">
            <a:tbl>
              <a:tblPr/>
              <a:tblGrid>
                <a:gridCol w="72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0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/>
                        </a:rPr>
                        <a:t>항목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/>
                        </a:rPr>
                        <a:t>내용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입력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 err="1"/>
                        <a:t>train_anal_dat</a:t>
                      </a:r>
                      <a:r>
                        <a:rPr lang="en-US" sz="1000" dirty="0"/>
                        <a:t> : </a:t>
                      </a:r>
                      <a:r>
                        <a:rPr lang="en-US" sz="1000" dirty="0" err="1"/>
                        <a:t>train_anal_fn</a:t>
                      </a:r>
                      <a:r>
                        <a:rPr lang="ko-KR" altLang="en-US" sz="1000" dirty="0"/>
                        <a:t>의 출력 </a:t>
                      </a:r>
                      <a:r>
                        <a:rPr lang="ko-KR" altLang="en-US" sz="1000" dirty="0" err="1"/>
                        <a:t>딕셔너리</a:t>
                      </a:r>
                      <a:endParaRPr lang="ko-KR" altLang="en-US" sz="1000" dirty="0"/>
                    </a:p>
                    <a:p>
                      <a:pPr marL="171450" marR="0" lvl="0" indent="-17145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000" dirty="0" err="1"/>
                        <a:t>yvar_name</a:t>
                      </a:r>
                      <a:r>
                        <a:rPr lang="en-US" sz="1000" dirty="0"/>
                        <a:t>  : </a:t>
                      </a:r>
                      <a:r>
                        <a:rPr lang="ko-KR" altLang="en-US" sz="1000" dirty="0"/>
                        <a:t>종속</a:t>
                      </a:r>
                      <a:r>
                        <a:rPr lang="en-US" sz="1000" dirty="0"/>
                        <a:t> </a:t>
                      </a:r>
                      <a:r>
                        <a:rPr lang="ko-KR" altLang="en-US" sz="1000" dirty="0"/>
                        <a:t>변수 명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marL="0" marR="0" indent="0" algn="ctr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출력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 err="1"/>
                        <a:t>arima_ret</a:t>
                      </a:r>
                      <a:r>
                        <a:rPr lang="en-US" sz="1000" dirty="0"/>
                        <a:t>: </a:t>
                      </a:r>
                      <a:r>
                        <a:rPr lang="ko-KR" altLang="en-US" sz="1000" dirty="0"/>
                        <a:t>모델 및 모델 관련 정보 </a:t>
                      </a:r>
                      <a:r>
                        <a:rPr lang="ko-KR" altLang="en-US" sz="1000" dirty="0" err="1"/>
                        <a:t>딕셔너리</a:t>
                      </a:r>
                      <a:endParaRPr lang="en-US" sz="10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제목 4">
            <a:extLst>
              <a:ext uri="{FF2B5EF4-FFF2-40B4-BE49-F238E27FC236}">
                <a16:creationId xmlns:a16="http://schemas.microsoft.com/office/drawing/2014/main" id="{C86F9EAE-F351-4D00-AD07-407FF5785F94}"/>
              </a:ext>
            </a:extLst>
          </p:cNvPr>
          <p:cNvSpPr txBox="1">
            <a:spLocks/>
          </p:cNvSpPr>
          <p:nvPr/>
        </p:nvSpPr>
        <p:spPr>
          <a:xfrm>
            <a:off x="221536" y="109173"/>
            <a:ext cx="7706491" cy="446020"/>
          </a:xfrm>
          <a:prstGeom prst="rect">
            <a:avLst/>
          </a:prstGeom>
        </p:spPr>
        <p:txBody>
          <a:bodyPr wrap="none"/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세부 과제명 </a:t>
            </a:r>
            <a:r>
              <a:rPr lang="en-US" altLang="ko-KR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altLang="ko-KR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IoT </a:t>
            </a:r>
            <a:r>
              <a:rPr lang="ko-KR" altLang="en-US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빅데이터 및 인공지능 기반의 축산 악취 실시간 조기 예</a:t>
            </a:r>
            <a:r>
              <a:rPr lang="en-US" altLang="ko-KR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,</a:t>
            </a:r>
            <a:r>
              <a:rPr lang="ko-KR" altLang="en-US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경보 알고리즘 개발 및 실증 연구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C87074A4-D440-4674-B0A4-91D4F5E87437}"/>
              </a:ext>
            </a:extLst>
          </p:cNvPr>
          <p:cNvSpPr txBox="1"/>
          <p:nvPr/>
        </p:nvSpPr>
        <p:spPr>
          <a:xfrm>
            <a:off x="8024263" y="43094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별첨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40EA27-81C4-4277-941E-6F50437C2B7D}"/>
              </a:ext>
            </a:extLst>
          </p:cNvPr>
          <p:cNvSpPr txBox="1"/>
          <p:nvPr/>
        </p:nvSpPr>
        <p:spPr>
          <a:xfrm>
            <a:off x="412748" y="1140156"/>
            <a:ext cx="9967327" cy="4542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142875" indent="-142875" defTabSz="914400" fontAlgn="base">
              <a:lnSpc>
                <a:spcPct val="150000"/>
              </a:lnSpc>
              <a:spcBef>
                <a:spcPct val="0"/>
              </a:spcBef>
              <a:spcAft>
                <a:spcPts val="800"/>
              </a:spcAft>
              <a:buSzPct val="75000"/>
              <a:buBlip>
                <a:blip r:embed="rId4"/>
              </a:buBlip>
              <a:defRPr/>
            </a:pPr>
            <a:r>
              <a:rPr lang="ko-KR" altLang="en-US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코드에 대한 상세 설명은 다음과 같습니다</a:t>
            </a:r>
            <a:r>
              <a:rPr lang="en-US" altLang="ko-KR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  </a:t>
            </a:r>
            <a:endParaRPr lang="ko-KR" altLang="en-US" b="1" spc="-100" dirty="0">
              <a:ln>
                <a:solidFill>
                  <a:srgbClr val="C2CAD4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5C1D877-0816-9653-58B0-001CAE7AADD8}"/>
              </a:ext>
            </a:extLst>
          </p:cNvPr>
          <p:cNvSpPr txBox="1"/>
          <p:nvPr/>
        </p:nvSpPr>
        <p:spPr>
          <a:xfrm>
            <a:off x="5680157" y="3654673"/>
            <a:ext cx="2148226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ts val="800"/>
              </a:spcAft>
              <a:buSzPct val="75000"/>
              <a:defRPr/>
            </a:pP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기능 상세 설명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00B9EBF-E822-EEE9-57C7-9E39A8FE1B1B}"/>
              </a:ext>
            </a:extLst>
          </p:cNvPr>
          <p:cNvSpPr txBox="1"/>
          <p:nvPr/>
        </p:nvSpPr>
        <p:spPr>
          <a:xfrm>
            <a:off x="5680157" y="2572457"/>
            <a:ext cx="2148226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ts val="800"/>
              </a:spcAft>
              <a:buSzPct val="75000"/>
              <a:defRPr/>
            </a:pP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입력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/</a:t>
            </a: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출력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0D81BC2-04DF-BF81-B714-9076B9FD6A54}"/>
              </a:ext>
            </a:extLst>
          </p:cNvPr>
          <p:cNvSpPr/>
          <p:nvPr/>
        </p:nvSpPr>
        <p:spPr>
          <a:xfrm>
            <a:off x="5680157" y="1684372"/>
            <a:ext cx="4320000" cy="80313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400" fontAlgn="base">
              <a:spcBef>
                <a:spcPct val="0"/>
              </a:spcBef>
              <a:spcAft>
                <a:spcPts val="800"/>
              </a:spcAft>
              <a:buSzPct val="75000"/>
              <a:defRPr/>
            </a:pP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파일 명 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accent5"/>
                </a:solidFill>
                <a:latin typeface="+mn-ea"/>
              </a:rPr>
              <a:t>model_tools.py – (7/7)</a:t>
            </a:r>
          </a:p>
          <a:p>
            <a:pPr defTabSz="914400" fontAlgn="base">
              <a:spcBef>
                <a:spcPct val="0"/>
              </a:spcBef>
              <a:spcAft>
                <a:spcPts val="800"/>
              </a:spcAft>
              <a:buSzPct val="75000"/>
              <a:defRPr/>
            </a:pP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함수 명 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</a:t>
            </a:r>
            <a:r>
              <a:rPr lang="en-US" altLang="ko-KR" sz="1200" b="1" spc="-100" dirty="0" err="1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modeling_arima</a:t>
            </a:r>
            <a:endParaRPr lang="en-US" altLang="ko-KR" sz="1200" b="1" spc="-100" dirty="0">
              <a:ln>
                <a:solidFill>
                  <a:srgbClr val="C2CAD4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defTabSz="914400" fontAlgn="base">
              <a:spcBef>
                <a:spcPct val="0"/>
              </a:spcBef>
              <a:spcAft>
                <a:spcPts val="800"/>
              </a:spcAft>
              <a:buSzPct val="75000"/>
              <a:defRPr/>
            </a:pP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함수 기능 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AUTO_ARIMA </a:t>
            </a: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모델링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15A3C30E-CF78-FC45-F69D-F152D9C29E4B}"/>
              </a:ext>
            </a:extLst>
          </p:cNvPr>
          <p:cNvGrpSpPr/>
          <p:nvPr/>
        </p:nvGrpSpPr>
        <p:grpSpPr>
          <a:xfrm>
            <a:off x="355614" y="4181180"/>
            <a:ext cx="4976275" cy="398440"/>
            <a:chOff x="355614" y="2493242"/>
            <a:chExt cx="4976275" cy="398440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BA392874-1C11-4557-9CDB-65165AA7F8C6}"/>
                </a:ext>
              </a:extLst>
            </p:cNvPr>
            <p:cNvSpPr/>
            <p:nvPr/>
          </p:nvSpPr>
          <p:spPr>
            <a:xfrm>
              <a:off x="471889" y="2558560"/>
              <a:ext cx="4860000" cy="333122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AutoShape 40">
              <a:extLst>
                <a:ext uri="{FF2B5EF4-FFF2-40B4-BE49-F238E27FC236}">
                  <a16:creationId xmlns:a16="http://schemas.microsoft.com/office/drawing/2014/main" id="{CECFD6D7-10F3-1479-2D75-55726716EF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614" y="2493242"/>
              <a:ext cx="190500" cy="152400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19050" algn="ctr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rgbClr val="4F81BD"/>
                </a:buClr>
                <a:buSzTx/>
                <a:buFont typeface="Wingdings" pitchFamily="2" charset="2"/>
                <a:buNone/>
                <a:tabLst/>
                <a:defRPr/>
              </a:pPr>
              <a:r>
                <a:rPr kumimoji="0" lang="en-US" altLang="ko-KR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+mj-ea"/>
                  <a:ea typeface="+mj-ea"/>
                  <a:cs typeface="Arial" pitchFamily="34" charset="0"/>
                </a:rPr>
                <a:t>2</a:t>
              </a:r>
              <a:endPara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ea"/>
                <a:ea typeface="+mj-ea"/>
                <a:cs typeface="Arial" pitchFamily="34" charset="0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51EE5DDF-450D-2BE0-BD7B-47DB9BABFA08}"/>
              </a:ext>
            </a:extLst>
          </p:cNvPr>
          <p:cNvGrpSpPr/>
          <p:nvPr/>
        </p:nvGrpSpPr>
        <p:grpSpPr>
          <a:xfrm>
            <a:off x="355614" y="3869658"/>
            <a:ext cx="4976274" cy="323500"/>
            <a:chOff x="355614" y="2493242"/>
            <a:chExt cx="4976274" cy="323500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C5BE42DF-8AC7-D919-D266-F3C577429B7D}"/>
                </a:ext>
              </a:extLst>
            </p:cNvPr>
            <p:cNvSpPr/>
            <p:nvPr/>
          </p:nvSpPr>
          <p:spPr>
            <a:xfrm>
              <a:off x="471888" y="2558559"/>
              <a:ext cx="4860000" cy="258183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AutoShape 40">
              <a:extLst>
                <a:ext uri="{FF2B5EF4-FFF2-40B4-BE49-F238E27FC236}">
                  <a16:creationId xmlns:a16="http://schemas.microsoft.com/office/drawing/2014/main" id="{32DC8EF1-8160-F2FF-7F81-B0787224B3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614" y="2493242"/>
              <a:ext cx="190500" cy="152400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19050" algn="ctr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rgbClr val="4F81BD"/>
                </a:buClr>
                <a:buSzTx/>
                <a:buFont typeface="Wingdings" pitchFamily="2" charset="2"/>
                <a:buNone/>
                <a:tabLst/>
                <a:defRPr/>
              </a:pPr>
              <a:r>
                <a:rPr lang="en-US" altLang="ko-KR" sz="1000" b="1" dirty="0">
                  <a:solidFill>
                    <a:srgbClr val="C00000"/>
                  </a:solidFill>
                  <a:latin typeface="+mj-ea"/>
                  <a:ea typeface="+mj-ea"/>
                  <a:cs typeface="Arial" pitchFamily="34" charset="0"/>
                </a:rPr>
                <a:t>1</a:t>
              </a:r>
              <a:endPara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ea"/>
                <a:ea typeface="+mj-ea"/>
                <a:cs typeface="Arial" pitchFamily="34" charset="0"/>
              </a:endParaRPr>
            </a:p>
          </p:txBody>
        </p:sp>
      </p:grp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AA913655-35B0-76B3-77EF-79CC57BC33C0}"/>
              </a:ext>
            </a:extLst>
          </p:cNvPr>
          <p:cNvSpPr/>
          <p:nvPr/>
        </p:nvSpPr>
        <p:spPr>
          <a:xfrm>
            <a:off x="8608633" y="430945"/>
            <a:ext cx="15103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03030"/>
                </a:solidFill>
                <a:latin typeface="+mn-ea"/>
              </a:rPr>
              <a:t>코드 구성 </a:t>
            </a:r>
            <a:r>
              <a:rPr lang="en-US" altLang="ko-KR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03030"/>
                </a:solidFill>
                <a:latin typeface="+mn-ea"/>
              </a:rPr>
              <a:t>(13/19)</a:t>
            </a:r>
            <a:endParaRPr lang="ko-KR" altLang="en-US" spc="-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0303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58419133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7EDCC3A5-C2A5-1482-C97E-058BC60E5F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748" y="1684372"/>
            <a:ext cx="5040000" cy="4224973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33E39F9A-22F5-7776-FC90-9CC871B6F8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8022427"/>
              </p:ext>
            </p:extLst>
          </p:nvPr>
        </p:nvGraphicFramePr>
        <p:xfrm>
          <a:off x="5680157" y="3954016"/>
          <a:ext cx="4320000" cy="913173"/>
        </p:xfrm>
        <a:graphic>
          <a:graphicData uri="http://schemas.openxmlformats.org/drawingml/2006/table">
            <a:tbl>
              <a:tblPr/>
              <a:tblGrid>
                <a:gridCol w="72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0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/>
                        </a:rPr>
                        <a:t>항목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/>
                        </a:rPr>
                        <a:t>내용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en-US" sz="1000" dirty="0"/>
                        <a:t>MAPE </a:t>
                      </a:r>
                      <a:r>
                        <a:rPr lang="ko-KR" altLang="en-US" sz="1000" dirty="0"/>
                        <a:t>계산 함수</a:t>
                      </a:r>
                      <a:endParaRPr lang="en-US" sz="10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marL="0" marR="0" indent="0" algn="ctr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en-US" sz="1000" dirty="0"/>
                        <a:t>Accuracy </a:t>
                      </a:r>
                      <a:r>
                        <a:rPr lang="ko-KR" altLang="en-US" sz="1000" dirty="0"/>
                        <a:t>계산 함수</a:t>
                      </a:r>
                      <a:endParaRPr lang="en-US" sz="10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marL="0" marR="0" indent="0" algn="ctr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ko-KR" altLang="en-US" sz="1000" dirty="0"/>
                        <a:t>모델 평가 및 </a:t>
                      </a:r>
                      <a:r>
                        <a:rPr lang="en-US" altLang="ko-KR" sz="1000" dirty="0"/>
                        <a:t>BEST </a:t>
                      </a:r>
                      <a:r>
                        <a:rPr lang="ko-KR" altLang="en-US" sz="1000" dirty="0"/>
                        <a:t>모델 선정</a:t>
                      </a:r>
                      <a:endParaRPr lang="en-US" sz="10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38019634"/>
                  </a:ext>
                </a:extLst>
              </a:tr>
            </a:tbl>
          </a:graphicData>
        </a:graphic>
      </p:graphicFrame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E8054145-EF44-C9B5-7E3F-F126860D24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2233419"/>
              </p:ext>
            </p:extLst>
          </p:nvPr>
        </p:nvGraphicFramePr>
        <p:xfrm>
          <a:off x="5680157" y="2860731"/>
          <a:ext cx="4320000" cy="692782"/>
        </p:xfrm>
        <a:graphic>
          <a:graphicData uri="http://schemas.openxmlformats.org/drawingml/2006/table">
            <a:tbl>
              <a:tblPr/>
              <a:tblGrid>
                <a:gridCol w="72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0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/>
                        </a:rPr>
                        <a:t>항목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/>
                        </a:rPr>
                        <a:t>내용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입력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 err="1"/>
                        <a:t>model_res</a:t>
                      </a:r>
                      <a:r>
                        <a:rPr lang="en-US" sz="1000" dirty="0"/>
                        <a:t> : </a:t>
                      </a:r>
                      <a:r>
                        <a:rPr lang="ko-KR" altLang="en-US" sz="1000" dirty="0"/>
                        <a:t>모델링 함수 결과물 </a:t>
                      </a:r>
                      <a:r>
                        <a:rPr lang="ko-KR" altLang="en-US" sz="1000" dirty="0" err="1"/>
                        <a:t>딕셔너리</a:t>
                      </a:r>
                      <a:endParaRPr lang="ko-KR" altLang="en-US" sz="10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marL="0" marR="0" indent="0" algn="ctr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출력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 err="1"/>
                        <a:t>eval_res</a:t>
                      </a:r>
                      <a:r>
                        <a:rPr lang="en-US" sz="1000" dirty="0"/>
                        <a:t> : </a:t>
                      </a:r>
                      <a:r>
                        <a:rPr lang="ko-KR" altLang="en-US" sz="1000" dirty="0" err="1"/>
                        <a:t>모델별</a:t>
                      </a:r>
                      <a:r>
                        <a:rPr lang="ko-KR" altLang="en-US" sz="1000" dirty="0"/>
                        <a:t> 성능 평가 결과 데이터 프레임</a:t>
                      </a:r>
                      <a:endParaRPr lang="en-US" sz="10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제목 4">
            <a:extLst>
              <a:ext uri="{FF2B5EF4-FFF2-40B4-BE49-F238E27FC236}">
                <a16:creationId xmlns:a16="http://schemas.microsoft.com/office/drawing/2014/main" id="{C86F9EAE-F351-4D00-AD07-407FF5785F94}"/>
              </a:ext>
            </a:extLst>
          </p:cNvPr>
          <p:cNvSpPr txBox="1">
            <a:spLocks/>
          </p:cNvSpPr>
          <p:nvPr/>
        </p:nvSpPr>
        <p:spPr>
          <a:xfrm>
            <a:off x="221536" y="109173"/>
            <a:ext cx="7706491" cy="446020"/>
          </a:xfrm>
          <a:prstGeom prst="rect">
            <a:avLst/>
          </a:prstGeom>
        </p:spPr>
        <p:txBody>
          <a:bodyPr wrap="none"/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세부 과제명 </a:t>
            </a:r>
            <a:r>
              <a:rPr lang="en-US" altLang="ko-KR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altLang="ko-KR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IoT </a:t>
            </a:r>
            <a:r>
              <a:rPr lang="ko-KR" altLang="en-US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빅데이터 및 인공지능 기반의 축산 악취 실시간 조기 예</a:t>
            </a:r>
            <a:r>
              <a:rPr lang="en-US" altLang="ko-KR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,</a:t>
            </a:r>
            <a:r>
              <a:rPr lang="ko-KR" altLang="en-US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경보 알고리즘 개발 및 실증 연구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C87074A4-D440-4674-B0A4-91D4F5E87437}"/>
              </a:ext>
            </a:extLst>
          </p:cNvPr>
          <p:cNvSpPr txBox="1"/>
          <p:nvPr/>
        </p:nvSpPr>
        <p:spPr>
          <a:xfrm>
            <a:off x="8024263" y="43094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별첨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40EA27-81C4-4277-941E-6F50437C2B7D}"/>
              </a:ext>
            </a:extLst>
          </p:cNvPr>
          <p:cNvSpPr txBox="1"/>
          <p:nvPr/>
        </p:nvSpPr>
        <p:spPr>
          <a:xfrm>
            <a:off x="412748" y="1140156"/>
            <a:ext cx="9967327" cy="4542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142875" indent="-142875" defTabSz="914400" fontAlgn="base">
              <a:lnSpc>
                <a:spcPct val="150000"/>
              </a:lnSpc>
              <a:spcBef>
                <a:spcPct val="0"/>
              </a:spcBef>
              <a:spcAft>
                <a:spcPts val="800"/>
              </a:spcAft>
              <a:buSzPct val="75000"/>
              <a:buBlip>
                <a:blip r:embed="rId4"/>
              </a:buBlip>
              <a:defRPr/>
            </a:pPr>
            <a:r>
              <a:rPr lang="ko-KR" altLang="en-US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코드에 대한 상세 설명은 다음과 같습니다</a:t>
            </a:r>
            <a:r>
              <a:rPr lang="en-US" altLang="ko-KR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  </a:t>
            </a:r>
            <a:endParaRPr lang="ko-KR" altLang="en-US" b="1" spc="-100" dirty="0">
              <a:ln>
                <a:solidFill>
                  <a:srgbClr val="C2CAD4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5C1D877-0816-9653-58B0-001CAE7AADD8}"/>
              </a:ext>
            </a:extLst>
          </p:cNvPr>
          <p:cNvSpPr txBox="1"/>
          <p:nvPr/>
        </p:nvSpPr>
        <p:spPr>
          <a:xfrm>
            <a:off x="5680157" y="3654673"/>
            <a:ext cx="2148226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ts val="800"/>
              </a:spcAft>
              <a:buSzPct val="75000"/>
              <a:defRPr/>
            </a:pP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기능 상세 설명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00B9EBF-E822-EEE9-57C7-9E39A8FE1B1B}"/>
              </a:ext>
            </a:extLst>
          </p:cNvPr>
          <p:cNvSpPr txBox="1"/>
          <p:nvPr/>
        </p:nvSpPr>
        <p:spPr>
          <a:xfrm>
            <a:off x="5680157" y="2572457"/>
            <a:ext cx="2148226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ts val="800"/>
              </a:spcAft>
              <a:buSzPct val="75000"/>
              <a:defRPr/>
            </a:pP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입력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/</a:t>
            </a: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출력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0D81BC2-04DF-BF81-B714-9076B9FD6A54}"/>
              </a:ext>
            </a:extLst>
          </p:cNvPr>
          <p:cNvSpPr/>
          <p:nvPr/>
        </p:nvSpPr>
        <p:spPr>
          <a:xfrm>
            <a:off x="5680157" y="1684372"/>
            <a:ext cx="4320000" cy="80313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400" fontAlgn="base">
              <a:spcBef>
                <a:spcPct val="0"/>
              </a:spcBef>
              <a:spcAft>
                <a:spcPts val="800"/>
              </a:spcAft>
              <a:buSzPct val="75000"/>
              <a:defRPr/>
            </a:pP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파일 명 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accent2"/>
                </a:solidFill>
                <a:latin typeface="+mn-ea"/>
              </a:rPr>
              <a:t>eval_tools.py – (1/1)</a:t>
            </a:r>
          </a:p>
          <a:p>
            <a:pPr defTabSz="914400" fontAlgn="base">
              <a:spcBef>
                <a:spcPct val="0"/>
              </a:spcBef>
              <a:spcAft>
                <a:spcPts val="800"/>
              </a:spcAft>
              <a:buSzPct val="75000"/>
              <a:defRPr/>
            </a:pP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함수 명 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</a:t>
            </a:r>
            <a:r>
              <a:rPr lang="en-US" altLang="ko-KR" sz="1200" b="1" spc="-100" dirty="0" err="1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eval_result</a:t>
            </a:r>
            <a:endParaRPr lang="en-US" altLang="ko-KR" sz="1200" b="1" spc="-100" dirty="0">
              <a:ln>
                <a:solidFill>
                  <a:srgbClr val="C2CAD4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defTabSz="914400" fontAlgn="base">
              <a:spcBef>
                <a:spcPct val="0"/>
              </a:spcBef>
              <a:spcAft>
                <a:spcPts val="800"/>
              </a:spcAft>
              <a:buSzPct val="75000"/>
              <a:defRPr/>
            </a:pP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함수 기능 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</a:t>
            </a:r>
            <a:r>
              <a:rPr lang="ko-KR" altLang="en-US" sz="1200" b="1" spc="-100" dirty="0" err="1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모델별</a:t>
            </a: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성능 평가 및 비교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15A3C30E-CF78-FC45-F69D-F152D9C29E4B}"/>
              </a:ext>
            </a:extLst>
          </p:cNvPr>
          <p:cNvGrpSpPr/>
          <p:nvPr/>
        </p:nvGrpSpPr>
        <p:grpSpPr>
          <a:xfrm>
            <a:off x="355614" y="2641940"/>
            <a:ext cx="4976275" cy="1175996"/>
            <a:chOff x="355614" y="2493242"/>
            <a:chExt cx="4976275" cy="1175996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BA392874-1C11-4557-9CDB-65165AA7F8C6}"/>
                </a:ext>
              </a:extLst>
            </p:cNvPr>
            <p:cNvSpPr/>
            <p:nvPr/>
          </p:nvSpPr>
          <p:spPr>
            <a:xfrm>
              <a:off x="471889" y="2558559"/>
              <a:ext cx="4860000" cy="1110679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AutoShape 40">
              <a:extLst>
                <a:ext uri="{FF2B5EF4-FFF2-40B4-BE49-F238E27FC236}">
                  <a16:creationId xmlns:a16="http://schemas.microsoft.com/office/drawing/2014/main" id="{CECFD6D7-10F3-1479-2D75-55726716EF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614" y="2493242"/>
              <a:ext cx="190500" cy="152400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19050" algn="ctr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rgbClr val="4F81BD"/>
                </a:buClr>
                <a:buSzTx/>
                <a:buFont typeface="Wingdings" pitchFamily="2" charset="2"/>
                <a:buNone/>
                <a:tabLst/>
                <a:defRPr/>
              </a:pPr>
              <a:r>
                <a:rPr kumimoji="0" lang="en-US" altLang="ko-KR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+mj-ea"/>
                  <a:ea typeface="+mj-ea"/>
                  <a:cs typeface="Arial" pitchFamily="34" charset="0"/>
                </a:rPr>
                <a:t>2</a:t>
              </a:r>
              <a:endPara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ea"/>
                <a:ea typeface="+mj-ea"/>
                <a:cs typeface="Arial" pitchFamily="34" charset="0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51EE5DDF-450D-2BE0-BD7B-47DB9BABFA08}"/>
              </a:ext>
            </a:extLst>
          </p:cNvPr>
          <p:cNvGrpSpPr/>
          <p:nvPr/>
        </p:nvGrpSpPr>
        <p:grpSpPr>
          <a:xfrm>
            <a:off x="355614" y="1804638"/>
            <a:ext cx="4976274" cy="800777"/>
            <a:chOff x="355614" y="2493242"/>
            <a:chExt cx="4976274" cy="800777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C5BE42DF-8AC7-D919-D266-F3C577429B7D}"/>
                </a:ext>
              </a:extLst>
            </p:cNvPr>
            <p:cNvSpPr/>
            <p:nvPr/>
          </p:nvSpPr>
          <p:spPr>
            <a:xfrm>
              <a:off x="471888" y="2558559"/>
              <a:ext cx="4860000" cy="735460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AutoShape 40">
              <a:extLst>
                <a:ext uri="{FF2B5EF4-FFF2-40B4-BE49-F238E27FC236}">
                  <a16:creationId xmlns:a16="http://schemas.microsoft.com/office/drawing/2014/main" id="{32DC8EF1-8160-F2FF-7F81-B0787224B3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614" y="2493242"/>
              <a:ext cx="190500" cy="152400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19050" algn="ctr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rgbClr val="4F81BD"/>
                </a:buClr>
                <a:buSzTx/>
                <a:buFont typeface="Wingdings" pitchFamily="2" charset="2"/>
                <a:buNone/>
                <a:tabLst/>
                <a:defRPr/>
              </a:pPr>
              <a:r>
                <a:rPr lang="en-US" altLang="ko-KR" sz="1000" b="1" dirty="0">
                  <a:solidFill>
                    <a:srgbClr val="C00000"/>
                  </a:solidFill>
                  <a:latin typeface="+mj-ea"/>
                  <a:ea typeface="+mj-ea"/>
                  <a:cs typeface="Arial" pitchFamily="34" charset="0"/>
                </a:rPr>
                <a:t>1</a:t>
              </a:r>
              <a:endPara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ea"/>
                <a:ea typeface="+mj-ea"/>
                <a:cs typeface="Arial" pitchFamily="34" charset="0"/>
              </a:endParaRPr>
            </a:p>
          </p:txBody>
        </p:sp>
      </p:grp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AA913655-35B0-76B3-77EF-79CC57BC33C0}"/>
              </a:ext>
            </a:extLst>
          </p:cNvPr>
          <p:cNvSpPr/>
          <p:nvPr/>
        </p:nvSpPr>
        <p:spPr>
          <a:xfrm>
            <a:off x="8608633" y="430945"/>
            <a:ext cx="15103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03030"/>
                </a:solidFill>
                <a:latin typeface="+mn-ea"/>
              </a:rPr>
              <a:t>코드 구성 </a:t>
            </a:r>
            <a:r>
              <a:rPr lang="en-US" altLang="ko-KR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03030"/>
                </a:solidFill>
                <a:latin typeface="+mn-ea"/>
              </a:rPr>
              <a:t>(14/19)</a:t>
            </a:r>
            <a:endParaRPr lang="ko-KR" altLang="en-US" spc="-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03030"/>
              </a:solidFill>
              <a:latin typeface="+mn-ea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B16844C-09D6-2CD6-F884-942EE5A38289}"/>
              </a:ext>
            </a:extLst>
          </p:cNvPr>
          <p:cNvGrpSpPr/>
          <p:nvPr/>
        </p:nvGrpSpPr>
        <p:grpSpPr>
          <a:xfrm>
            <a:off x="355614" y="3899240"/>
            <a:ext cx="4976275" cy="2006543"/>
            <a:chOff x="355614" y="2493242"/>
            <a:chExt cx="4976275" cy="2006543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46EFE1A9-85DC-4F5A-6857-D5EFE893463B}"/>
                </a:ext>
              </a:extLst>
            </p:cNvPr>
            <p:cNvSpPr/>
            <p:nvPr/>
          </p:nvSpPr>
          <p:spPr>
            <a:xfrm>
              <a:off x="471889" y="2558559"/>
              <a:ext cx="4860000" cy="1941226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AutoShape 40">
              <a:extLst>
                <a:ext uri="{FF2B5EF4-FFF2-40B4-BE49-F238E27FC236}">
                  <a16:creationId xmlns:a16="http://schemas.microsoft.com/office/drawing/2014/main" id="{73C7480F-9460-57D6-32E0-24CF2A494E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614" y="2493242"/>
              <a:ext cx="190500" cy="152400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19050" algn="ctr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rgbClr val="4F81BD"/>
                </a:buClr>
                <a:buSzTx/>
                <a:buFont typeface="Wingdings" pitchFamily="2" charset="2"/>
                <a:buNone/>
                <a:tabLst/>
                <a:defRPr/>
              </a:pPr>
              <a:r>
                <a:rPr lang="en-US" altLang="ko-KR" sz="1100" b="1" dirty="0">
                  <a:solidFill>
                    <a:srgbClr val="C00000"/>
                  </a:solidFill>
                  <a:latin typeface="+mj-ea"/>
                  <a:ea typeface="+mj-ea"/>
                  <a:cs typeface="Arial" pitchFamily="34" charset="0"/>
                </a:rPr>
                <a:t>3</a:t>
              </a:r>
              <a:endPara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ea"/>
                <a:ea typeface="+mj-ea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2021963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4DBA7726-F141-B29E-E67B-7969340D28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748" y="1684372"/>
            <a:ext cx="5040000" cy="2102442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33E39F9A-22F5-7776-FC90-9CC871B6F8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8156434"/>
              </p:ext>
            </p:extLst>
          </p:nvPr>
        </p:nvGraphicFramePr>
        <p:xfrm>
          <a:off x="5680157" y="4266436"/>
          <a:ext cx="4320000" cy="692782"/>
        </p:xfrm>
        <a:graphic>
          <a:graphicData uri="http://schemas.openxmlformats.org/drawingml/2006/table">
            <a:tbl>
              <a:tblPr/>
              <a:tblGrid>
                <a:gridCol w="72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0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/>
                        </a:rPr>
                        <a:t>항목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/>
                        </a:rPr>
                        <a:t>내용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ko-KR" altLang="en-US" sz="1000" dirty="0"/>
                        <a:t>모델 관련 정보 불러오기</a:t>
                      </a:r>
                      <a:endParaRPr lang="en-US" sz="10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marL="0" marR="0" indent="0" algn="ctr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ko-KR" altLang="en-US" sz="1000" dirty="0"/>
                        <a:t>모델 불러오기</a:t>
                      </a:r>
                      <a:endParaRPr lang="en-US" sz="10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E8054145-EF44-C9B5-7E3F-F126860D24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3513356"/>
              </p:ext>
            </p:extLst>
          </p:nvPr>
        </p:nvGraphicFramePr>
        <p:xfrm>
          <a:off x="5680157" y="2860731"/>
          <a:ext cx="4320000" cy="1091516"/>
        </p:xfrm>
        <a:graphic>
          <a:graphicData uri="http://schemas.openxmlformats.org/drawingml/2006/table">
            <a:tbl>
              <a:tblPr/>
              <a:tblGrid>
                <a:gridCol w="72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0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/>
                        </a:rPr>
                        <a:t>항목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/>
                        </a:rPr>
                        <a:t>내용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입력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 err="1"/>
                        <a:t>working_date</a:t>
                      </a:r>
                      <a:r>
                        <a:rPr lang="en-US" sz="1000" dirty="0"/>
                        <a:t> : </a:t>
                      </a:r>
                      <a:r>
                        <a:rPr lang="ko-KR" altLang="en-US" sz="1000" dirty="0"/>
                        <a:t>모델 학습 일자</a:t>
                      </a:r>
                      <a:endParaRPr lang="en-US" sz="1000" dirty="0"/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 err="1"/>
                        <a:t>y_name</a:t>
                      </a:r>
                      <a:r>
                        <a:rPr lang="en-US" sz="1000" dirty="0"/>
                        <a:t> : </a:t>
                      </a:r>
                      <a:r>
                        <a:rPr lang="ko-KR" altLang="en-US" sz="1000" dirty="0"/>
                        <a:t>종속 변수 명</a:t>
                      </a:r>
                      <a:endParaRPr lang="en-US" sz="1000" dirty="0"/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 err="1"/>
                        <a:t>model_path</a:t>
                      </a:r>
                      <a:r>
                        <a:rPr lang="en-US" sz="1000" dirty="0"/>
                        <a:t> : </a:t>
                      </a:r>
                      <a:r>
                        <a:rPr lang="ko-KR" altLang="en-US" sz="1000" dirty="0"/>
                        <a:t>모델 경로</a:t>
                      </a:r>
                      <a:endParaRPr lang="en-US" sz="1000" dirty="0"/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/>
                        <a:t>data : </a:t>
                      </a:r>
                      <a:r>
                        <a:rPr lang="ko-KR" altLang="en-US" sz="1000" dirty="0"/>
                        <a:t>예측을 위한 </a:t>
                      </a:r>
                      <a:r>
                        <a:rPr lang="ko-KR" altLang="en-US" sz="1000" dirty="0" err="1"/>
                        <a:t>전처리</a:t>
                      </a:r>
                      <a:r>
                        <a:rPr lang="ko-KR" altLang="en-US" sz="1000" dirty="0"/>
                        <a:t> 된 데이터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marL="0" marR="0" indent="0" algn="ctr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출력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/>
                        <a:t>model : </a:t>
                      </a:r>
                      <a:r>
                        <a:rPr lang="ko-KR" altLang="en-US" sz="1000" dirty="0"/>
                        <a:t>학습된 </a:t>
                      </a:r>
                      <a:r>
                        <a:rPr lang="en-US" altLang="ko-KR" sz="1000" dirty="0"/>
                        <a:t>BEST </a:t>
                      </a:r>
                      <a:r>
                        <a:rPr lang="ko-KR" altLang="en-US" sz="1000" dirty="0"/>
                        <a:t>모델</a:t>
                      </a:r>
                      <a:endParaRPr lang="en-US" sz="10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제목 4">
            <a:extLst>
              <a:ext uri="{FF2B5EF4-FFF2-40B4-BE49-F238E27FC236}">
                <a16:creationId xmlns:a16="http://schemas.microsoft.com/office/drawing/2014/main" id="{C86F9EAE-F351-4D00-AD07-407FF5785F94}"/>
              </a:ext>
            </a:extLst>
          </p:cNvPr>
          <p:cNvSpPr txBox="1">
            <a:spLocks/>
          </p:cNvSpPr>
          <p:nvPr/>
        </p:nvSpPr>
        <p:spPr>
          <a:xfrm>
            <a:off x="221536" y="109173"/>
            <a:ext cx="7706491" cy="446020"/>
          </a:xfrm>
          <a:prstGeom prst="rect">
            <a:avLst/>
          </a:prstGeom>
        </p:spPr>
        <p:txBody>
          <a:bodyPr wrap="none"/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세부 과제명 </a:t>
            </a:r>
            <a:r>
              <a:rPr lang="en-US" altLang="ko-KR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altLang="ko-KR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IoT </a:t>
            </a:r>
            <a:r>
              <a:rPr lang="ko-KR" altLang="en-US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빅데이터 및 인공지능 기반의 축산 악취 실시간 조기 예</a:t>
            </a:r>
            <a:r>
              <a:rPr lang="en-US" altLang="ko-KR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,</a:t>
            </a:r>
            <a:r>
              <a:rPr lang="ko-KR" altLang="en-US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경보 알고리즘 개발 및 실증 연구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C87074A4-D440-4674-B0A4-91D4F5E87437}"/>
              </a:ext>
            </a:extLst>
          </p:cNvPr>
          <p:cNvSpPr txBox="1"/>
          <p:nvPr/>
        </p:nvSpPr>
        <p:spPr>
          <a:xfrm>
            <a:off x="8024263" y="43094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별첨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40EA27-81C4-4277-941E-6F50437C2B7D}"/>
              </a:ext>
            </a:extLst>
          </p:cNvPr>
          <p:cNvSpPr txBox="1"/>
          <p:nvPr/>
        </p:nvSpPr>
        <p:spPr>
          <a:xfrm>
            <a:off x="412748" y="1140156"/>
            <a:ext cx="9967327" cy="4542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142875" indent="-142875" defTabSz="914400" fontAlgn="base">
              <a:lnSpc>
                <a:spcPct val="150000"/>
              </a:lnSpc>
              <a:spcBef>
                <a:spcPct val="0"/>
              </a:spcBef>
              <a:spcAft>
                <a:spcPts val="800"/>
              </a:spcAft>
              <a:buSzPct val="75000"/>
              <a:buBlip>
                <a:blip r:embed="rId4"/>
              </a:buBlip>
              <a:defRPr/>
            </a:pPr>
            <a:r>
              <a:rPr lang="ko-KR" altLang="en-US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코드에 대한 상세 설명은 다음과 같습니다</a:t>
            </a:r>
            <a:r>
              <a:rPr lang="en-US" altLang="ko-KR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  </a:t>
            </a:r>
            <a:endParaRPr lang="ko-KR" altLang="en-US" b="1" spc="-100" dirty="0">
              <a:ln>
                <a:solidFill>
                  <a:srgbClr val="C2CAD4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5C1D877-0816-9653-58B0-001CAE7AADD8}"/>
              </a:ext>
            </a:extLst>
          </p:cNvPr>
          <p:cNvSpPr txBox="1"/>
          <p:nvPr/>
        </p:nvSpPr>
        <p:spPr>
          <a:xfrm>
            <a:off x="5680157" y="3967093"/>
            <a:ext cx="2148226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ts val="800"/>
              </a:spcAft>
              <a:buSzPct val="75000"/>
              <a:defRPr/>
            </a:pP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기능 상세 설명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00B9EBF-E822-EEE9-57C7-9E39A8FE1B1B}"/>
              </a:ext>
            </a:extLst>
          </p:cNvPr>
          <p:cNvSpPr txBox="1"/>
          <p:nvPr/>
        </p:nvSpPr>
        <p:spPr>
          <a:xfrm>
            <a:off x="5680157" y="2572457"/>
            <a:ext cx="2148226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ts val="800"/>
              </a:spcAft>
              <a:buSzPct val="75000"/>
              <a:defRPr/>
            </a:pP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입력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/</a:t>
            </a: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출력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0D81BC2-04DF-BF81-B714-9076B9FD6A54}"/>
              </a:ext>
            </a:extLst>
          </p:cNvPr>
          <p:cNvSpPr/>
          <p:nvPr/>
        </p:nvSpPr>
        <p:spPr>
          <a:xfrm>
            <a:off x="5680157" y="1684372"/>
            <a:ext cx="4320000" cy="80313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400" fontAlgn="base">
              <a:spcBef>
                <a:spcPct val="0"/>
              </a:spcBef>
              <a:spcAft>
                <a:spcPts val="800"/>
              </a:spcAft>
              <a:buSzPct val="75000"/>
              <a:defRPr/>
            </a:pP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파일 명 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accent4"/>
                </a:solidFill>
                <a:latin typeface="+mn-ea"/>
              </a:rPr>
              <a:t>pred_tools.py – (1/2)</a:t>
            </a:r>
          </a:p>
          <a:p>
            <a:pPr defTabSz="914400" fontAlgn="base">
              <a:spcBef>
                <a:spcPct val="0"/>
              </a:spcBef>
              <a:spcAft>
                <a:spcPts val="800"/>
              </a:spcAft>
              <a:buSzPct val="75000"/>
              <a:defRPr/>
            </a:pP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함수 명 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</a:t>
            </a:r>
            <a:r>
              <a:rPr lang="en-US" altLang="ko-KR" sz="1200" b="1" spc="-100" dirty="0" err="1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model_load_fn</a:t>
            </a:r>
            <a:endParaRPr lang="en-US" altLang="ko-KR" sz="1200" b="1" spc="-100" dirty="0">
              <a:ln>
                <a:solidFill>
                  <a:srgbClr val="C2CAD4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defTabSz="914400" fontAlgn="base">
              <a:spcBef>
                <a:spcPct val="0"/>
              </a:spcBef>
              <a:spcAft>
                <a:spcPts val="800"/>
              </a:spcAft>
              <a:buSzPct val="75000"/>
              <a:defRPr/>
            </a:pP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함수 기능 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</a:t>
            </a: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모델 불러오기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15A3C30E-CF78-FC45-F69D-F152D9C29E4B}"/>
              </a:ext>
            </a:extLst>
          </p:cNvPr>
          <p:cNvGrpSpPr/>
          <p:nvPr/>
        </p:nvGrpSpPr>
        <p:grpSpPr>
          <a:xfrm>
            <a:off x="355614" y="2878160"/>
            <a:ext cx="4976275" cy="878818"/>
            <a:chOff x="355614" y="2493242"/>
            <a:chExt cx="4976275" cy="878818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BA392874-1C11-4557-9CDB-65165AA7F8C6}"/>
                </a:ext>
              </a:extLst>
            </p:cNvPr>
            <p:cNvSpPr/>
            <p:nvPr/>
          </p:nvSpPr>
          <p:spPr>
            <a:xfrm>
              <a:off x="471889" y="2558560"/>
              <a:ext cx="4860000" cy="813500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AutoShape 40">
              <a:extLst>
                <a:ext uri="{FF2B5EF4-FFF2-40B4-BE49-F238E27FC236}">
                  <a16:creationId xmlns:a16="http://schemas.microsoft.com/office/drawing/2014/main" id="{CECFD6D7-10F3-1479-2D75-55726716EF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614" y="2493242"/>
              <a:ext cx="190500" cy="152400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19050" algn="ctr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rgbClr val="4F81BD"/>
                </a:buClr>
                <a:buSzTx/>
                <a:buFont typeface="Wingdings" pitchFamily="2" charset="2"/>
                <a:buNone/>
                <a:tabLst/>
                <a:defRPr/>
              </a:pPr>
              <a:r>
                <a:rPr kumimoji="0" lang="en-US" altLang="ko-KR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+mj-ea"/>
                  <a:ea typeface="+mj-ea"/>
                  <a:cs typeface="Arial" pitchFamily="34" charset="0"/>
                </a:rPr>
                <a:t>2</a:t>
              </a:r>
              <a:endPara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ea"/>
                <a:ea typeface="+mj-ea"/>
                <a:cs typeface="Arial" pitchFamily="34" charset="0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51EE5DDF-450D-2BE0-BD7B-47DB9BABFA08}"/>
              </a:ext>
            </a:extLst>
          </p:cNvPr>
          <p:cNvGrpSpPr/>
          <p:nvPr/>
        </p:nvGrpSpPr>
        <p:grpSpPr>
          <a:xfrm>
            <a:off x="355614" y="2360898"/>
            <a:ext cx="4976274" cy="488558"/>
            <a:chOff x="355614" y="2493242"/>
            <a:chExt cx="4976274" cy="488558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C5BE42DF-8AC7-D919-D266-F3C577429B7D}"/>
                </a:ext>
              </a:extLst>
            </p:cNvPr>
            <p:cNvSpPr/>
            <p:nvPr/>
          </p:nvSpPr>
          <p:spPr>
            <a:xfrm>
              <a:off x="471888" y="2558559"/>
              <a:ext cx="4860000" cy="423241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AutoShape 40">
              <a:extLst>
                <a:ext uri="{FF2B5EF4-FFF2-40B4-BE49-F238E27FC236}">
                  <a16:creationId xmlns:a16="http://schemas.microsoft.com/office/drawing/2014/main" id="{32DC8EF1-8160-F2FF-7F81-B0787224B3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614" y="2493242"/>
              <a:ext cx="190500" cy="152400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19050" algn="ctr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rgbClr val="4F81BD"/>
                </a:buClr>
                <a:buSzTx/>
                <a:buFont typeface="Wingdings" pitchFamily="2" charset="2"/>
                <a:buNone/>
                <a:tabLst/>
                <a:defRPr/>
              </a:pPr>
              <a:r>
                <a:rPr lang="en-US" altLang="ko-KR" sz="1000" b="1" dirty="0">
                  <a:solidFill>
                    <a:srgbClr val="C00000"/>
                  </a:solidFill>
                  <a:latin typeface="+mj-ea"/>
                  <a:ea typeface="+mj-ea"/>
                  <a:cs typeface="Arial" pitchFamily="34" charset="0"/>
                </a:rPr>
                <a:t>1</a:t>
              </a:r>
              <a:endPara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ea"/>
                <a:ea typeface="+mj-ea"/>
                <a:cs typeface="Arial" pitchFamily="34" charset="0"/>
              </a:endParaRPr>
            </a:p>
          </p:txBody>
        </p:sp>
      </p:grp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AA913655-35B0-76B3-77EF-79CC57BC33C0}"/>
              </a:ext>
            </a:extLst>
          </p:cNvPr>
          <p:cNvSpPr/>
          <p:nvPr/>
        </p:nvSpPr>
        <p:spPr>
          <a:xfrm>
            <a:off x="8608633" y="430945"/>
            <a:ext cx="15103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03030"/>
                </a:solidFill>
                <a:latin typeface="+mn-ea"/>
              </a:rPr>
              <a:t>코드 구성 </a:t>
            </a:r>
            <a:r>
              <a:rPr lang="en-US" altLang="ko-KR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03030"/>
                </a:solidFill>
                <a:latin typeface="+mn-ea"/>
              </a:rPr>
              <a:t>(15/19)</a:t>
            </a:r>
            <a:endParaRPr lang="ko-KR" altLang="en-US" spc="-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0303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3083234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9245BACF-05E3-39BC-508A-63075359A6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748" y="1684372"/>
            <a:ext cx="5040000" cy="5623208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33E39F9A-22F5-7776-FC90-9CC871B6F8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1830401"/>
              </p:ext>
            </p:extLst>
          </p:nvPr>
        </p:nvGraphicFramePr>
        <p:xfrm>
          <a:off x="5680157" y="3961636"/>
          <a:ext cx="4320000" cy="472391"/>
        </p:xfrm>
        <a:graphic>
          <a:graphicData uri="http://schemas.openxmlformats.org/drawingml/2006/table">
            <a:tbl>
              <a:tblPr/>
              <a:tblGrid>
                <a:gridCol w="72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0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/>
                        </a:rPr>
                        <a:t>항목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/>
                        </a:rPr>
                        <a:t>내용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en-US" altLang="ko-KR" sz="1000" dirty="0"/>
                        <a:t>BEST</a:t>
                      </a:r>
                      <a:r>
                        <a:rPr lang="ko-KR" altLang="en-US" sz="1000" dirty="0"/>
                        <a:t> 모델 종류 따른 </a:t>
                      </a:r>
                      <a:r>
                        <a:rPr lang="ko-KR" altLang="en-US" sz="1000" dirty="0" err="1"/>
                        <a:t>전처리</a:t>
                      </a:r>
                      <a:r>
                        <a:rPr lang="ko-KR" altLang="en-US" sz="1000" dirty="0"/>
                        <a:t> 및 예측</a:t>
                      </a:r>
                      <a:endParaRPr lang="en-US" altLang="ko-KR" sz="10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E8054145-EF44-C9B5-7E3F-F126860D24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6290712"/>
              </p:ext>
            </p:extLst>
          </p:nvPr>
        </p:nvGraphicFramePr>
        <p:xfrm>
          <a:off x="5680157" y="2860731"/>
          <a:ext cx="4320000" cy="786716"/>
        </p:xfrm>
        <a:graphic>
          <a:graphicData uri="http://schemas.openxmlformats.org/drawingml/2006/table">
            <a:tbl>
              <a:tblPr/>
              <a:tblGrid>
                <a:gridCol w="72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0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/>
                        </a:rPr>
                        <a:t>항목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/>
                        </a:rPr>
                        <a:t>내용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입력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/>
                        <a:t>model : </a:t>
                      </a:r>
                      <a:r>
                        <a:rPr lang="ko-KR" altLang="en-US" sz="1000" dirty="0"/>
                        <a:t>모델 </a:t>
                      </a:r>
                      <a:r>
                        <a:rPr lang="en-US" altLang="ko-KR" sz="1000" dirty="0"/>
                        <a:t>(</a:t>
                      </a:r>
                      <a:r>
                        <a:rPr lang="en-US" altLang="ko-KR" sz="1000" dirty="0" err="1"/>
                        <a:t>load_model_fn</a:t>
                      </a:r>
                      <a:r>
                        <a:rPr lang="ko-KR" altLang="en-US" sz="1000" dirty="0"/>
                        <a:t>의 출력</a:t>
                      </a:r>
                      <a:r>
                        <a:rPr lang="en-US" altLang="ko-KR" sz="1000" dirty="0"/>
                        <a:t>)</a:t>
                      </a:r>
                      <a:endParaRPr lang="en-US" sz="1000" dirty="0"/>
                    </a:p>
                    <a:p>
                      <a:pPr marL="171450" marR="0" lvl="0" indent="-17145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000" dirty="0" err="1"/>
                        <a:t>model_info</a:t>
                      </a:r>
                      <a:r>
                        <a:rPr lang="en-US" sz="1000" dirty="0"/>
                        <a:t> : </a:t>
                      </a:r>
                      <a:r>
                        <a:rPr lang="ko-KR" altLang="en-US" sz="1000" dirty="0"/>
                        <a:t>모델관련 정보 모델 </a:t>
                      </a:r>
                      <a:r>
                        <a:rPr lang="en-US" altLang="ko-KR" sz="1000" dirty="0"/>
                        <a:t>(</a:t>
                      </a:r>
                      <a:r>
                        <a:rPr lang="en-US" altLang="ko-KR" sz="1000" dirty="0" err="1"/>
                        <a:t>load_model_fn</a:t>
                      </a:r>
                      <a:r>
                        <a:rPr lang="ko-KR" altLang="en-US" sz="1000" dirty="0"/>
                        <a:t>의 출력</a:t>
                      </a:r>
                      <a:r>
                        <a:rPr lang="en-US" altLang="ko-KR" sz="1000" dirty="0"/>
                        <a:t>)</a:t>
                      </a:r>
                      <a:endParaRPr lang="en-US" sz="10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marL="0" marR="0" indent="0" algn="ctr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출력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/>
                        <a:t>model : </a:t>
                      </a:r>
                      <a:r>
                        <a:rPr lang="ko-KR" altLang="en-US" sz="1000" dirty="0"/>
                        <a:t>학습된 </a:t>
                      </a:r>
                      <a:r>
                        <a:rPr lang="en-US" altLang="ko-KR" sz="1000" dirty="0"/>
                        <a:t>BEST </a:t>
                      </a:r>
                      <a:r>
                        <a:rPr lang="ko-KR" altLang="en-US" sz="1000" dirty="0"/>
                        <a:t>모델</a:t>
                      </a:r>
                      <a:endParaRPr lang="en-US" sz="10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제목 4">
            <a:extLst>
              <a:ext uri="{FF2B5EF4-FFF2-40B4-BE49-F238E27FC236}">
                <a16:creationId xmlns:a16="http://schemas.microsoft.com/office/drawing/2014/main" id="{C86F9EAE-F351-4D00-AD07-407FF5785F94}"/>
              </a:ext>
            </a:extLst>
          </p:cNvPr>
          <p:cNvSpPr txBox="1">
            <a:spLocks/>
          </p:cNvSpPr>
          <p:nvPr/>
        </p:nvSpPr>
        <p:spPr>
          <a:xfrm>
            <a:off x="221536" y="109173"/>
            <a:ext cx="7706491" cy="446020"/>
          </a:xfrm>
          <a:prstGeom prst="rect">
            <a:avLst/>
          </a:prstGeom>
        </p:spPr>
        <p:txBody>
          <a:bodyPr wrap="none"/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세부 과제명 </a:t>
            </a:r>
            <a:r>
              <a:rPr lang="en-US" altLang="ko-KR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altLang="ko-KR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IoT </a:t>
            </a:r>
            <a:r>
              <a:rPr lang="ko-KR" altLang="en-US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빅데이터 및 인공지능 기반의 축산 악취 실시간 조기 예</a:t>
            </a:r>
            <a:r>
              <a:rPr lang="en-US" altLang="ko-KR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,</a:t>
            </a:r>
            <a:r>
              <a:rPr lang="ko-KR" altLang="en-US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경보 알고리즘 개발 및 실증 연구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C87074A4-D440-4674-B0A4-91D4F5E87437}"/>
              </a:ext>
            </a:extLst>
          </p:cNvPr>
          <p:cNvSpPr txBox="1"/>
          <p:nvPr/>
        </p:nvSpPr>
        <p:spPr>
          <a:xfrm>
            <a:off x="8024263" y="43094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별첨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40EA27-81C4-4277-941E-6F50437C2B7D}"/>
              </a:ext>
            </a:extLst>
          </p:cNvPr>
          <p:cNvSpPr txBox="1"/>
          <p:nvPr/>
        </p:nvSpPr>
        <p:spPr>
          <a:xfrm>
            <a:off x="412748" y="1140156"/>
            <a:ext cx="9967327" cy="4542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142875" indent="-142875" defTabSz="914400" fontAlgn="base">
              <a:lnSpc>
                <a:spcPct val="150000"/>
              </a:lnSpc>
              <a:spcBef>
                <a:spcPct val="0"/>
              </a:spcBef>
              <a:spcAft>
                <a:spcPts val="800"/>
              </a:spcAft>
              <a:buSzPct val="75000"/>
              <a:buBlip>
                <a:blip r:embed="rId4"/>
              </a:buBlip>
              <a:defRPr/>
            </a:pPr>
            <a:r>
              <a:rPr lang="ko-KR" altLang="en-US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코드에 대한 상세 설명은 다음과 같습니다</a:t>
            </a:r>
            <a:r>
              <a:rPr lang="en-US" altLang="ko-KR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  </a:t>
            </a:r>
            <a:endParaRPr lang="ko-KR" altLang="en-US" b="1" spc="-100" dirty="0">
              <a:ln>
                <a:solidFill>
                  <a:srgbClr val="C2CAD4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5C1D877-0816-9653-58B0-001CAE7AADD8}"/>
              </a:ext>
            </a:extLst>
          </p:cNvPr>
          <p:cNvSpPr txBox="1"/>
          <p:nvPr/>
        </p:nvSpPr>
        <p:spPr>
          <a:xfrm>
            <a:off x="5680157" y="3662293"/>
            <a:ext cx="2148226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ts val="800"/>
              </a:spcAft>
              <a:buSzPct val="75000"/>
              <a:defRPr/>
            </a:pP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기능 상세 설명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00B9EBF-E822-EEE9-57C7-9E39A8FE1B1B}"/>
              </a:ext>
            </a:extLst>
          </p:cNvPr>
          <p:cNvSpPr txBox="1"/>
          <p:nvPr/>
        </p:nvSpPr>
        <p:spPr>
          <a:xfrm>
            <a:off x="5680157" y="2572457"/>
            <a:ext cx="2148226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ts val="800"/>
              </a:spcAft>
              <a:buSzPct val="75000"/>
              <a:defRPr/>
            </a:pP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입력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/</a:t>
            </a: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출력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0D81BC2-04DF-BF81-B714-9076B9FD6A54}"/>
              </a:ext>
            </a:extLst>
          </p:cNvPr>
          <p:cNvSpPr/>
          <p:nvPr/>
        </p:nvSpPr>
        <p:spPr>
          <a:xfrm>
            <a:off x="5680157" y="1684372"/>
            <a:ext cx="4320000" cy="80313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400" fontAlgn="base">
              <a:spcBef>
                <a:spcPct val="0"/>
              </a:spcBef>
              <a:spcAft>
                <a:spcPts val="800"/>
              </a:spcAft>
              <a:buSzPct val="75000"/>
              <a:defRPr/>
            </a:pP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파일 명 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accent4"/>
                </a:solidFill>
                <a:latin typeface="+mn-ea"/>
              </a:rPr>
              <a:t>pred_tools.py – (2/2)</a:t>
            </a:r>
          </a:p>
          <a:p>
            <a:pPr defTabSz="914400" fontAlgn="base">
              <a:spcBef>
                <a:spcPct val="0"/>
              </a:spcBef>
              <a:spcAft>
                <a:spcPts val="800"/>
              </a:spcAft>
              <a:buSzPct val="75000"/>
              <a:defRPr/>
            </a:pP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함수 명 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</a:t>
            </a:r>
            <a:r>
              <a:rPr lang="en-US" altLang="ko-KR" sz="1200" b="1" spc="-100" dirty="0" err="1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pred_fn</a:t>
            </a:r>
            <a:endParaRPr lang="en-US" altLang="ko-KR" sz="1200" b="1" spc="-100" dirty="0">
              <a:ln>
                <a:solidFill>
                  <a:srgbClr val="C2CAD4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defTabSz="914400" fontAlgn="base">
              <a:spcBef>
                <a:spcPct val="0"/>
              </a:spcBef>
              <a:spcAft>
                <a:spcPts val="800"/>
              </a:spcAft>
              <a:buSzPct val="75000"/>
              <a:defRPr/>
            </a:pP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함수 기능 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</a:t>
            </a: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예측 하기</a:t>
            </a: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51EE5DDF-450D-2BE0-BD7B-47DB9BABFA08}"/>
              </a:ext>
            </a:extLst>
          </p:cNvPr>
          <p:cNvGrpSpPr/>
          <p:nvPr/>
        </p:nvGrpSpPr>
        <p:grpSpPr>
          <a:xfrm>
            <a:off x="355614" y="2383758"/>
            <a:ext cx="4976274" cy="4870482"/>
            <a:chOff x="355614" y="2493242"/>
            <a:chExt cx="4976274" cy="4870482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C5BE42DF-8AC7-D919-D266-F3C577429B7D}"/>
                </a:ext>
              </a:extLst>
            </p:cNvPr>
            <p:cNvSpPr/>
            <p:nvPr/>
          </p:nvSpPr>
          <p:spPr>
            <a:xfrm>
              <a:off x="471888" y="2558559"/>
              <a:ext cx="4860000" cy="4805165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AutoShape 40">
              <a:extLst>
                <a:ext uri="{FF2B5EF4-FFF2-40B4-BE49-F238E27FC236}">
                  <a16:creationId xmlns:a16="http://schemas.microsoft.com/office/drawing/2014/main" id="{32DC8EF1-8160-F2FF-7F81-B0787224B3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614" y="2493242"/>
              <a:ext cx="190500" cy="152400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19050" algn="ctr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rgbClr val="4F81BD"/>
                </a:buClr>
                <a:buSzTx/>
                <a:buFont typeface="Wingdings" pitchFamily="2" charset="2"/>
                <a:buNone/>
                <a:tabLst/>
                <a:defRPr/>
              </a:pPr>
              <a:r>
                <a:rPr lang="en-US" altLang="ko-KR" sz="1000" b="1" dirty="0">
                  <a:solidFill>
                    <a:srgbClr val="C00000"/>
                  </a:solidFill>
                  <a:latin typeface="+mj-ea"/>
                  <a:ea typeface="+mj-ea"/>
                  <a:cs typeface="Arial" pitchFamily="34" charset="0"/>
                </a:rPr>
                <a:t>1</a:t>
              </a:r>
              <a:endPara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ea"/>
                <a:ea typeface="+mj-ea"/>
                <a:cs typeface="Arial" pitchFamily="34" charset="0"/>
              </a:endParaRPr>
            </a:p>
          </p:txBody>
        </p:sp>
      </p:grp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AA913655-35B0-76B3-77EF-79CC57BC33C0}"/>
              </a:ext>
            </a:extLst>
          </p:cNvPr>
          <p:cNvSpPr/>
          <p:nvPr/>
        </p:nvSpPr>
        <p:spPr>
          <a:xfrm>
            <a:off x="8608633" y="430945"/>
            <a:ext cx="15103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03030"/>
                </a:solidFill>
                <a:latin typeface="+mn-ea"/>
              </a:rPr>
              <a:t>코드 구성 </a:t>
            </a:r>
            <a:r>
              <a:rPr lang="en-US" altLang="ko-KR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03030"/>
                </a:solidFill>
                <a:latin typeface="+mn-ea"/>
              </a:rPr>
              <a:t>(16/19)</a:t>
            </a:r>
            <a:endParaRPr lang="ko-KR" altLang="en-US" spc="-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0303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58780677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C0CAA0D-4CCA-26B0-C0E7-51FF5A31F3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748" y="1684372"/>
            <a:ext cx="5040000" cy="49382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제목 4">
            <a:extLst>
              <a:ext uri="{FF2B5EF4-FFF2-40B4-BE49-F238E27FC236}">
                <a16:creationId xmlns:a16="http://schemas.microsoft.com/office/drawing/2014/main" id="{C86F9EAE-F351-4D00-AD07-407FF5785F94}"/>
              </a:ext>
            </a:extLst>
          </p:cNvPr>
          <p:cNvSpPr txBox="1">
            <a:spLocks/>
          </p:cNvSpPr>
          <p:nvPr/>
        </p:nvSpPr>
        <p:spPr>
          <a:xfrm>
            <a:off x="221536" y="109173"/>
            <a:ext cx="7706491" cy="446020"/>
          </a:xfrm>
          <a:prstGeom prst="rect">
            <a:avLst/>
          </a:prstGeom>
        </p:spPr>
        <p:txBody>
          <a:bodyPr wrap="none"/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세부 과제명 </a:t>
            </a:r>
            <a:r>
              <a:rPr lang="en-US" altLang="ko-KR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altLang="ko-KR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IoT </a:t>
            </a:r>
            <a:r>
              <a:rPr lang="ko-KR" altLang="en-US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빅데이터 및 인공지능 기반의 축산 악취 실시간 조기 예</a:t>
            </a:r>
            <a:r>
              <a:rPr lang="en-US" altLang="ko-KR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,</a:t>
            </a:r>
            <a:r>
              <a:rPr lang="ko-KR" altLang="en-US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경보 알고리즘 개발 및 실증 연구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C87074A4-D440-4674-B0A4-91D4F5E87437}"/>
              </a:ext>
            </a:extLst>
          </p:cNvPr>
          <p:cNvSpPr txBox="1"/>
          <p:nvPr/>
        </p:nvSpPr>
        <p:spPr>
          <a:xfrm>
            <a:off x="8024263" y="43094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별첨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40EA27-81C4-4277-941E-6F50437C2B7D}"/>
              </a:ext>
            </a:extLst>
          </p:cNvPr>
          <p:cNvSpPr txBox="1"/>
          <p:nvPr/>
        </p:nvSpPr>
        <p:spPr>
          <a:xfrm>
            <a:off x="412748" y="1140156"/>
            <a:ext cx="9967327" cy="4542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142875" indent="-142875" defTabSz="914400" fontAlgn="base">
              <a:lnSpc>
                <a:spcPct val="150000"/>
              </a:lnSpc>
              <a:spcBef>
                <a:spcPct val="0"/>
              </a:spcBef>
              <a:spcAft>
                <a:spcPts val="800"/>
              </a:spcAft>
              <a:buSzPct val="75000"/>
              <a:buBlip>
                <a:blip r:embed="rId4"/>
              </a:buBlip>
              <a:defRPr/>
            </a:pPr>
            <a:r>
              <a:rPr lang="ko-KR" altLang="en-US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코드에 대한 상세 설명은 다음과 같습니다</a:t>
            </a:r>
            <a:r>
              <a:rPr lang="en-US" altLang="ko-KR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  </a:t>
            </a:r>
            <a:endParaRPr lang="ko-KR" altLang="en-US" b="1" spc="-100" dirty="0">
              <a:ln>
                <a:solidFill>
                  <a:srgbClr val="C2CAD4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0D81BC2-04DF-BF81-B714-9076B9FD6A54}"/>
              </a:ext>
            </a:extLst>
          </p:cNvPr>
          <p:cNvSpPr/>
          <p:nvPr/>
        </p:nvSpPr>
        <p:spPr>
          <a:xfrm>
            <a:off x="5680157" y="1684372"/>
            <a:ext cx="4320000" cy="80313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400" fontAlgn="base">
              <a:spcBef>
                <a:spcPct val="0"/>
              </a:spcBef>
              <a:spcAft>
                <a:spcPts val="800"/>
              </a:spcAft>
              <a:buSzPct val="75000"/>
              <a:defRPr/>
            </a:pP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파일 명 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train_core.py – (1/1)</a:t>
            </a:r>
          </a:p>
          <a:p>
            <a:pPr defTabSz="914400" fontAlgn="base">
              <a:spcBef>
                <a:spcPct val="0"/>
              </a:spcBef>
              <a:spcAft>
                <a:spcPts val="800"/>
              </a:spcAft>
              <a:buSzPct val="75000"/>
              <a:defRPr/>
            </a:pP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기능 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</a:t>
            </a: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학습 </a:t>
            </a:r>
            <a:r>
              <a:rPr lang="ko-KR" altLang="en-US" sz="1200" b="1" spc="-100" dirty="0" err="1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전처리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/</a:t>
            </a: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모델링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/</a:t>
            </a: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모델저장 등 학습 프로세스 진행</a:t>
            </a: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51EE5DDF-450D-2BE0-BD7B-47DB9BABFA08}"/>
              </a:ext>
            </a:extLst>
          </p:cNvPr>
          <p:cNvGrpSpPr/>
          <p:nvPr/>
        </p:nvGrpSpPr>
        <p:grpSpPr>
          <a:xfrm>
            <a:off x="271794" y="1644618"/>
            <a:ext cx="5196194" cy="2645442"/>
            <a:chOff x="355614" y="2493242"/>
            <a:chExt cx="5196194" cy="2645442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C5BE42DF-8AC7-D919-D266-F3C577429B7D}"/>
                </a:ext>
              </a:extLst>
            </p:cNvPr>
            <p:cNvSpPr/>
            <p:nvPr/>
          </p:nvSpPr>
          <p:spPr>
            <a:xfrm>
              <a:off x="471888" y="2558559"/>
              <a:ext cx="5079920" cy="2580125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AutoShape 40">
              <a:extLst>
                <a:ext uri="{FF2B5EF4-FFF2-40B4-BE49-F238E27FC236}">
                  <a16:creationId xmlns:a16="http://schemas.microsoft.com/office/drawing/2014/main" id="{32DC8EF1-8160-F2FF-7F81-B0787224B3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614" y="2493242"/>
              <a:ext cx="190500" cy="152400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19050" algn="ctr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rgbClr val="4F81BD"/>
                </a:buClr>
                <a:buSzTx/>
                <a:buFont typeface="Wingdings" pitchFamily="2" charset="2"/>
                <a:buNone/>
                <a:tabLst/>
                <a:defRPr/>
              </a:pPr>
              <a:r>
                <a:rPr lang="en-US" altLang="ko-KR" sz="1000" b="1" dirty="0">
                  <a:solidFill>
                    <a:srgbClr val="C00000"/>
                  </a:solidFill>
                  <a:latin typeface="+mj-ea"/>
                  <a:ea typeface="+mj-ea"/>
                  <a:cs typeface="Arial" pitchFamily="34" charset="0"/>
                </a:rPr>
                <a:t>1</a:t>
              </a:r>
              <a:endPara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ea"/>
                <a:ea typeface="+mj-ea"/>
                <a:cs typeface="Arial" pitchFamily="34" charset="0"/>
              </a:endParaRPr>
            </a:p>
          </p:txBody>
        </p:sp>
      </p:grp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AA913655-35B0-76B3-77EF-79CC57BC33C0}"/>
              </a:ext>
            </a:extLst>
          </p:cNvPr>
          <p:cNvSpPr/>
          <p:nvPr/>
        </p:nvSpPr>
        <p:spPr>
          <a:xfrm>
            <a:off x="8608633" y="430945"/>
            <a:ext cx="15103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03030"/>
                </a:solidFill>
                <a:latin typeface="+mn-ea"/>
              </a:rPr>
              <a:t>코드 구성 </a:t>
            </a:r>
            <a:r>
              <a:rPr lang="en-US" altLang="ko-KR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03030"/>
                </a:solidFill>
                <a:latin typeface="+mn-ea"/>
              </a:rPr>
              <a:t>(17/19)</a:t>
            </a:r>
            <a:endParaRPr lang="ko-KR" altLang="en-US" spc="-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03030"/>
              </a:solidFill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9264ED-4FBE-2D55-56B0-9CBD909E91D0}"/>
              </a:ext>
            </a:extLst>
          </p:cNvPr>
          <p:cNvSpPr txBox="1"/>
          <p:nvPr/>
        </p:nvSpPr>
        <p:spPr>
          <a:xfrm>
            <a:off x="5680157" y="2572457"/>
            <a:ext cx="2148226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ts val="800"/>
              </a:spcAft>
              <a:buSzPct val="75000"/>
              <a:defRPr/>
            </a:pP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기능 상세 설명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896E58D1-4DB5-32E3-8270-FC272249AF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5840344"/>
              </p:ext>
            </p:extLst>
          </p:nvPr>
        </p:nvGraphicFramePr>
        <p:xfrm>
          <a:off x="5680157" y="2862327"/>
          <a:ext cx="4320000" cy="1574346"/>
        </p:xfrm>
        <a:graphic>
          <a:graphicData uri="http://schemas.openxmlformats.org/drawingml/2006/table">
            <a:tbl>
              <a:tblPr/>
              <a:tblGrid>
                <a:gridCol w="72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0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/>
                        </a:rPr>
                        <a:t>항목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/>
                        </a:rPr>
                        <a:t>내용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기본 셋팅</a:t>
                      </a:r>
                      <a:endParaRPr lang="en-US" sz="1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marL="0" marR="0" indent="0" algn="ctr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데이터 불러오기</a:t>
                      </a:r>
                      <a:endParaRPr lang="en-US" altLang="ko-KR" sz="1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marL="0" marR="0" indent="0" algn="ctr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데이터 </a:t>
                      </a:r>
                      <a:r>
                        <a:rPr lang="ko-KR" altLang="en-US" sz="10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전처리</a:t>
                      </a:r>
                      <a:endParaRPr lang="en-US" altLang="ko-KR" sz="1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809772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marL="0" marR="0" indent="0" algn="ctr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모델 학습</a:t>
                      </a:r>
                      <a:endParaRPr lang="en-US" altLang="ko-KR" sz="1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5221645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marL="0" marR="0" indent="0" algn="ctr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모델 평가</a:t>
                      </a:r>
                      <a:endParaRPr lang="en-US" altLang="ko-KR" sz="1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2573279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marL="0" marR="0" indent="0" algn="ctr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최종 모델 저장</a:t>
                      </a:r>
                      <a:endParaRPr lang="en-US" altLang="ko-KR" sz="1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66327023"/>
                  </a:ext>
                </a:extLst>
              </a:tr>
            </a:tbl>
          </a:graphicData>
        </a:graphic>
      </p:graphicFrame>
      <p:grpSp>
        <p:nvGrpSpPr>
          <p:cNvPr id="11" name="그룹 10">
            <a:extLst>
              <a:ext uri="{FF2B5EF4-FFF2-40B4-BE49-F238E27FC236}">
                <a16:creationId xmlns:a16="http://schemas.microsoft.com/office/drawing/2014/main" id="{3313DBF8-55E7-4DE9-7F07-EE6F5668B7B8}"/>
              </a:ext>
            </a:extLst>
          </p:cNvPr>
          <p:cNvGrpSpPr/>
          <p:nvPr/>
        </p:nvGrpSpPr>
        <p:grpSpPr>
          <a:xfrm>
            <a:off x="271794" y="4311618"/>
            <a:ext cx="5196194" cy="1411002"/>
            <a:chOff x="355614" y="2493242"/>
            <a:chExt cx="5196194" cy="1411002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4D9168EC-6188-DB7B-97F3-B643AF6660DB}"/>
                </a:ext>
              </a:extLst>
            </p:cNvPr>
            <p:cNvSpPr/>
            <p:nvPr/>
          </p:nvSpPr>
          <p:spPr>
            <a:xfrm>
              <a:off x="471888" y="2558559"/>
              <a:ext cx="5079920" cy="1345685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AutoShape 40">
              <a:extLst>
                <a:ext uri="{FF2B5EF4-FFF2-40B4-BE49-F238E27FC236}">
                  <a16:creationId xmlns:a16="http://schemas.microsoft.com/office/drawing/2014/main" id="{3BA07700-54A1-F603-BD87-4865A207AB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614" y="2493242"/>
              <a:ext cx="190500" cy="152400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19050" algn="ctr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rgbClr val="4F81BD"/>
                </a:buClr>
                <a:buSzTx/>
                <a:buFont typeface="Wingdings" pitchFamily="2" charset="2"/>
                <a:buNone/>
                <a:tabLst/>
                <a:defRPr/>
              </a:pPr>
              <a:r>
                <a:rPr kumimoji="0" lang="en-US" altLang="ko-KR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+mj-ea"/>
                  <a:ea typeface="+mj-ea"/>
                  <a:cs typeface="Arial" pitchFamily="34" charset="0"/>
                </a:rPr>
                <a:t>2</a:t>
              </a:r>
              <a:endPara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ea"/>
                <a:ea typeface="+mj-ea"/>
                <a:cs typeface="Arial" pitchFamily="34" charset="0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2DDC2CC4-9FD8-2AF2-AF85-92214B3C4A74}"/>
              </a:ext>
            </a:extLst>
          </p:cNvPr>
          <p:cNvGrpSpPr/>
          <p:nvPr/>
        </p:nvGrpSpPr>
        <p:grpSpPr>
          <a:xfrm>
            <a:off x="271794" y="5774658"/>
            <a:ext cx="5196194" cy="778542"/>
            <a:chOff x="355614" y="2493242"/>
            <a:chExt cx="5196194" cy="778542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54109FD8-19A3-1B67-6F50-C8BB55926226}"/>
                </a:ext>
              </a:extLst>
            </p:cNvPr>
            <p:cNvSpPr/>
            <p:nvPr/>
          </p:nvSpPr>
          <p:spPr>
            <a:xfrm>
              <a:off x="471888" y="2558559"/>
              <a:ext cx="5079920" cy="713225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AutoShape 40">
              <a:extLst>
                <a:ext uri="{FF2B5EF4-FFF2-40B4-BE49-F238E27FC236}">
                  <a16:creationId xmlns:a16="http://schemas.microsoft.com/office/drawing/2014/main" id="{D692F97D-6452-C213-C69F-E2CF491F53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614" y="2493242"/>
              <a:ext cx="190500" cy="152400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19050" algn="ctr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rgbClr val="4F81BD"/>
                </a:buClr>
                <a:buSzTx/>
                <a:buFont typeface="Wingdings" pitchFamily="2" charset="2"/>
                <a:buNone/>
                <a:tabLst/>
                <a:defRPr/>
              </a:pPr>
              <a:r>
                <a:rPr kumimoji="0" lang="en-US" altLang="ko-KR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+mj-ea"/>
                  <a:ea typeface="+mj-ea"/>
                  <a:cs typeface="Arial" pitchFamily="34" charset="0"/>
                </a:rPr>
                <a:t>3</a:t>
              </a:r>
              <a:endPara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ea"/>
                <a:ea typeface="+mj-ea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5622963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7809BC5C-FF35-58C5-9527-737BE63D3F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748" y="1684372"/>
            <a:ext cx="5040000" cy="528324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제목 4">
            <a:extLst>
              <a:ext uri="{FF2B5EF4-FFF2-40B4-BE49-F238E27FC236}">
                <a16:creationId xmlns:a16="http://schemas.microsoft.com/office/drawing/2014/main" id="{C86F9EAE-F351-4D00-AD07-407FF5785F94}"/>
              </a:ext>
            </a:extLst>
          </p:cNvPr>
          <p:cNvSpPr txBox="1">
            <a:spLocks/>
          </p:cNvSpPr>
          <p:nvPr/>
        </p:nvSpPr>
        <p:spPr>
          <a:xfrm>
            <a:off x="221536" y="109173"/>
            <a:ext cx="7706491" cy="446020"/>
          </a:xfrm>
          <a:prstGeom prst="rect">
            <a:avLst/>
          </a:prstGeom>
        </p:spPr>
        <p:txBody>
          <a:bodyPr wrap="none"/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세부 과제명 </a:t>
            </a:r>
            <a:r>
              <a:rPr lang="en-US" altLang="ko-KR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altLang="ko-KR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IoT </a:t>
            </a:r>
            <a:r>
              <a:rPr lang="ko-KR" altLang="en-US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빅데이터 및 인공지능 기반의 축산 악취 실시간 조기 예</a:t>
            </a:r>
            <a:r>
              <a:rPr lang="en-US" altLang="ko-KR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,</a:t>
            </a:r>
            <a:r>
              <a:rPr lang="ko-KR" altLang="en-US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경보 알고리즘 개발 및 실증 연구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C87074A4-D440-4674-B0A4-91D4F5E87437}"/>
              </a:ext>
            </a:extLst>
          </p:cNvPr>
          <p:cNvSpPr txBox="1"/>
          <p:nvPr/>
        </p:nvSpPr>
        <p:spPr>
          <a:xfrm>
            <a:off x="8024263" y="43094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별첨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40EA27-81C4-4277-941E-6F50437C2B7D}"/>
              </a:ext>
            </a:extLst>
          </p:cNvPr>
          <p:cNvSpPr txBox="1"/>
          <p:nvPr/>
        </p:nvSpPr>
        <p:spPr>
          <a:xfrm>
            <a:off x="412748" y="1140156"/>
            <a:ext cx="9967327" cy="4542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142875" indent="-142875" defTabSz="914400" fontAlgn="base">
              <a:lnSpc>
                <a:spcPct val="150000"/>
              </a:lnSpc>
              <a:spcBef>
                <a:spcPct val="0"/>
              </a:spcBef>
              <a:spcAft>
                <a:spcPts val="800"/>
              </a:spcAft>
              <a:buSzPct val="75000"/>
              <a:buBlip>
                <a:blip r:embed="rId4"/>
              </a:buBlip>
              <a:defRPr/>
            </a:pPr>
            <a:r>
              <a:rPr lang="ko-KR" altLang="en-US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코드에 대한 상세 설명은 다음과 같습니다</a:t>
            </a:r>
            <a:r>
              <a:rPr lang="en-US" altLang="ko-KR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  </a:t>
            </a:r>
            <a:endParaRPr lang="ko-KR" altLang="en-US" b="1" spc="-100" dirty="0">
              <a:ln>
                <a:solidFill>
                  <a:srgbClr val="C2CAD4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0D81BC2-04DF-BF81-B714-9076B9FD6A54}"/>
              </a:ext>
            </a:extLst>
          </p:cNvPr>
          <p:cNvSpPr/>
          <p:nvPr/>
        </p:nvSpPr>
        <p:spPr>
          <a:xfrm>
            <a:off x="5680157" y="1684372"/>
            <a:ext cx="4320000" cy="80313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400" fontAlgn="base">
              <a:spcBef>
                <a:spcPct val="0"/>
              </a:spcBef>
              <a:spcAft>
                <a:spcPts val="800"/>
              </a:spcAft>
              <a:buSzPct val="75000"/>
              <a:defRPr/>
            </a:pP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파일 명 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train_core.py – (1/1)</a:t>
            </a:r>
          </a:p>
          <a:p>
            <a:pPr defTabSz="914400" fontAlgn="base">
              <a:spcBef>
                <a:spcPct val="0"/>
              </a:spcBef>
              <a:spcAft>
                <a:spcPts val="800"/>
              </a:spcAft>
              <a:buSzPct val="75000"/>
              <a:defRPr/>
            </a:pP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기능 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</a:t>
            </a: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학습 </a:t>
            </a:r>
            <a:r>
              <a:rPr lang="ko-KR" altLang="en-US" sz="1200" b="1" spc="-100" dirty="0" err="1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전처리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/</a:t>
            </a: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모델링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/</a:t>
            </a: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모델저장 등 학습 프로세스 진행</a:t>
            </a: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51EE5DDF-450D-2BE0-BD7B-47DB9BABFA08}"/>
              </a:ext>
            </a:extLst>
          </p:cNvPr>
          <p:cNvGrpSpPr/>
          <p:nvPr/>
        </p:nvGrpSpPr>
        <p:grpSpPr>
          <a:xfrm>
            <a:off x="271794" y="2223738"/>
            <a:ext cx="5196194" cy="625718"/>
            <a:chOff x="355614" y="2493242"/>
            <a:chExt cx="5196194" cy="625718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C5BE42DF-8AC7-D919-D266-F3C577429B7D}"/>
                </a:ext>
              </a:extLst>
            </p:cNvPr>
            <p:cNvSpPr/>
            <p:nvPr/>
          </p:nvSpPr>
          <p:spPr>
            <a:xfrm>
              <a:off x="471888" y="2558560"/>
              <a:ext cx="5079920" cy="560400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AutoShape 40">
              <a:extLst>
                <a:ext uri="{FF2B5EF4-FFF2-40B4-BE49-F238E27FC236}">
                  <a16:creationId xmlns:a16="http://schemas.microsoft.com/office/drawing/2014/main" id="{32DC8EF1-8160-F2FF-7F81-B0787224B3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614" y="2493242"/>
              <a:ext cx="190500" cy="152400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19050" algn="ctr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rgbClr val="4F81BD"/>
                </a:buClr>
                <a:buSzTx/>
                <a:buFont typeface="Wingdings" pitchFamily="2" charset="2"/>
                <a:buNone/>
                <a:tabLst/>
                <a:defRPr/>
              </a:pPr>
              <a:r>
                <a:rPr kumimoji="0" lang="en-US" altLang="ko-KR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+mj-ea"/>
                  <a:ea typeface="+mj-ea"/>
                  <a:cs typeface="Arial" pitchFamily="34" charset="0"/>
                </a:rPr>
                <a:t>4</a:t>
              </a:r>
              <a:endPara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ea"/>
                <a:ea typeface="+mj-ea"/>
                <a:cs typeface="Arial" pitchFamily="34" charset="0"/>
              </a:endParaRPr>
            </a:p>
          </p:txBody>
        </p:sp>
      </p:grp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AA913655-35B0-76B3-77EF-79CC57BC33C0}"/>
              </a:ext>
            </a:extLst>
          </p:cNvPr>
          <p:cNvSpPr/>
          <p:nvPr/>
        </p:nvSpPr>
        <p:spPr>
          <a:xfrm>
            <a:off x="8608633" y="430945"/>
            <a:ext cx="15103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03030"/>
                </a:solidFill>
                <a:latin typeface="+mn-ea"/>
              </a:rPr>
              <a:t>코드 구성 </a:t>
            </a:r>
            <a:r>
              <a:rPr lang="en-US" altLang="ko-KR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03030"/>
                </a:solidFill>
                <a:latin typeface="+mn-ea"/>
              </a:rPr>
              <a:t>(18/19)</a:t>
            </a:r>
            <a:endParaRPr lang="ko-KR" altLang="en-US" spc="-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03030"/>
              </a:solidFill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9264ED-4FBE-2D55-56B0-9CBD909E91D0}"/>
              </a:ext>
            </a:extLst>
          </p:cNvPr>
          <p:cNvSpPr txBox="1"/>
          <p:nvPr/>
        </p:nvSpPr>
        <p:spPr>
          <a:xfrm>
            <a:off x="5680157" y="2572457"/>
            <a:ext cx="2148226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ts val="800"/>
              </a:spcAft>
              <a:buSzPct val="75000"/>
              <a:defRPr/>
            </a:pP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기능 상세 설명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896E58D1-4DB5-32E3-8270-FC272249AFD7}"/>
              </a:ext>
            </a:extLst>
          </p:cNvPr>
          <p:cNvGraphicFramePr>
            <a:graphicFrameLocks noGrp="1"/>
          </p:cNvGraphicFramePr>
          <p:nvPr/>
        </p:nvGraphicFramePr>
        <p:xfrm>
          <a:off x="5680157" y="2862327"/>
          <a:ext cx="4320000" cy="1574346"/>
        </p:xfrm>
        <a:graphic>
          <a:graphicData uri="http://schemas.openxmlformats.org/drawingml/2006/table">
            <a:tbl>
              <a:tblPr/>
              <a:tblGrid>
                <a:gridCol w="72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0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/>
                        </a:rPr>
                        <a:t>항목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/>
                        </a:rPr>
                        <a:t>내용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기본 셋팅</a:t>
                      </a:r>
                      <a:endParaRPr lang="en-US" sz="1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marL="0" marR="0" indent="0" algn="ctr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데이터 불러오기</a:t>
                      </a:r>
                      <a:endParaRPr lang="en-US" altLang="ko-KR" sz="1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marL="0" marR="0" indent="0" algn="ctr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데이터 </a:t>
                      </a:r>
                      <a:r>
                        <a:rPr lang="ko-KR" altLang="en-US" sz="10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전처리</a:t>
                      </a:r>
                      <a:endParaRPr lang="en-US" altLang="ko-KR" sz="1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809772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marL="0" marR="0" indent="0" algn="ctr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모델 학습</a:t>
                      </a:r>
                      <a:endParaRPr lang="en-US" altLang="ko-KR" sz="1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5221645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marL="0" marR="0" indent="0" algn="ctr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모델 평가</a:t>
                      </a:r>
                      <a:endParaRPr lang="en-US" altLang="ko-KR" sz="1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2573279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marL="0" marR="0" indent="0" algn="ctr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최종 모델 저장</a:t>
                      </a:r>
                      <a:endParaRPr lang="en-US" altLang="ko-KR" sz="1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66327023"/>
                  </a:ext>
                </a:extLst>
              </a:tr>
            </a:tbl>
          </a:graphicData>
        </a:graphic>
      </p:graphicFrame>
      <p:grpSp>
        <p:nvGrpSpPr>
          <p:cNvPr id="2" name="그룹 1">
            <a:extLst>
              <a:ext uri="{FF2B5EF4-FFF2-40B4-BE49-F238E27FC236}">
                <a16:creationId xmlns:a16="http://schemas.microsoft.com/office/drawing/2014/main" id="{6D71346D-071E-6A4C-C3CE-88A25E2A354A}"/>
              </a:ext>
            </a:extLst>
          </p:cNvPr>
          <p:cNvGrpSpPr/>
          <p:nvPr/>
        </p:nvGrpSpPr>
        <p:grpSpPr>
          <a:xfrm>
            <a:off x="271794" y="2851671"/>
            <a:ext cx="5196194" cy="777354"/>
            <a:chOff x="355614" y="2493242"/>
            <a:chExt cx="5196194" cy="777354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9D22822D-73D4-AEF5-2963-25FA141E133D}"/>
                </a:ext>
              </a:extLst>
            </p:cNvPr>
            <p:cNvSpPr/>
            <p:nvPr/>
          </p:nvSpPr>
          <p:spPr>
            <a:xfrm>
              <a:off x="471888" y="2558560"/>
              <a:ext cx="5079920" cy="712036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AutoShape 40">
              <a:extLst>
                <a:ext uri="{FF2B5EF4-FFF2-40B4-BE49-F238E27FC236}">
                  <a16:creationId xmlns:a16="http://schemas.microsoft.com/office/drawing/2014/main" id="{18BCCD3B-A52F-6E01-1B37-B8D429E288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614" y="2493242"/>
              <a:ext cx="190500" cy="152400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19050" algn="ctr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rgbClr val="4F81BD"/>
                </a:buClr>
                <a:buSzTx/>
                <a:buFont typeface="Wingdings" pitchFamily="2" charset="2"/>
                <a:buNone/>
                <a:tabLst/>
                <a:defRPr/>
              </a:pPr>
              <a:r>
                <a:rPr lang="en-US" altLang="ko-KR" sz="1100" b="1" dirty="0">
                  <a:solidFill>
                    <a:srgbClr val="C00000"/>
                  </a:solidFill>
                  <a:latin typeface="+mj-ea"/>
                  <a:ea typeface="+mj-ea"/>
                  <a:cs typeface="Arial" pitchFamily="34" charset="0"/>
                </a:rPr>
                <a:t>5</a:t>
              </a:r>
              <a:endPara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ea"/>
                <a:ea typeface="+mj-ea"/>
                <a:cs typeface="Arial" pitchFamily="34" charset="0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4870ABF-5A6E-6361-4A7A-C71473085908}"/>
              </a:ext>
            </a:extLst>
          </p:cNvPr>
          <p:cNvGrpSpPr/>
          <p:nvPr/>
        </p:nvGrpSpPr>
        <p:grpSpPr>
          <a:xfrm>
            <a:off x="271794" y="3632721"/>
            <a:ext cx="5196194" cy="3334894"/>
            <a:chOff x="355614" y="2493242"/>
            <a:chExt cx="5196194" cy="3334894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6A92B705-8863-C97D-BCA8-D7F7A046E730}"/>
                </a:ext>
              </a:extLst>
            </p:cNvPr>
            <p:cNvSpPr/>
            <p:nvPr/>
          </p:nvSpPr>
          <p:spPr>
            <a:xfrm>
              <a:off x="471888" y="2558559"/>
              <a:ext cx="5079920" cy="3269577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AutoShape 40">
              <a:extLst>
                <a:ext uri="{FF2B5EF4-FFF2-40B4-BE49-F238E27FC236}">
                  <a16:creationId xmlns:a16="http://schemas.microsoft.com/office/drawing/2014/main" id="{45032A38-DC57-16EB-CBAE-80A1F5D848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614" y="2493242"/>
              <a:ext cx="190500" cy="152400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19050" algn="ctr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rgbClr val="4F81BD"/>
                </a:buClr>
                <a:buSzTx/>
                <a:buFont typeface="Wingdings" pitchFamily="2" charset="2"/>
                <a:buNone/>
                <a:tabLst/>
                <a:defRPr/>
              </a:pPr>
              <a:r>
                <a:rPr kumimoji="0" lang="en-US" altLang="ko-KR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+mj-ea"/>
                  <a:ea typeface="+mj-ea"/>
                  <a:cs typeface="Arial" pitchFamily="34" charset="0"/>
                </a:rPr>
                <a:t>6</a:t>
              </a:r>
              <a:endPara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ea"/>
                <a:ea typeface="+mj-ea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6267562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D484A56F-2E72-B771-2544-1BE5674D69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748" y="1684372"/>
            <a:ext cx="5040000" cy="533593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제목 4">
            <a:extLst>
              <a:ext uri="{FF2B5EF4-FFF2-40B4-BE49-F238E27FC236}">
                <a16:creationId xmlns:a16="http://schemas.microsoft.com/office/drawing/2014/main" id="{C86F9EAE-F351-4D00-AD07-407FF5785F94}"/>
              </a:ext>
            </a:extLst>
          </p:cNvPr>
          <p:cNvSpPr txBox="1">
            <a:spLocks/>
          </p:cNvSpPr>
          <p:nvPr/>
        </p:nvSpPr>
        <p:spPr>
          <a:xfrm>
            <a:off x="221536" y="109173"/>
            <a:ext cx="7706491" cy="446020"/>
          </a:xfrm>
          <a:prstGeom prst="rect">
            <a:avLst/>
          </a:prstGeom>
        </p:spPr>
        <p:txBody>
          <a:bodyPr wrap="none"/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세부 과제명 </a:t>
            </a:r>
            <a:r>
              <a:rPr lang="en-US" altLang="ko-KR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altLang="ko-KR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IoT </a:t>
            </a:r>
            <a:r>
              <a:rPr lang="ko-KR" altLang="en-US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빅데이터 및 인공지능 기반의 축산 악취 실시간 조기 예</a:t>
            </a:r>
            <a:r>
              <a:rPr lang="en-US" altLang="ko-KR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,</a:t>
            </a:r>
            <a:r>
              <a:rPr lang="ko-KR" altLang="en-US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경보 알고리즘 개발 및 실증 연구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C87074A4-D440-4674-B0A4-91D4F5E87437}"/>
              </a:ext>
            </a:extLst>
          </p:cNvPr>
          <p:cNvSpPr txBox="1"/>
          <p:nvPr/>
        </p:nvSpPr>
        <p:spPr>
          <a:xfrm>
            <a:off x="8024263" y="43094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별첨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40EA27-81C4-4277-941E-6F50437C2B7D}"/>
              </a:ext>
            </a:extLst>
          </p:cNvPr>
          <p:cNvSpPr txBox="1"/>
          <p:nvPr/>
        </p:nvSpPr>
        <p:spPr>
          <a:xfrm>
            <a:off x="412748" y="1140156"/>
            <a:ext cx="9967327" cy="4542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142875" indent="-142875" defTabSz="914400" fontAlgn="base">
              <a:lnSpc>
                <a:spcPct val="150000"/>
              </a:lnSpc>
              <a:spcBef>
                <a:spcPct val="0"/>
              </a:spcBef>
              <a:spcAft>
                <a:spcPts val="800"/>
              </a:spcAft>
              <a:buSzPct val="75000"/>
              <a:buBlip>
                <a:blip r:embed="rId4"/>
              </a:buBlip>
              <a:defRPr/>
            </a:pPr>
            <a:r>
              <a:rPr lang="ko-KR" altLang="en-US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코드에 대한 상세 설명은 다음과 같습니다</a:t>
            </a:r>
            <a:r>
              <a:rPr lang="en-US" altLang="ko-KR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  </a:t>
            </a:r>
            <a:endParaRPr lang="ko-KR" altLang="en-US" b="1" spc="-100" dirty="0">
              <a:ln>
                <a:solidFill>
                  <a:srgbClr val="C2CAD4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0D81BC2-04DF-BF81-B714-9076B9FD6A54}"/>
              </a:ext>
            </a:extLst>
          </p:cNvPr>
          <p:cNvSpPr/>
          <p:nvPr/>
        </p:nvSpPr>
        <p:spPr>
          <a:xfrm>
            <a:off x="5680157" y="1684372"/>
            <a:ext cx="4320000" cy="80313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400" fontAlgn="base">
              <a:spcBef>
                <a:spcPct val="0"/>
              </a:spcBef>
              <a:spcAft>
                <a:spcPts val="800"/>
              </a:spcAft>
              <a:buSzPct val="75000"/>
              <a:defRPr/>
            </a:pP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파일 명 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prediction_core.py – (1/1)</a:t>
            </a:r>
          </a:p>
          <a:p>
            <a:pPr defTabSz="914400" fontAlgn="base">
              <a:spcBef>
                <a:spcPct val="0"/>
              </a:spcBef>
              <a:spcAft>
                <a:spcPts val="800"/>
              </a:spcAft>
              <a:buSzPct val="75000"/>
              <a:defRPr/>
            </a:pP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기능 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</a:t>
            </a: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예측 </a:t>
            </a:r>
            <a:r>
              <a:rPr lang="ko-KR" altLang="en-US" sz="1200" b="1" spc="-100" dirty="0" err="1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전처리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/</a:t>
            </a:r>
            <a:r>
              <a:rPr lang="ko-KR" altLang="en-US" sz="1200" b="1" spc="-100" dirty="0" err="1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모델불러오기</a:t>
            </a:r>
            <a:r>
              <a:rPr lang="en-US" altLang="ko-KR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/</a:t>
            </a: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예측 등 예측 프로세스 진행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AA913655-35B0-76B3-77EF-79CC57BC33C0}"/>
              </a:ext>
            </a:extLst>
          </p:cNvPr>
          <p:cNvSpPr/>
          <p:nvPr/>
        </p:nvSpPr>
        <p:spPr>
          <a:xfrm>
            <a:off x="8608633" y="430945"/>
            <a:ext cx="15103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03030"/>
                </a:solidFill>
                <a:latin typeface="+mn-ea"/>
              </a:rPr>
              <a:t>코드 구성 </a:t>
            </a:r>
            <a:r>
              <a:rPr lang="en-US" altLang="ko-KR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03030"/>
                </a:solidFill>
                <a:latin typeface="+mn-ea"/>
              </a:rPr>
              <a:t>(19/19)</a:t>
            </a:r>
            <a:endParaRPr lang="ko-KR" altLang="en-US" spc="-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03030"/>
              </a:solidFill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9264ED-4FBE-2D55-56B0-9CBD909E91D0}"/>
              </a:ext>
            </a:extLst>
          </p:cNvPr>
          <p:cNvSpPr txBox="1"/>
          <p:nvPr/>
        </p:nvSpPr>
        <p:spPr>
          <a:xfrm>
            <a:off x="5680157" y="2572457"/>
            <a:ext cx="2148226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ts val="800"/>
              </a:spcAft>
              <a:buSzPct val="75000"/>
              <a:defRPr/>
            </a:pPr>
            <a:r>
              <a:rPr lang="ko-KR" altLang="en-US" sz="1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기능 상세 설명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896E58D1-4DB5-32E3-8270-FC272249AF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7899772"/>
              </p:ext>
            </p:extLst>
          </p:nvPr>
        </p:nvGraphicFramePr>
        <p:xfrm>
          <a:off x="5680157" y="2862327"/>
          <a:ext cx="4320000" cy="1133564"/>
        </p:xfrm>
        <a:graphic>
          <a:graphicData uri="http://schemas.openxmlformats.org/drawingml/2006/table">
            <a:tbl>
              <a:tblPr/>
              <a:tblGrid>
                <a:gridCol w="72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0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/>
                        </a:rPr>
                        <a:t>항목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/>
                        </a:rPr>
                        <a:t>내용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기본 셋팅</a:t>
                      </a:r>
                      <a:endParaRPr lang="en-US" sz="1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marL="0" marR="0" indent="0" algn="ctr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데이터 불러오기</a:t>
                      </a:r>
                      <a:endParaRPr lang="en-US" altLang="ko-KR" sz="1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marL="0" marR="0" indent="0" algn="ctr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데이터 </a:t>
                      </a:r>
                      <a:r>
                        <a:rPr lang="ko-KR" altLang="en-US" sz="10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전처리</a:t>
                      </a:r>
                      <a:endParaRPr lang="en-US" altLang="ko-KR" sz="1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809772"/>
                  </a:ext>
                </a:extLst>
              </a:tr>
              <a:tr h="220391">
                <a:tc>
                  <a:txBody>
                    <a:bodyPr/>
                    <a:lstStyle/>
                    <a:p>
                      <a:pPr marL="0" marR="0" indent="0" algn="ctr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예측하기</a:t>
                      </a:r>
                      <a:endParaRPr lang="en-US" altLang="ko-KR" sz="1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5221645"/>
                  </a:ext>
                </a:extLst>
              </a:tr>
            </a:tbl>
          </a:graphicData>
        </a:graphic>
      </p:graphicFrame>
      <p:grpSp>
        <p:nvGrpSpPr>
          <p:cNvPr id="17" name="그룹 16">
            <a:extLst>
              <a:ext uri="{FF2B5EF4-FFF2-40B4-BE49-F238E27FC236}">
                <a16:creationId xmlns:a16="http://schemas.microsoft.com/office/drawing/2014/main" id="{F75D63A2-2DCC-F0AE-EF4F-8A4CEA7FA731}"/>
              </a:ext>
            </a:extLst>
          </p:cNvPr>
          <p:cNvGrpSpPr/>
          <p:nvPr/>
        </p:nvGrpSpPr>
        <p:grpSpPr>
          <a:xfrm>
            <a:off x="271794" y="1635093"/>
            <a:ext cx="5196194" cy="2144744"/>
            <a:chOff x="355614" y="2493242"/>
            <a:chExt cx="5196194" cy="214474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04694C8F-C240-21B5-2B30-15BAF9D72C4C}"/>
                </a:ext>
              </a:extLst>
            </p:cNvPr>
            <p:cNvSpPr/>
            <p:nvPr/>
          </p:nvSpPr>
          <p:spPr>
            <a:xfrm>
              <a:off x="471888" y="2558559"/>
              <a:ext cx="5079920" cy="2079427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AutoShape 40">
              <a:extLst>
                <a:ext uri="{FF2B5EF4-FFF2-40B4-BE49-F238E27FC236}">
                  <a16:creationId xmlns:a16="http://schemas.microsoft.com/office/drawing/2014/main" id="{55540D5E-0B4C-EF6D-3A5D-CEA307FC6C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614" y="2493242"/>
              <a:ext cx="190500" cy="152400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19050" algn="ctr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rgbClr val="4F81BD"/>
                </a:buClr>
                <a:buSzTx/>
                <a:buFont typeface="Wingdings" pitchFamily="2" charset="2"/>
                <a:buNone/>
                <a:tabLst/>
                <a:defRPr/>
              </a:pPr>
              <a:r>
                <a:rPr lang="en-US" altLang="ko-KR" sz="1000" b="1" dirty="0">
                  <a:solidFill>
                    <a:srgbClr val="C00000"/>
                  </a:solidFill>
                  <a:latin typeface="+mj-ea"/>
                  <a:ea typeface="+mj-ea"/>
                  <a:cs typeface="Arial" pitchFamily="34" charset="0"/>
                </a:rPr>
                <a:t>1</a:t>
              </a:r>
              <a:endPara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ea"/>
                <a:ea typeface="+mj-ea"/>
                <a:cs typeface="Arial" pitchFamily="34" charset="0"/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5B02B2CF-5C69-63EB-7629-76F8657E63CF}"/>
              </a:ext>
            </a:extLst>
          </p:cNvPr>
          <p:cNvGrpSpPr/>
          <p:nvPr/>
        </p:nvGrpSpPr>
        <p:grpSpPr>
          <a:xfrm>
            <a:off x="271794" y="3797268"/>
            <a:ext cx="5196194" cy="1165258"/>
            <a:chOff x="355614" y="2493242"/>
            <a:chExt cx="5196194" cy="1165258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608BA369-30BD-5413-A7A8-69DBCCF73D02}"/>
                </a:ext>
              </a:extLst>
            </p:cNvPr>
            <p:cNvSpPr/>
            <p:nvPr/>
          </p:nvSpPr>
          <p:spPr>
            <a:xfrm>
              <a:off x="471888" y="2558560"/>
              <a:ext cx="5079920" cy="1099940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AutoShape 40">
              <a:extLst>
                <a:ext uri="{FF2B5EF4-FFF2-40B4-BE49-F238E27FC236}">
                  <a16:creationId xmlns:a16="http://schemas.microsoft.com/office/drawing/2014/main" id="{50D22C8C-1EEE-32E9-5A93-DD95ED49C6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614" y="2493242"/>
              <a:ext cx="190500" cy="152400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19050" algn="ctr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rgbClr val="4F81BD"/>
                </a:buClr>
                <a:buSzTx/>
                <a:buFont typeface="Wingdings" pitchFamily="2" charset="2"/>
                <a:buNone/>
                <a:tabLst/>
                <a:defRPr/>
              </a:pPr>
              <a:r>
                <a:rPr kumimoji="0" lang="en-US" altLang="ko-KR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+mj-ea"/>
                  <a:ea typeface="+mj-ea"/>
                  <a:cs typeface="Arial" pitchFamily="34" charset="0"/>
                </a:rPr>
                <a:t>2</a:t>
              </a:r>
              <a:endPara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ea"/>
                <a:ea typeface="+mj-ea"/>
                <a:cs typeface="Arial" pitchFamily="34" charset="0"/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673E8462-5C5A-25F9-E53C-0CE387741B36}"/>
              </a:ext>
            </a:extLst>
          </p:cNvPr>
          <p:cNvGrpSpPr/>
          <p:nvPr/>
        </p:nvGrpSpPr>
        <p:grpSpPr>
          <a:xfrm>
            <a:off x="271794" y="4968843"/>
            <a:ext cx="5196194" cy="669957"/>
            <a:chOff x="355614" y="2493242"/>
            <a:chExt cx="5196194" cy="669957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97E51849-E275-782E-3FB1-C4F66CF78B1A}"/>
                </a:ext>
              </a:extLst>
            </p:cNvPr>
            <p:cNvSpPr/>
            <p:nvPr/>
          </p:nvSpPr>
          <p:spPr>
            <a:xfrm>
              <a:off x="471888" y="2558560"/>
              <a:ext cx="5079920" cy="604639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AutoShape 40">
              <a:extLst>
                <a:ext uri="{FF2B5EF4-FFF2-40B4-BE49-F238E27FC236}">
                  <a16:creationId xmlns:a16="http://schemas.microsoft.com/office/drawing/2014/main" id="{84FC386D-5666-047F-9073-7C772F09AF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614" y="2493242"/>
              <a:ext cx="190500" cy="152400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19050" algn="ctr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rgbClr val="4F81BD"/>
                </a:buClr>
                <a:buSzTx/>
                <a:buFont typeface="Wingdings" pitchFamily="2" charset="2"/>
                <a:buNone/>
                <a:tabLst/>
                <a:defRPr/>
              </a:pPr>
              <a:r>
                <a:rPr lang="en-US" altLang="ko-KR" sz="1000" b="1" dirty="0">
                  <a:solidFill>
                    <a:srgbClr val="C00000"/>
                  </a:solidFill>
                  <a:latin typeface="+mj-ea"/>
                  <a:ea typeface="+mj-ea"/>
                  <a:cs typeface="Arial" pitchFamily="34" charset="0"/>
                </a:rPr>
                <a:t>3</a:t>
              </a:r>
              <a:endPara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ea"/>
                <a:ea typeface="+mj-ea"/>
                <a:cs typeface="Arial" pitchFamily="34" charset="0"/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7FE1536C-DDF6-0703-FE68-E97CA00883DC}"/>
              </a:ext>
            </a:extLst>
          </p:cNvPr>
          <p:cNvGrpSpPr/>
          <p:nvPr/>
        </p:nvGrpSpPr>
        <p:grpSpPr>
          <a:xfrm>
            <a:off x="271794" y="5664168"/>
            <a:ext cx="5196194" cy="1356141"/>
            <a:chOff x="355614" y="2493242"/>
            <a:chExt cx="5196194" cy="1356141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7C681FCA-94AD-2850-CF81-F5CE32A120CB}"/>
                </a:ext>
              </a:extLst>
            </p:cNvPr>
            <p:cNvSpPr/>
            <p:nvPr/>
          </p:nvSpPr>
          <p:spPr>
            <a:xfrm>
              <a:off x="471888" y="2558560"/>
              <a:ext cx="5079920" cy="1290823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AutoShape 40">
              <a:extLst>
                <a:ext uri="{FF2B5EF4-FFF2-40B4-BE49-F238E27FC236}">
                  <a16:creationId xmlns:a16="http://schemas.microsoft.com/office/drawing/2014/main" id="{8547CCE9-2B39-AC1A-5A93-B1B44405B6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614" y="2493242"/>
              <a:ext cx="190500" cy="152400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19050" algn="ctr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rgbClr val="4F81BD"/>
                </a:buClr>
                <a:buSzTx/>
                <a:buFont typeface="Wingdings" pitchFamily="2" charset="2"/>
                <a:buNone/>
                <a:tabLst/>
                <a:defRPr/>
              </a:pPr>
              <a:r>
                <a:rPr kumimoji="0" lang="en-US" altLang="ko-KR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+mj-ea"/>
                  <a:ea typeface="+mj-ea"/>
                  <a:cs typeface="Arial" pitchFamily="34" charset="0"/>
                </a:rPr>
                <a:t>4</a:t>
              </a:r>
              <a:endPara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ea"/>
                <a:ea typeface="+mj-ea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76074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4">
            <a:extLst>
              <a:ext uri="{FF2B5EF4-FFF2-40B4-BE49-F238E27FC236}">
                <a16:creationId xmlns:a16="http://schemas.microsoft.com/office/drawing/2014/main" id="{C86F9EAE-F351-4D00-AD07-407FF5785F94}"/>
              </a:ext>
            </a:extLst>
          </p:cNvPr>
          <p:cNvSpPr txBox="1">
            <a:spLocks/>
          </p:cNvSpPr>
          <p:nvPr/>
        </p:nvSpPr>
        <p:spPr>
          <a:xfrm>
            <a:off x="221536" y="109173"/>
            <a:ext cx="7706491" cy="446020"/>
          </a:xfrm>
          <a:prstGeom prst="rect">
            <a:avLst/>
          </a:prstGeom>
        </p:spPr>
        <p:txBody>
          <a:bodyPr wrap="none"/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세부 과제명 </a:t>
            </a:r>
            <a:r>
              <a:rPr lang="en-US" altLang="ko-KR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altLang="ko-KR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IoT </a:t>
            </a:r>
            <a:r>
              <a:rPr lang="ko-KR" altLang="en-US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빅데이터 및 인공지능 기반의 축산 악취 실시간 조기 예</a:t>
            </a:r>
            <a:r>
              <a:rPr lang="en-US" altLang="ko-KR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,</a:t>
            </a:r>
            <a:r>
              <a:rPr lang="ko-KR" altLang="en-US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경보 알고리즘 개발 및 실증 연구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C87074A4-D440-4674-B0A4-91D4F5E87437}"/>
              </a:ext>
            </a:extLst>
          </p:cNvPr>
          <p:cNvSpPr txBox="1"/>
          <p:nvPr/>
        </p:nvSpPr>
        <p:spPr>
          <a:xfrm>
            <a:off x="8154896" y="342611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Ⅲ</a:t>
            </a:r>
            <a:endParaRPr lang="ko-KR" altLang="en-US" sz="28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56E7B2F1-E7A8-47D3-A8EF-3CEF2088A4FD}"/>
              </a:ext>
            </a:extLst>
          </p:cNvPr>
          <p:cNvSpPr/>
          <p:nvPr/>
        </p:nvSpPr>
        <p:spPr>
          <a:xfrm>
            <a:off x="8608633" y="430945"/>
            <a:ext cx="17187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03030"/>
                </a:solidFill>
                <a:latin typeface="+mn-ea"/>
              </a:rPr>
              <a:t>학습코어 구성 </a:t>
            </a:r>
            <a:r>
              <a:rPr lang="en-US" altLang="ko-KR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03030"/>
                </a:solidFill>
                <a:latin typeface="+mn-ea"/>
              </a:rPr>
              <a:t>(1/4)</a:t>
            </a:r>
            <a:endParaRPr lang="ko-KR" altLang="en-US" spc="-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03030"/>
              </a:solidFill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40EA27-81C4-4277-941E-6F50437C2B7D}"/>
              </a:ext>
            </a:extLst>
          </p:cNvPr>
          <p:cNvSpPr txBox="1"/>
          <p:nvPr/>
        </p:nvSpPr>
        <p:spPr>
          <a:xfrm>
            <a:off x="412748" y="1140156"/>
            <a:ext cx="9967327" cy="4542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142875" indent="-142875" defTabSz="914400" fontAlgn="base">
              <a:lnSpc>
                <a:spcPct val="150000"/>
              </a:lnSpc>
              <a:spcBef>
                <a:spcPct val="0"/>
              </a:spcBef>
              <a:spcAft>
                <a:spcPts val="800"/>
              </a:spcAft>
              <a:buSzPct val="75000"/>
              <a:buBlip>
                <a:blip r:embed="rId3"/>
              </a:buBlip>
              <a:defRPr/>
            </a:pPr>
            <a:r>
              <a:rPr lang="ko-KR" altLang="en-US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학습 코어에 대한 구성은 다음과 같습니다</a:t>
            </a:r>
            <a:r>
              <a:rPr lang="en-US" altLang="ko-KR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endParaRPr lang="ko-KR" altLang="en-US" b="1" spc="-100" dirty="0">
              <a:ln>
                <a:solidFill>
                  <a:srgbClr val="C2CAD4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54A37335-4D99-45BF-A713-4701E1CA2578}"/>
              </a:ext>
            </a:extLst>
          </p:cNvPr>
          <p:cNvSpPr/>
          <p:nvPr/>
        </p:nvSpPr>
        <p:spPr>
          <a:xfrm>
            <a:off x="3753129" y="2809102"/>
            <a:ext cx="6406199" cy="440796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판단 기준</a:t>
            </a:r>
            <a:endParaRPr lang="en-US" altLang="ko-KR" sz="1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r>
              <a: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→ 이상 값 </a:t>
            </a:r>
            <a:r>
              <a:rPr lang="en-US" altLang="ko-KR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</a:t>
            </a:r>
            <a:r>
              <a: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데이터 허용 범위를 벗어난 경우 ▶ 허용범위 내로 보정</a:t>
            </a:r>
            <a:endParaRPr lang="en-US" altLang="ko-KR" sz="1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endParaRPr lang="en-US" altLang="ko-KR" sz="1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endParaRPr lang="en-US" altLang="ko-KR" sz="1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endParaRPr lang="en-US" altLang="ko-KR" sz="1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endParaRPr lang="en-US" altLang="ko-KR" sz="1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endParaRPr lang="en-US" altLang="ko-KR" sz="1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endParaRPr lang="en-US" altLang="ko-KR" sz="1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endParaRPr lang="en-US" altLang="ko-KR" sz="1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endParaRPr lang="en-US" altLang="ko-KR" sz="1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endParaRPr lang="en-US" altLang="ko-KR" sz="1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r>
              <a: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→ 결측 값 </a:t>
            </a:r>
            <a:r>
              <a:rPr lang="en-US" altLang="ko-KR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</a:t>
            </a:r>
            <a:r>
              <a: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입력이 되지 않았거나 값이 </a:t>
            </a:r>
            <a:r>
              <a:rPr lang="en-US" altLang="ko-KR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NULL</a:t>
            </a:r>
            <a:r>
              <a: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인 경우</a:t>
            </a:r>
            <a:endParaRPr lang="en-US" altLang="ko-KR" sz="1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endParaRPr lang="en-US" altLang="ko-KR" sz="1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※ 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입력이 되지 않았다는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의미는 흐름 상 있어야 할 값이 없는 경우로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“1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시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3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시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4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시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5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시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…”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인 경우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2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시가 입력되지 않음을 알 수 있음</a:t>
            </a:r>
            <a:endParaRPr lang="en-US" altLang="ko-KR" sz="9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endParaRPr lang="en-US" altLang="ko-KR" sz="1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보정 방법 </a:t>
            </a:r>
            <a:r>
              <a:rPr lang="en-US" altLang="ko-KR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</a:t>
            </a:r>
            <a:r>
              <a: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암모니아</a:t>
            </a:r>
            <a:r>
              <a:rPr lang="en-US" altLang="ko-KR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황화수소</a:t>
            </a:r>
            <a:r>
              <a:rPr lang="en-US" altLang="ko-KR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온도</a:t>
            </a:r>
            <a:r>
              <a:rPr lang="en-US" altLang="ko-KR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습도</a:t>
            </a:r>
            <a:r>
              <a:rPr lang="en-US" altLang="ko-KR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)</a:t>
            </a:r>
          </a:p>
          <a:p>
            <a:r>
              <a: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→ </a:t>
            </a:r>
            <a:r>
              <a:rPr lang="en-US" altLang="ko-KR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case1 :</a:t>
            </a:r>
            <a:r>
              <a: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통계량 요약 시 대체가 가능한 값이 있는 경우 해당 정보 사용 안함</a:t>
            </a:r>
            <a:endParaRPr lang="en-US" altLang="ko-KR" sz="1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r>
              <a: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→ </a:t>
            </a:r>
            <a:r>
              <a:rPr lang="en-US" altLang="ko-KR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case2 : </a:t>
            </a:r>
            <a:r>
              <a: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통계량 요약 시 대체가 가능한 값이 없는 경우 선형</a:t>
            </a:r>
            <a:r>
              <a:rPr lang="en-US" altLang="ko-KR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z="1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보간법</a:t>
            </a:r>
            <a:r>
              <a:rPr lang="en-US" altLang="ko-KR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(linear interpolation) </a:t>
            </a:r>
            <a:r>
              <a: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활용</a:t>
            </a:r>
            <a:endParaRPr lang="en-US" altLang="ko-KR" sz="1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endParaRPr lang="ko-KR" altLang="en-US" sz="1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7" name="Rectangle 79">
            <a:extLst>
              <a:ext uri="{FF2B5EF4-FFF2-40B4-BE49-F238E27FC236}">
                <a16:creationId xmlns:a16="http://schemas.microsoft.com/office/drawing/2014/main" id="{5E2EAE4C-D0A0-4D98-A853-7B421FC422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6783" y="2096823"/>
            <a:ext cx="1358358" cy="504000"/>
          </a:xfrm>
          <a:prstGeom prst="rect">
            <a:avLst/>
          </a:prstGeom>
          <a:solidFill>
            <a:schemeClr val="tx1"/>
          </a:solidFill>
          <a:ln w="6350" algn="ctr">
            <a:noFill/>
            <a:miter lim="800000"/>
            <a:headEnd/>
            <a:tailEnd/>
          </a:ln>
        </p:spPr>
        <p:txBody>
          <a:bodyPr wrap="none" lIns="36000" tIns="36000" rIns="36000" bIns="36000" anchor="ctr"/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9pPr>
          </a:lstStyle>
          <a:p>
            <a:pPr marL="92075" indent="-92075" algn="ctr">
              <a:spcBef>
                <a:spcPts val="500"/>
              </a:spcBef>
            </a:pPr>
            <a:r>
              <a:rPr lang="ko-KR" altLang="en-US" sz="1100" dirty="0">
                <a:solidFill>
                  <a:schemeClr val="bg1"/>
                </a:solidFill>
                <a:latin typeface="+mn-ea"/>
                <a:ea typeface="+mn-ea"/>
                <a:cs typeface="Arial" pitchFamily="34" charset="0"/>
              </a:rPr>
              <a:t>학습 데이터 호출</a:t>
            </a:r>
            <a:endParaRPr lang="en-US" altLang="ko-KR" sz="1100" dirty="0"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</p:txBody>
      </p:sp>
      <p:sp>
        <p:nvSpPr>
          <p:cNvPr id="42" name="Rectangle 79">
            <a:extLst>
              <a:ext uri="{FF2B5EF4-FFF2-40B4-BE49-F238E27FC236}">
                <a16:creationId xmlns:a16="http://schemas.microsoft.com/office/drawing/2014/main" id="{29B4EE61-9DD0-408F-820D-A88EA23AB7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6783" y="2790553"/>
            <a:ext cx="1358358" cy="504000"/>
          </a:xfrm>
          <a:prstGeom prst="rect">
            <a:avLst/>
          </a:prstGeom>
          <a:solidFill>
            <a:schemeClr val="tx1"/>
          </a:solidFill>
          <a:ln w="6350" algn="ctr">
            <a:noFill/>
            <a:miter lim="800000"/>
            <a:headEnd/>
            <a:tailEnd/>
          </a:ln>
        </p:spPr>
        <p:txBody>
          <a:bodyPr wrap="none" lIns="36000" tIns="36000" rIns="36000" bIns="36000" anchor="ctr"/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9pPr>
          </a:lstStyle>
          <a:p>
            <a:pPr marL="92075" indent="-92075" algn="ctr">
              <a:spcBef>
                <a:spcPts val="500"/>
              </a:spcBef>
            </a:pPr>
            <a:r>
              <a:rPr lang="ko-KR" altLang="en-US" sz="1200" dirty="0">
                <a:solidFill>
                  <a:schemeClr val="bg1"/>
                </a:solidFill>
                <a:latin typeface="+mn-ea"/>
                <a:ea typeface="+mn-ea"/>
                <a:cs typeface="Arial" pitchFamily="34" charset="0"/>
              </a:rPr>
              <a:t>이상 및 결측</a:t>
            </a:r>
            <a:endParaRPr lang="en-US" altLang="ko-KR" sz="1200" dirty="0"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  <a:p>
            <a:pPr marL="92075" indent="-92075" algn="ctr">
              <a:spcBef>
                <a:spcPts val="500"/>
              </a:spcBef>
            </a:pPr>
            <a:r>
              <a:rPr lang="ko-KR" altLang="en-US" sz="1200" dirty="0">
                <a:solidFill>
                  <a:schemeClr val="bg1"/>
                </a:solidFill>
                <a:latin typeface="+mn-ea"/>
                <a:ea typeface="+mn-ea"/>
                <a:cs typeface="Arial" pitchFamily="34" charset="0"/>
              </a:rPr>
              <a:t>값 보정</a:t>
            </a:r>
            <a:endParaRPr lang="en-US" altLang="ko-KR" sz="1200" dirty="0"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4134A425-691A-432F-9D43-82AE69E5E66C}"/>
              </a:ext>
            </a:extLst>
          </p:cNvPr>
          <p:cNvSpPr/>
          <p:nvPr/>
        </p:nvSpPr>
        <p:spPr>
          <a:xfrm>
            <a:off x="3753129" y="2096823"/>
            <a:ext cx="6406199" cy="5040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DB </a:t>
            </a:r>
            <a:r>
              <a: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정보를 통해 학습 데이터 호출</a:t>
            </a:r>
          </a:p>
        </p:txBody>
      </p: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EEAB70AB-ED71-466F-A7A6-A858CFE7C55A}"/>
              </a:ext>
            </a:extLst>
          </p:cNvPr>
          <p:cNvCxnSpPr>
            <a:cxnSpLocks/>
            <a:stCxn id="37" idx="3"/>
            <a:endCxn id="49" idx="1"/>
          </p:cNvCxnSpPr>
          <p:nvPr/>
        </p:nvCxnSpPr>
        <p:spPr>
          <a:xfrm>
            <a:off x="2885141" y="2348823"/>
            <a:ext cx="867988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A9CFAC3A-C768-44D0-B233-8D8530639CB1}"/>
              </a:ext>
            </a:extLst>
          </p:cNvPr>
          <p:cNvCxnSpPr>
            <a:cxnSpLocks/>
          </p:cNvCxnSpPr>
          <p:nvPr/>
        </p:nvCxnSpPr>
        <p:spPr>
          <a:xfrm>
            <a:off x="2205962" y="2600823"/>
            <a:ext cx="0" cy="18973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B95BBD4C-C2EF-41E9-A025-EE61359C4A0E}"/>
              </a:ext>
            </a:extLst>
          </p:cNvPr>
          <p:cNvCxnSpPr>
            <a:cxnSpLocks/>
            <a:stCxn id="42" idx="2"/>
          </p:cNvCxnSpPr>
          <p:nvPr/>
        </p:nvCxnSpPr>
        <p:spPr>
          <a:xfrm>
            <a:off x="2205962" y="3294553"/>
            <a:ext cx="0" cy="392251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3A5BF226-697F-4DFD-8961-9040E158699E}"/>
              </a:ext>
            </a:extLst>
          </p:cNvPr>
          <p:cNvCxnSpPr>
            <a:cxnSpLocks/>
            <a:stCxn id="42" idx="3"/>
            <a:endCxn id="48" idx="1"/>
          </p:cNvCxnSpPr>
          <p:nvPr/>
        </p:nvCxnSpPr>
        <p:spPr>
          <a:xfrm>
            <a:off x="2885141" y="3042553"/>
            <a:ext cx="867988" cy="1970530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사각형: 둥근 모서리 63">
            <a:extLst>
              <a:ext uri="{FF2B5EF4-FFF2-40B4-BE49-F238E27FC236}">
                <a16:creationId xmlns:a16="http://schemas.microsoft.com/office/drawing/2014/main" id="{79C8FA1F-BBC4-469B-BF00-CC84C623815F}"/>
              </a:ext>
            </a:extLst>
          </p:cNvPr>
          <p:cNvSpPr/>
          <p:nvPr/>
        </p:nvSpPr>
        <p:spPr>
          <a:xfrm>
            <a:off x="529389" y="2790552"/>
            <a:ext cx="921219" cy="4426511"/>
          </a:xfrm>
          <a:prstGeom prst="roundRect">
            <a:avLst>
              <a:gd name="adj" fmla="val 8430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데이터</a:t>
            </a:r>
            <a:endParaRPr lang="en-US" altLang="ko-KR" sz="11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ctr"/>
            <a:r>
              <a:rPr lang="ko-KR" altLang="en-US" sz="11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전처리</a:t>
            </a:r>
            <a:endParaRPr lang="ko-KR" altLang="en-US" sz="11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66" name="사각형: 둥근 모서리 65">
            <a:extLst>
              <a:ext uri="{FF2B5EF4-FFF2-40B4-BE49-F238E27FC236}">
                <a16:creationId xmlns:a16="http://schemas.microsoft.com/office/drawing/2014/main" id="{AB33EC3C-2002-4856-A213-0B551562F512}"/>
              </a:ext>
            </a:extLst>
          </p:cNvPr>
          <p:cNvSpPr/>
          <p:nvPr/>
        </p:nvSpPr>
        <p:spPr>
          <a:xfrm>
            <a:off x="529389" y="2096824"/>
            <a:ext cx="921219" cy="504000"/>
          </a:xfrm>
          <a:prstGeom prst="roundRect">
            <a:avLst>
              <a:gd name="adj" fmla="val 8430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학습 데이터 호출</a:t>
            </a:r>
          </a:p>
        </p:txBody>
      </p:sp>
      <p:pic>
        <p:nvPicPr>
          <p:cNvPr id="67" name="그림 66" descr="화살이(가) 표시된 사진&#10;&#10;자동 생성된 설명">
            <a:extLst>
              <a:ext uri="{FF2B5EF4-FFF2-40B4-BE49-F238E27FC236}">
                <a16:creationId xmlns:a16="http://schemas.microsoft.com/office/drawing/2014/main" id="{64698E17-0A3B-4778-BA26-CD9CF1B08F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1970" y="6220439"/>
            <a:ext cx="2554445" cy="890093"/>
          </a:xfrm>
          <a:prstGeom prst="rect">
            <a:avLst/>
          </a:prstGeom>
        </p:spPr>
      </p:pic>
      <p:pic>
        <p:nvPicPr>
          <p:cNvPr id="69" name="그림 68">
            <a:extLst>
              <a:ext uri="{FF2B5EF4-FFF2-40B4-BE49-F238E27FC236}">
                <a16:creationId xmlns:a16="http://schemas.microsoft.com/office/drawing/2014/main" id="{78734A34-6BE4-41E2-98A7-574F36DB67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8624" y="6220439"/>
            <a:ext cx="2780017" cy="890093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7B7668E0-FD53-48F7-8F67-774642127426}"/>
              </a:ext>
            </a:extLst>
          </p:cNvPr>
          <p:cNvSpPr/>
          <p:nvPr/>
        </p:nvSpPr>
        <p:spPr>
          <a:xfrm>
            <a:off x="4197816" y="6017426"/>
            <a:ext cx="798617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case1 </a:t>
            </a:r>
            <a:r>
              <a:rPr lang="ko-KR" altLang="en-US" sz="9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예시</a:t>
            </a:r>
            <a:r>
              <a:rPr lang="en-US" altLang="ko-KR" sz="9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endParaRPr lang="ko-KR" altLang="en-US" sz="900" u="sng" dirty="0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B3AB8732-7EE9-443B-9A82-D7979A5746F8}"/>
              </a:ext>
            </a:extLst>
          </p:cNvPr>
          <p:cNvSpPr/>
          <p:nvPr/>
        </p:nvSpPr>
        <p:spPr>
          <a:xfrm>
            <a:off x="7178572" y="6017426"/>
            <a:ext cx="798617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case2 </a:t>
            </a:r>
            <a:r>
              <a:rPr lang="ko-KR" altLang="en-US" sz="9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예시</a:t>
            </a:r>
            <a:r>
              <a:rPr lang="en-US" altLang="ko-KR" sz="9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endParaRPr lang="ko-KR" altLang="en-US" sz="900" u="sng" dirty="0"/>
          </a:p>
        </p:txBody>
      </p:sp>
      <p:cxnSp>
        <p:nvCxnSpPr>
          <p:cNvPr id="100" name="직선 연결선 99">
            <a:extLst>
              <a:ext uri="{FF2B5EF4-FFF2-40B4-BE49-F238E27FC236}">
                <a16:creationId xmlns:a16="http://schemas.microsoft.com/office/drawing/2014/main" id="{87F9E7B5-AA69-4287-8452-F41A941A144E}"/>
              </a:ext>
            </a:extLst>
          </p:cNvPr>
          <p:cNvCxnSpPr/>
          <p:nvPr/>
        </p:nvCxnSpPr>
        <p:spPr>
          <a:xfrm>
            <a:off x="4752758" y="3498225"/>
            <a:ext cx="0" cy="95876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연결선 100">
            <a:extLst>
              <a:ext uri="{FF2B5EF4-FFF2-40B4-BE49-F238E27FC236}">
                <a16:creationId xmlns:a16="http://schemas.microsoft.com/office/drawing/2014/main" id="{CA431C01-962F-4BD0-94FF-876F5F0A21D5}"/>
              </a:ext>
            </a:extLst>
          </p:cNvPr>
          <p:cNvCxnSpPr/>
          <p:nvPr/>
        </p:nvCxnSpPr>
        <p:spPr>
          <a:xfrm>
            <a:off x="4752758" y="4460165"/>
            <a:ext cx="1588328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타원 103">
            <a:extLst>
              <a:ext uri="{FF2B5EF4-FFF2-40B4-BE49-F238E27FC236}">
                <a16:creationId xmlns:a16="http://schemas.microsoft.com/office/drawing/2014/main" id="{52C12459-9D27-45FC-B7D5-FA8A904B7CFB}"/>
              </a:ext>
            </a:extLst>
          </p:cNvPr>
          <p:cNvSpPr/>
          <p:nvPr/>
        </p:nvSpPr>
        <p:spPr>
          <a:xfrm>
            <a:off x="4979662" y="4190098"/>
            <a:ext cx="56726" cy="50632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78919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57838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436757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915677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394596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873515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352434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31353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05" name="타원 104">
            <a:extLst>
              <a:ext uri="{FF2B5EF4-FFF2-40B4-BE49-F238E27FC236}">
                <a16:creationId xmlns:a16="http://schemas.microsoft.com/office/drawing/2014/main" id="{F3D85D24-5B8B-49B6-8FE7-5C63E21C857D}"/>
              </a:ext>
            </a:extLst>
          </p:cNvPr>
          <p:cNvSpPr/>
          <p:nvPr/>
        </p:nvSpPr>
        <p:spPr>
          <a:xfrm>
            <a:off x="5178203" y="4190098"/>
            <a:ext cx="56726" cy="50632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78919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57838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436757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915677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394596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873515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352434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31353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06" name="타원 105">
            <a:extLst>
              <a:ext uri="{FF2B5EF4-FFF2-40B4-BE49-F238E27FC236}">
                <a16:creationId xmlns:a16="http://schemas.microsoft.com/office/drawing/2014/main" id="{018FBC63-9E1C-4E24-811F-BA574F720358}"/>
              </a:ext>
            </a:extLst>
          </p:cNvPr>
          <p:cNvSpPr/>
          <p:nvPr/>
        </p:nvSpPr>
        <p:spPr>
          <a:xfrm>
            <a:off x="5376744" y="4134644"/>
            <a:ext cx="56726" cy="50632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78919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57838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436757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915677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394596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873515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352434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31353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07" name="타원 106">
            <a:extLst>
              <a:ext uri="{FF2B5EF4-FFF2-40B4-BE49-F238E27FC236}">
                <a16:creationId xmlns:a16="http://schemas.microsoft.com/office/drawing/2014/main" id="{1CE26FFC-D1E3-4BD1-B560-55D8F51EF986}"/>
              </a:ext>
            </a:extLst>
          </p:cNvPr>
          <p:cNvSpPr/>
          <p:nvPr/>
        </p:nvSpPr>
        <p:spPr>
          <a:xfrm>
            <a:off x="5575285" y="4081601"/>
            <a:ext cx="56726" cy="50632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78919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57838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436757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915677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394596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873515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352434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31353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08" name="타원 107">
            <a:extLst>
              <a:ext uri="{FF2B5EF4-FFF2-40B4-BE49-F238E27FC236}">
                <a16:creationId xmlns:a16="http://schemas.microsoft.com/office/drawing/2014/main" id="{96768BD1-2EA8-497E-9CB3-D8FD56154CE4}"/>
              </a:ext>
            </a:extLst>
          </p:cNvPr>
          <p:cNvSpPr/>
          <p:nvPr/>
        </p:nvSpPr>
        <p:spPr>
          <a:xfrm>
            <a:off x="5972367" y="4134644"/>
            <a:ext cx="56726" cy="50632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78919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57838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436757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915677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394596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873515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352434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31353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0D23FDC9-9E40-4B4C-8D67-A9D9CA0C96F5}"/>
              </a:ext>
            </a:extLst>
          </p:cNvPr>
          <p:cNvSpPr/>
          <p:nvPr/>
        </p:nvSpPr>
        <p:spPr>
          <a:xfrm>
            <a:off x="6170908" y="4240729"/>
            <a:ext cx="56726" cy="50632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78919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57838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436757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915677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394596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873515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352434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31353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cxnSp>
        <p:nvCxnSpPr>
          <p:cNvPr id="111" name="직선 연결선 110">
            <a:extLst>
              <a:ext uri="{FF2B5EF4-FFF2-40B4-BE49-F238E27FC236}">
                <a16:creationId xmlns:a16="http://schemas.microsoft.com/office/drawing/2014/main" id="{3B67A7A6-4B54-473B-84E8-BD885C0B0AE2}"/>
              </a:ext>
            </a:extLst>
          </p:cNvPr>
          <p:cNvCxnSpPr/>
          <p:nvPr/>
        </p:nvCxnSpPr>
        <p:spPr>
          <a:xfrm>
            <a:off x="4752758" y="3912797"/>
            <a:ext cx="1588328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타원 112">
            <a:extLst>
              <a:ext uri="{FF2B5EF4-FFF2-40B4-BE49-F238E27FC236}">
                <a16:creationId xmlns:a16="http://schemas.microsoft.com/office/drawing/2014/main" id="{ED112026-D60F-46EE-A00C-0A3FA3DEE0A4}"/>
              </a:ext>
            </a:extLst>
          </p:cNvPr>
          <p:cNvSpPr/>
          <p:nvPr/>
        </p:nvSpPr>
        <p:spPr>
          <a:xfrm>
            <a:off x="5773826" y="3620690"/>
            <a:ext cx="56726" cy="5063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78919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57838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436757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915677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394596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873515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352434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31353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7B860DDC-871C-4297-AF0F-B8E655B672BA}"/>
              </a:ext>
            </a:extLst>
          </p:cNvPr>
          <p:cNvSpPr/>
          <p:nvPr/>
        </p:nvSpPr>
        <p:spPr>
          <a:xfrm>
            <a:off x="5717099" y="3546545"/>
            <a:ext cx="170179" cy="207123"/>
          </a:xfrm>
          <a:prstGeom prst="rect">
            <a:avLst/>
          </a:prstGeom>
          <a:solidFill>
            <a:schemeClr val="accent2">
              <a:lumMod val="20000"/>
              <a:lumOff val="80000"/>
              <a:alpha val="3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78919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57838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436757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915677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394596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873515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352434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31353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cxnSp>
        <p:nvCxnSpPr>
          <p:cNvPr id="93" name="직선 연결선 92">
            <a:extLst>
              <a:ext uri="{FF2B5EF4-FFF2-40B4-BE49-F238E27FC236}">
                <a16:creationId xmlns:a16="http://schemas.microsoft.com/office/drawing/2014/main" id="{70771FD2-F313-4C30-9191-A6F541610D09}"/>
              </a:ext>
            </a:extLst>
          </p:cNvPr>
          <p:cNvCxnSpPr>
            <a:cxnSpLocks/>
          </p:cNvCxnSpPr>
          <p:nvPr/>
        </p:nvCxnSpPr>
        <p:spPr>
          <a:xfrm>
            <a:off x="5004461" y="4442585"/>
            <a:ext cx="0" cy="41735"/>
          </a:xfrm>
          <a:prstGeom prst="line">
            <a:avLst/>
          </a:prstGeom>
          <a:ln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연결선 93">
            <a:extLst>
              <a:ext uri="{FF2B5EF4-FFF2-40B4-BE49-F238E27FC236}">
                <a16:creationId xmlns:a16="http://schemas.microsoft.com/office/drawing/2014/main" id="{5CF5C540-58B7-4BB8-9391-AA5FC011A527}"/>
              </a:ext>
            </a:extLst>
          </p:cNvPr>
          <p:cNvCxnSpPr>
            <a:cxnSpLocks/>
          </p:cNvCxnSpPr>
          <p:nvPr/>
        </p:nvCxnSpPr>
        <p:spPr>
          <a:xfrm>
            <a:off x="5203002" y="4442585"/>
            <a:ext cx="0" cy="41735"/>
          </a:xfrm>
          <a:prstGeom prst="line">
            <a:avLst/>
          </a:prstGeom>
          <a:ln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연결선 94">
            <a:extLst>
              <a:ext uri="{FF2B5EF4-FFF2-40B4-BE49-F238E27FC236}">
                <a16:creationId xmlns:a16="http://schemas.microsoft.com/office/drawing/2014/main" id="{F01111E0-23D3-4C59-BDB8-46EFE840111D}"/>
              </a:ext>
            </a:extLst>
          </p:cNvPr>
          <p:cNvCxnSpPr>
            <a:cxnSpLocks/>
          </p:cNvCxnSpPr>
          <p:nvPr/>
        </p:nvCxnSpPr>
        <p:spPr>
          <a:xfrm>
            <a:off x="5401543" y="4442585"/>
            <a:ext cx="0" cy="41735"/>
          </a:xfrm>
          <a:prstGeom prst="line">
            <a:avLst/>
          </a:prstGeom>
          <a:ln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연결선 95">
            <a:extLst>
              <a:ext uri="{FF2B5EF4-FFF2-40B4-BE49-F238E27FC236}">
                <a16:creationId xmlns:a16="http://schemas.microsoft.com/office/drawing/2014/main" id="{D1500E87-5CED-4CEA-B2B4-C5ABF5C92C8A}"/>
              </a:ext>
            </a:extLst>
          </p:cNvPr>
          <p:cNvCxnSpPr>
            <a:cxnSpLocks/>
          </p:cNvCxnSpPr>
          <p:nvPr/>
        </p:nvCxnSpPr>
        <p:spPr>
          <a:xfrm>
            <a:off x="5600084" y="4442585"/>
            <a:ext cx="0" cy="41735"/>
          </a:xfrm>
          <a:prstGeom prst="line">
            <a:avLst/>
          </a:prstGeom>
          <a:ln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00F1D2F4-D519-493B-8532-458DC0E86C31}"/>
              </a:ext>
            </a:extLst>
          </p:cNvPr>
          <p:cNvCxnSpPr>
            <a:cxnSpLocks/>
          </p:cNvCxnSpPr>
          <p:nvPr/>
        </p:nvCxnSpPr>
        <p:spPr>
          <a:xfrm>
            <a:off x="5798625" y="4442585"/>
            <a:ext cx="0" cy="41735"/>
          </a:xfrm>
          <a:prstGeom prst="line">
            <a:avLst/>
          </a:prstGeom>
          <a:ln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연결선 97">
            <a:extLst>
              <a:ext uri="{FF2B5EF4-FFF2-40B4-BE49-F238E27FC236}">
                <a16:creationId xmlns:a16="http://schemas.microsoft.com/office/drawing/2014/main" id="{493DA881-3B08-4D83-A22D-344902A4C581}"/>
              </a:ext>
            </a:extLst>
          </p:cNvPr>
          <p:cNvCxnSpPr>
            <a:cxnSpLocks/>
          </p:cNvCxnSpPr>
          <p:nvPr/>
        </p:nvCxnSpPr>
        <p:spPr>
          <a:xfrm>
            <a:off x="5997166" y="4442585"/>
            <a:ext cx="0" cy="41735"/>
          </a:xfrm>
          <a:prstGeom prst="line">
            <a:avLst/>
          </a:prstGeom>
          <a:ln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EA37A1C6-3446-4B08-A0A8-4182299F8297}"/>
              </a:ext>
            </a:extLst>
          </p:cNvPr>
          <p:cNvCxnSpPr>
            <a:cxnSpLocks/>
          </p:cNvCxnSpPr>
          <p:nvPr/>
        </p:nvCxnSpPr>
        <p:spPr>
          <a:xfrm>
            <a:off x="6195707" y="4442585"/>
            <a:ext cx="0" cy="41735"/>
          </a:xfrm>
          <a:prstGeom prst="line">
            <a:avLst/>
          </a:prstGeom>
          <a:ln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9ED770F9-7C26-4AA1-B869-18FEC5D253D5}"/>
              </a:ext>
            </a:extLst>
          </p:cNvPr>
          <p:cNvSpPr/>
          <p:nvPr/>
        </p:nvSpPr>
        <p:spPr>
          <a:xfrm>
            <a:off x="5938586" y="3617291"/>
            <a:ext cx="538138" cy="85394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78919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57838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436757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915677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394596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873515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352434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31353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700" dirty="0">
                <a:solidFill>
                  <a:prstClr val="black"/>
                </a:solidFill>
              </a:rPr>
              <a:t>이상치</a:t>
            </a: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9ED770F9-7C26-4AA1-B869-18FEC5D253D5}"/>
              </a:ext>
            </a:extLst>
          </p:cNvPr>
          <p:cNvSpPr/>
          <p:nvPr/>
        </p:nvSpPr>
        <p:spPr>
          <a:xfrm>
            <a:off x="6122430" y="3861448"/>
            <a:ext cx="397082" cy="139455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78919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57838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436757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915677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394596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873515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352434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31353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700" dirty="0">
                <a:solidFill>
                  <a:prstClr val="black"/>
                </a:solidFill>
              </a:rPr>
              <a:t>허용</a:t>
            </a:r>
            <a:endParaRPr lang="en-US" altLang="ko-KR" sz="700" dirty="0">
              <a:solidFill>
                <a:prstClr val="black"/>
              </a:solidFill>
            </a:endParaRPr>
          </a:p>
          <a:p>
            <a:pPr algn="ctr"/>
            <a:r>
              <a:rPr lang="ko-KR" altLang="en-US" sz="700" dirty="0">
                <a:solidFill>
                  <a:prstClr val="black"/>
                </a:solidFill>
              </a:rPr>
              <a:t>범위</a:t>
            </a:r>
          </a:p>
        </p:txBody>
      </p:sp>
      <p:cxnSp>
        <p:nvCxnSpPr>
          <p:cNvPr id="126" name="직선 연결선 125">
            <a:extLst>
              <a:ext uri="{FF2B5EF4-FFF2-40B4-BE49-F238E27FC236}">
                <a16:creationId xmlns:a16="http://schemas.microsoft.com/office/drawing/2014/main" id="{87F9E7B5-AA69-4287-8452-F41A941A144E}"/>
              </a:ext>
            </a:extLst>
          </p:cNvPr>
          <p:cNvCxnSpPr/>
          <p:nvPr/>
        </p:nvCxnSpPr>
        <p:spPr>
          <a:xfrm>
            <a:off x="7406540" y="3498225"/>
            <a:ext cx="0" cy="95876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연결선 126">
            <a:extLst>
              <a:ext uri="{FF2B5EF4-FFF2-40B4-BE49-F238E27FC236}">
                <a16:creationId xmlns:a16="http://schemas.microsoft.com/office/drawing/2014/main" id="{CA431C01-962F-4BD0-94FF-876F5F0A21D5}"/>
              </a:ext>
            </a:extLst>
          </p:cNvPr>
          <p:cNvCxnSpPr/>
          <p:nvPr/>
        </p:nvCxnSpPr>
        <p:spPr>
          <a:xfrm>
            <a:off x="7406540" y="4460165"/>
            <a:ext cx="1588328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타원 128">
            <a:extLst>
              <a:ext uri="{FF2B5EF4-FFF2-40B4-BE49-F238E27FC236}">
                <a16:creationId xmlns:a16="http://schemas.microsoft.com/office/drawing/2014/main" id="{52C12459-9D27-45FC-B7D5-FA8A904B7CFB}"/>
              </a:ext>
            </a:extLst>
          </p:cNvPr>
          <p:cNvSpPr/>
          <p:nvPr/>
        </p:nvSpPr>
        <p:spPr>
          <a:xfrm>
            <a:off x="7633444" y="4190098"/>
            <a:ext cx="56726" cy="50632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78919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57838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436757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915677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394596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873515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352434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31353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30" name="타원 129">
            <a:extLst>
              <a:ext uri="{FF2B5EF4-FFF2-40B4-BE49-F238E27FC236}">
                <a16:creationId xmlns:a16="http://schemas.microsoft.com/office/drawing/2014/main" id="{F3D85D24-5B8B-49B6-8FE7-5C63E21C857D}"/>
              </a:ext>
            </a:extLst>
          </p:cNvPr>
          <p:cNvSpPr/>
          <p:nvPr/>
        </p:nvSpPr>
        <p:spPr>
          <a:xfrm>
            <a:off x="7831985" y="4190098"/>
            <a:ext cx="56726" cy="50632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78919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57838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436757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915677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394596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873515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352434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31353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31" name="타원 130">
            <a:extLst>
              <a:ext uri="{FF2B5EF4-FFF2-40B4-BE49-F238E27FC236}">
                <a16:creationId xmlns:a16="http://schemas.microsoft.com/office/drawing/2014/main" id="{018FBC63-9E1C-4E24-811F-BA574F720358}"/>
              </a:ext>
            </a:extLst>
          </p:cNvPr>
          <p:cNvSpPr/>
          <p:nvPr/>
        </p:nvSpPr>
        <p:spPr>
          <a:xfrm>
            <a:off x="8030526" y="4134644"/>
            <a:ext cx="56726" cy="50632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78919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57838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436757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915677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394596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873515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352434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31353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32" name="타원 131">
            <a:extLst>
              <a:ext uri="{FF2B5EF4-FFF2-40B4-BE49-F238E27FC236}">
                <a16:creationId xmlns:a16="http://schemas.microsoft.com/office/drawing/2014/main" id="{1CE26FFC-D1E3-4BD1-B560-55D8F51EF986}"/>
              </a:ext>
            </a:extLst>
          </p:cNvPr>
          <p:cNvSpPr/>
          <p:nvPr/>
        </p:nvSpPr>
        <p:spPr>
          <a:xfrm>
            <a:off x="8229067" y="4081601"/>
            <a:ext cx="56726" cy="50632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78919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57838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436757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915677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394596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873515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352434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31353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33" name="타원 132">
            <a:extLst>
              <a:ext uri="{FF2B5EF4-FFF2-40B4-BE49-F238E27FC236}">
                <a16:creationId xmlns:a16="http://schemas.microsoft.com/office/drawing/2014/main" id="{96768BD1-2EA8-497E-9CB3-D8FD56154CE4}"/>
              </a:ext>
            </a:extLst>
          </p:cNvPr>
          <p:cNvSpPr/>
          <p:nvPr/>
        </p:nvSpPr>
        <p:spPr>
          <a:xfrm>
            <a:off x="8626149" y="4134644"/>
            <a:ext cx="56726" cy="50632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78919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57838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436757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915677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394596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873515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352434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31353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34" name="타원 133">
            <a:extLst>
              <a:ext uri="{FF2B5EF4-FFF2-40B4-BE49-F238E27FC236}">
                <a16:creationId xmlns:a16="http://schemas.microsoft.com/office/drawing/2014/main" id="{0D23FDC9-9E40-4B4C-8D67-A9D9CA0C96F5}"/>
              </a:ext>
            </a:extLst>
          </p:cNvPr>
          <p:cNvSpPr/>
          <p:nvPr/>
        </p:nvSpPr>
        <p:spPr>
          <a:xfrm>
            <a:off x="8824690" y="4240729"/>
            <a:ext cx="56726" cy="50632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78919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57838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436757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915677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394596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873515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352434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31353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cxnSp>
        <p:nvCxnSpPr>
          <p:cNvPr id="135" name="직선 연결선 134">
            <a:extLst>
              <a:ext uri="{FF2B5EF4-FFF2-40B4-BE49-F238E27FC236}">
                <a16:creationId xmlns:a16="http://schemas.microsoft.com/office/drawing/2014/main" id="{3B67A7A6-4B54-473B-84E8-BD885C0B0AE2}"/>
              </a:ext>
            </a:extLst>
          </p:cNvPr>
          <p:cNvCxnSpPr/>
          <p:nvPr/>
        </p:nvCxnSpPr>
        <p:spPr>
          <a:xfrm>
            <a:off x="7406540" y="3912797"/>
            <a:ext cx="1588328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타원 136">
            <a:extLst>
              <a:ext uri="{FF2B5EF4-FFF2-40B4-BE49-F238E27FC236}">
                <a16:creationId xmlns:a16="http://schemas.microsoft.com/office/drawing/2014/main" id="{ED112026-D60F-46EE-A00C-0A3FA3DEE0A4}"/>
              </a:ext>
            </a:extLst>
          </p:cNvPr>
          <p:cNvSpPr/>
          <p:nvPr/>
        </p:nvSpPr>
        <p:spPr>
          <a:xfrm>
            <a:off x="8427608" y="4009969"/>
            <a:ext cx="56726" cy="5063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78919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57838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436757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915677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394596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873515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352434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31353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7B860DDC-871C-4297-AF0F-B8E655B672BA}"/>
              </a:ext>
            </a:extLst>
          </p:cNvPr>
          <p:cNvSpPr/>
          <p:nvPr/>
        </p:nvSpPr>
        <p:spPr>
          <a:xfrm>
            <a:off x="8370881" y="3944877"/>
            <a:ext cx="170179" cy="207123"/>
          </a:xfrm>
          <a:prstGeom prst="rect">
            <a:avLst/>
          </a:prstGeom>
          <a:solidFill>
            <a:schemeClr val="accent2">
              <a:lumMod val="20000"/>
              <a:lumOff val="80000"/>
              <a:alpha val="3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78919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57838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436757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915677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394596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873515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352434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31353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cxnSp>
        <p:nvCxnSpPr>
          <p:cNvPr id="119" name="직선 연결선 118">
            <a:extLst>
              <a:ext uri="{FF2B5EF4-FFF2-40B4-BE49-F238E27FC236}">
                <a16:creationId xmlns:a16="http://schemas.microsoft.com/office/drawing/2014/main" id="{70771FD2-F313-4C30-9191-A6F541610D09}"/>
              </a:ext>
            </a:extLst>
          </p:cNvPr>
          <p:cNvCxnSpPr>
            <a:cxnSpLocks/>
          </p:cNvCxnSpPr>
          <p:nvPr/>
        </p:nvCxnSpPr>
        <p:spPr>
          <a:xfrm>
            <a:off x="7658243" y="4442585"/>
            <a:ext cx="0" cy="41735"/>
          </a:xfrm>
          <a:prstGeom prst="line">
            <a:avLst/>
          </a:prstGeom>
          <a:ln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>
            <a:extLst>
              <a:ext uri="{FF2B5EF4-FFF2-40B4-BE49-F238E27FC236}">
                <a16:creationId xmlns:a16="http://schemas.microsoft.com/office/drawing/2014/main" id="{5CF5C540-58B7-4BB8-9391-AA5FC011A527}"/>
              </a:ext>
            </a:extLst>
          </p:cNvPr>
          <p:cNvCxnSpPr>
            <a:cxnSpLocks/>
          </p:cNvCxnSpPr>
          <p:nvPr/>
        </p:nvCxnSpPr>
        <p:spPr>
          <a:xfrm>
            <a:off x="7856784" y="4442585"/>
            <a:ext cx="0" cy="41735"/>
          </a:xfrm>
          <a:prstGeom prst="line">
            <a:avLst/>
          </a:prstGeom>
          <a:ln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>
            <a:extLst>
              <a:ext uri="{FF2B5EF4-FFF2-40B4-BE49-F238E27FC236}">
                <a16:creationId xmlns:a16="http://schemas.microsoft.com/office/drawing/2014/main" id="{F01111E0-23D3-4C59-BDB8-46EFE840111D}"/>
              </a:ext>
            </a:extLst>
          </p:cNvPr>
          <p:cNvCxnSpPr>
            <a:cxnSpLocks/>
          </p:cNvCxnSpPr>
          <p:nvPr/>
        </p:nvCxnSpPr>
        <p:spPr>
          <a:xfrm>
            <a:off x="8055325" y="4442585"/>
            <a:ext cx="0" cy="41735"/>
          </a:xfrm>
          <a:prstGeom prst="line">
            <a:avLst/>
          </a:prstGeom>
          <a:ln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직선 연결선 121">
            <a:extLst>
              <a:ext uri="{FF2B5EF4-FFF2-40B4-BE49-F238E27FC236}">
                <a16:creationId xmlns:a16="http://schemas.microsoft.com/office/drawing/2014/main" id="{D1500E87-5CED-4CEA-B2B4-C5ABF5C92C8A}"/>
              </a:ext>
            </a:extLst>
          </p:cNvPr>
          <p:cNvCxnSpPr>
            <a:cxnSpLocks/>
          </p:cNvCxnSpPr>
          <p:nvPr/>
        </p:nvCxnSpPr>
        <p:spPr>
          <a:xfrm>
            <a:off x="8253866" y="4442585"/>
            <a:ext cx="0" cy="41735"/>
          </a:xfrm>
          <a:prstGeom prst="line">
            <a:avLst/>
          </a:prstGeom>
          <a:ln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연결선 122">
            <a:extLst>
              <a:ext uri="{FF2B5EF4-FFF2-40B4-BE49-F238E27FC236}">
                <a16:creationId xmlns:a16="http://schemas.microsoft.com/office/drawing/2014/main" id="{00F1D2F4-D519-493B-8532-458DC0E86C31}"/>
              </a:ext>
            </a:extLst>
          </p:cNvPr>
          <p:cNvCxnSpPr>
            <a:cxnSpLocks/>
          </p:cNvCxnSpPr>
          <p:nvPr/>
        </p:nvCxnSpPr>
        <p:spPr>
          <a:xfrm>
            <a:off x="8452407" y="4442585"/>
            <a:ext cx="0" cy="41735"/>
          </a:xfrm>
          <a:prstGeom prst="line">
            <a:avLst/>
          </a:prstGeom>
          <a:ln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직선 연결선 123">
            <a:extLst>
              <a:ext uri="{FF2B5EF4-FFF2-40B4-BE49-F238E27FC236}">
                <a16:creationId xmlns:a16="http://schemas.microsoft.com/office/drawing/2014/main" id="{493DA881-3B08-4D83-A22D-344902A4C581}"/>
              </a:ext>
            </a:extLst>
          </p:cNvPr>
          <p:cNvCxnSpPr>
            <a:cxnSpLocks/>
          </p:cNvCxnSpPr>
          <p:nvPr/>
        </p:nvCxnSpPr>
        <p:spPr>
          <a:xfrm>
            <a:off x="8650948" y="4442585"/>
            <a:ext cx="0" cy="41735"/>
          </a:xfrm>
          <a:prstGeom prst="line">
            <a:avLst/>
          </a:prstGeom>
          <a:ln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연결선 124">
            <a:extLst>
              <a:ext uri="{FF2B5EF4-FFF2-40B4-BE49-F238E27FC236}">
                <a16:creationId xmlns:a16="http://schemas.microsoft.com/office/drawing/2014/main" id="{EA37A1C6-3446-4B08-A0A8-4182299F8297}"/>
              </a:ext>
            </a:extLst>
          </p:cNvPr>
          <p:cNvCxnSpPr>
            <a:cxnSpLocks/>
          </p:cNvCxnSpPr>
          <p:nvPr/>
        </p:nvCxnSpPr>
        <p:spPr>
          <a:xfrm>
            <a:off x="8849489" y="4442585"/>
            <a:ext cx="0" cy="41735"/>
          </a:xfrm>
          <a:prstGeom prst="line">
            <a:avLst/>
          </a:prstGeom>
          <a:ln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9ED770F9-7C26-4AA1-B869-18FEC5D253D5}"/>
              </a:ext>
            </a:extLst>
          </p:cNvPr>
          <p:cNvSpPr/>
          <p:nvPr/>
        </p:nvSpPr>
        <p:spPr>
          <a:xfrm>
            <a:off x="8583313" y="3979411"/>
            <a:ext cx="366290" cy="85394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78919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57838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436757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915677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394596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873515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352434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31353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700" dirty="0">
                <a:solidFill>
                  <a:prstClr val="black"/>
                </a:solidFill>
              </a:rPr>
              <a:t>보정</a:t>
            </a: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9ED770F9-7C26-4AA1-B869-18FEC5D253D5}"/>
              </a:ext>
            </a:extLst>
          </p:cNvPr>
          <p:cNvSpPr/>
          <p:nvPr/>
        </p:nvSpPr>
        <p:spPr>
          <a:xfrm>
            <a:off x="8897647" y="3861448"/>
            <a:ext cx="397082" cy="139455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78919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57838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436757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915677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394596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873515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352434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31353" algn="l" defTabSz="957838" rtl="0" eaLnBrk="1" latinLnBrk="1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700" dirty="0">
                <a:solidFill>
                  <a:prstClr val="black"/>
                </a:solidFill>
              </a:rPr>
              <a:t>허용</a:t>
            </a:r>
            <a:endParaRPr lang="en-US" altLang="ko-KR" sz="700" dirty="0">
              <a:solidFill>
                <a:prstClr val="black"/>
              </a:solidFill>
            </a:endParaRPr>
          </a:p>
          <a:p>
            <a:pPr algn="ctr"/>
            <a:r>
              <a:rPr lang="ko-KR" altLang="en-US" sz="700" dirty="0">
                <a:solidFill>
                  <a:prstClr val="black"/>
                </a:solidFill>
              </a:rPr>
              <a:t>범위</a:t>
            </a:r>
          </a:p>
        </p:txBody>
      </p:sp>
      <p:pic>
        <p:nvPicPr>
          <p:cNvPr id="141" name="Picture 2" descr="C:\Users\강세환\Desktop\temp\ar.png">
            <a:extLst>
              <a:ext uri="{FF2B5EF4-FFF2-40B4-BE49-F238E27FC236}">
                <a16:creationId xmlns:a16="http://schemas.microsoft.com/office/drawing/2014/main" id="{C9723DB0-193D-4FCA-9A66-39DE2879D1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/>
          <a:stretch>
            <a:fillRect/>
          </a:stretch>
        </p:blipFill>
        <p:spPr bwMode="auto">
          <a:xfrm>
            <a:off x="6617238" y="3654111"/>
            <a:ext cx="510516" cy="67432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48979029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40F40C-821F-87ED-4A85-4986D7667F04}"/>
              </a:ext>
            </a:extLst>
          </p:cNvPr>
          <p:cNvSpPr txBox="1"/>
          <p:nvPr/>
        </p:nvSpPr>
        <p:spPr>
          <a:xfrm>
            <a:off x="2672686" y="3487450"/>
            <a:ext cx="534644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4400" fontAlgn="base">
              <a:spcBef>
                <a:spcPct val="0"/>
              </a:spcBef>
              <a:spcAft>
                <a:spcPts val="800"/>
              </a:spcAft>
              <a:buSzPct val="75000"/>
              <a:defRPr/>
            </a:pPr>
            <a:r>
              <a:rPr lang="ko-KR" altLang="en-US" sz="3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감사합니다</a:t>
            </a:r>
            <a:r>
              <a:rPr lang="en-US" altLang="ko-KR" sz="3200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994484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4">
            <a:extLst>
              <a:ext uri="{FF2B5EF4-FFF2-40B4-BE49-F238E27FC236}">
                <a16:creationId xmlns:a16="http://schemas.microsoft.com/office/drawing/2014/main" id="{C86F9EAE-F351-4D00-AD07-407FF5785F94}"/>
              </a:ext>
            </a:extLst>
          </p:cNvPr>
          <p:cNvSpPr txBox="1">
            <a:spLocks/>
          </p:cNvSpPr>
          <p:nvPr/>
        </p:nvSpPr>
        <p:spPr>
          <a:xfrm>
            <a:off x="221536" y="109173"/>
            <a:ext cx="7706491" cy="446020"/>
          </a:xfrm>
          <a:prstGeom prst="rect">
            <a:avLst/>
          </a:prstGeom>
        </p:spPr>
        <p:txBody>
          <a:bodyPr wrap="none"/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세부 과제명 </a:t>
            </a:r>
            <a:r>
              <a:rPr lang="en-US" altLang="ko-KR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altLang="ko-KR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IoT </a:t>
            </a:r>
            <a:r>
              <a:rPr lang="ko-KR" altLang="en-US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빅데이터 및 인공지능 기반의 축산 악취 실시간 조기 예</a:t>
            </a:r>
            <a:r>
              <a:rPr lang="en-US" altLang="ko-KR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,</a:t>
            </a:r>
            <a:r>
              <a:rPr lang="ko-KR" altLang="en-US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경보 알고리즘 개발 및 실증 연구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C87074A4-D440-4674-B0A4-91D4F5E87437}"/>
              </a:ext>
            </a:extLst>
          </p:cNvPr>
          <p:cNvSpPr txBox="1"/>
          <p:nvPr/>
        </p:nvSpPr>
        <p:spPr>
          <a:xfrm>
            <a:off x="8154896" y="342611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Ⅲ</a:t>
            </a:r>
            <a:endParaRPr lang="ko-KR" altLang="en-US" sz="28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56E7B2F1-E7A8-47D3-A8EF-3CEF2088A4FD}"/>
              </a:ext>
            </a:extLst>
          </p:cNvPr>
          <p:cNvSpPr/>
          <p:nvPr/>
        </p:nvSpPr>
        <p:spPr>
          <a:xfrm>
            <a:off x="8608633" y="430945"/>
            <a:ext cx="17187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03030"/>
                </a:solidFill>
                <a:latin typeface="+mn-ea"/>
              </a:rPr>
              <a:t>학습코어 구성 </a:t>
            </a:r>
            <a:r>
              <a:rPr lang="en-US" altLang="ko-KR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03030"/>
                </a:solidFill>
                <a:latin typeface="+mn-ea"/>
              </a:rPr>
              <a:t>(2/4)</a:t>
            </a:r>
            <a:endParaRPr lang="ko-KR" altLang="en-US" spc="-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03030"/>
              </a:solidFill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40EA27-81C4-4277-941E-6F50437C2B7D}"/>
              </a:ext>
            </a:extLst>
          </p:cNvPr>
          <p:cNvSpPr txBox="1"/>
          <p:nvPr/>
        </p:nvSpPr>
        <p:spPr>
          <a:xfrm>
            <a:off x="412748" y="1140156"/>
            <a:ext cx="9967327" cy="4542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142875" indent="-142875" defTabSz="914400" fontAlgn="base">
              <a:lnSpc>
                <a:spcPct val="150000"/>
              </a:lnSpc>
              <a:spcBef>
                <a:spcPct val="0"/>
              </a:spcBef>
              <a:spcAft>
                <a:spcPts val="800"/>
              </a:spcAft>
              <a:buSzPct val="75000"/>
              <a:buBlip>
                <a:blip r:embed="rId3"/>
              </a:buBlip>
              <a:defRPr/>
            </a:pPr>
            <a:r>
              <a:rPr lang="ko-KR" altLang="en-US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학습 코어에 대한 구성은 다음과 같습니다</a:t>
            </a:r>
            <a:r>
              <a:rPr lang="en-US" altLang="ko-KR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endParaRPr lang="ko-KR" altLang="en-US" b="1" spc="-100" dirty="0">
              <a:ln>
                <a:solidFill>
                  <a:srgbClr val="C2CAD4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54A37335-4D99-45BF-A713-4701E1CA2578}"/>
              </a:ext>
            </a:extLst>
          </p:cNvPr>
          <p:cNvSpPr/>
          <p:nvPr/>
        </p:nvSpPr>
        <p:spPr>
          <a:xfrm>
            <a:off x="3753129" y="3648547"/>
            <a:ext cx="6406199" cy="221580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종속 변수 </a:t>
            </a:r>
            <a:r>
              <a:rPr lang="en-US" altLang="ko-KR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</a:t>
            </a:r>
            <a:r>
              <a: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암모니아 최대값</a:t>
            </a:r>
            <a:r>
              <a:rPr lang="en-US" altLang="ko-KR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황화수소 최대값</a:t>
            </a:r>
            <a:endParaRPr lang="en-US" altLang="ko-KR" sz="1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설명 변수 </a:t>
            </a:r>
            <a:r>
              <a:rPr lang="en-US" altLang="ko-KR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</a:t>
            </a:r>
            <a:r>
              <a:rPr lang="ko-KR" altLang="en-US" sz="10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특정 시점 이전</a:t>
            </a:r>
            <a:r>
              <a: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의 암모니아</a:t>
            </a:r>
            <a:r>
              <a:rPr lang="en-US" altLang="ko-KR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황화수소</a:t>
            </a:r>
            <a:r>
              <a:rPr lang="en-US" altLang="ko-KR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온도</a:t>
            </a:r>
            <a:r>
              <a:rPr lang="en-US" altLang="ko-KR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습도</a:t>
            </a:r>
            <a:r>
              <a:rPr lang="en-US" altLang="ko-KR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거품 도포 시간</a:t>
            </a:r>
            <a:r>
              <a:rPr lang="en-US" altLang="ko-KR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거품 </a:t>
            </a:r>
            <a:r>
              <a:rPr lang="ko-KR" altLang="en-US" sz="1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도포량</a:t>
            </a:r>
            <a:r>
              <a: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등 </a:t>
            </a:r>
            <a:r>
              <a:rPr lang="en-US" altLang="ko-KR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</a:t>
            </a:r>
            <a:r>
              <a: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통계량</a:t>
            </a:r>
            <a:r>
              <a:rPr lang="en-US" altLang="ko-KR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)</a:t>
            </a:r>
            <a:r>
              <a: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endParaRPr lang="en-US" altLang="ko-KR" sz="1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※ 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현재 특정 시점은 과거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12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시간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24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시간</a:t>
            </a:r>
          </a:p>
        </p:txBody>
      </p:sp>
      <p:sp>
        <p:nvSpPr>
          <p:cNvPr id="37" name="Rectangle 79">
            <a:extLst>
              <a:ext uri="{FF2B5EF4-FFF2-40B4-BE49-F238E27FC236}">
                <a16:creationId xmlns:a16="http://schemas.microsoft.com/office/drawing/2014/main" id="{5E2EAE4C-D0A0-4D98-A853-7B421FC422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6783" y="2096823"/>
            <a:ext cx="1358358" cy="504000"/>
          </a:xfrm>
          <a:prstGeom prst="rect">
            <a:avLst/>
          </a:prstGeom>
          <a:solidFill>
            <a:schemeClr val="tx1"/>
          </a:solidFill>
          <a:ln w="6350" algn="ctr">
            <a:noFill/>
            <a:miter lim="800000"/>
            <a:headEnd/>
            <a:tailEnd/>
          </a:ln>
        </p:spPr>
        <p:txBody>
          <a:bodyPr wrap="none" lIns="36000" tIns="36000" rIns="36000" bIns="36000" anchor="ctr"/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9pPr>
          </a:lstStyle>
          <a:p>
            <a:pPr marL="92075" indent="-92075" algn="ctr">
              <a:spcBef>
                <a:spcPts val="500"/>
              </a:spcBef>
            </a:pPr>
            <a:r>
              <a:rPr lang="ko-KR" altLang="en-US" sz="1100" dirty="0">
                <a:solidFill>
                  <a:schemeClr val="bg1"/>
                </a:solidFill>
                <a:latin typeface="+mn-ea"/>
                <a:ea typeface="+mn-ea"/>
                <a:cs typeface="Arial" pitchFamily="34" charset="0"/>
              </a:rPr>
              <a:t>데이터 요약</a:t>
            </a:r>
            <a:endParaRPr lang="en-US" altLang="ko-KR" sz="1100" dirty="0"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</p:txBody>
      </p:sp>
      <p:sp>
        <p:nvSpPr>
          <p:cNvPr id="42" name="Rectangle 79">
            <a:extLst>
              <a:ext uri="{FF2B5EF4-FFF2-40B4-BE49-F238E27FC236}">
                <a16:creationId xmlns:a16="http://schemas.microsoft.com/office/drawing/2014/main" id="{29B4EE61-9DD0-408F-820D-A88EA23AB7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6783" y="3274246"/>
            <a:ext cx="1358358" cy="504000"/>
          </a:xfrm>
          <a:prstGeom prst="rect">
            <a:avLst/>
          </a:prstGeom>
          <a:solidFill>
            <a:schemeClr val="tx1"/>
          </a:solidFill>
          <a:ln w="6350" algn="ctr">
            <a:noFill/>
            <a:miter lim="800000"/>
            <a:headEnd/>
            <a:tailEnd/>
          </a:ln>
        </p:spPr>
        <p:txBody>
          <a:bodyPr wrap="none" lIns="36000" tIns="36000" rIns="36000" bIns="36000" anchor="ctr"/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9pPr>
          </a:lstStyle>
          <a:p>
            <a:pPr marL="92075" indent="-92075" algn="ctr">
              <a:spcBef>
                <a:spcPts val="500"/>
              </a:spcBef>
            </a:pPr>
            <a:r>
              <a:rPr lang="ko-KR" altLang="en-US" sz="1200" dirty="0">
                <a:solidFill>
                  <a:schemeClr val="bg1"/>
                </a:solidFill>
                <a:latin typeface="+mn-ea"/>
                <a:ea typeface="+mn-ea"/>
                <a:cs typeface="Arial" pitchFamily="34" charset="0"/>
              </a:rPr>
              <a:t>종속 및 설명</a:t>
            </a:r>
            <a:endParaRPr lang="en-US" altLang="ko-KR" sz="1200" dirty="0"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  <a:p>
            <a:pPr marL="92075" indent="-92075" algn="ctr">
              <a:spcBef>
                <a:spcPts val="500"/>
              </a:spcBef>
            </a:pPr>
            <a:r>
              <a:rPr lang="ko-KR" altLang="en-US" sz="1200" dirty="0">
                <a:solidFill>
                  <a:schemeClr val="bg1"/>
                </a:solidFill>
                <a:latin typeface="+mn-ea"/>
                <a:ea typeface="+mn-ea"/>
                <a:cs typeface="Arial" pitchFamily="34" charset="0"/>
              </a:rPr>
              <a:t>변수 정의</a:t>
            </a:r>
            <a:endParaRPr lang="en-US" altLang="ko-KR" sz="1200" dirty="0"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4134A425-691A-432F-9D43-82AE69E5E66C}"/>
              </a:ext>
            </a:extLst>
          </p:cNvPr>
          <p:cNvSpPr/>
          <p:nvPr/>
        </p:nvSpPr>
        <p:spPr>
          <a:xfrm>
            <a:off x="3753129" y="2001958"/>
            <a:ext cx="6406199" cy="152428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예측 주기</a:t>
            </a:r>
            <a:r>
              <a:rPr lang="en-US" altLang="ko-KR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</a:t>
            </a:r>
            <a:r>
              <a: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현 기준 </a:t>
            </a:r>
            <a:r>
              <a:rPr lang="en-US" altLang="ko-KR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</a:t>
            </a:r>
            <a:r>
              <a: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시간</a:t>
            </a:r>
            <a:r>
              <a:rPr lang="en-US" altLang="ko-KR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)</a:t>
            </a:r>
            <a:r>
              <a: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에 따라 통계량 요약</a:t>
            </a:r>
            <a:endParaRPr lang="en-US" altLang="ko-KR" sz="1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※ 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통계량 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평균값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중앙값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최소값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최대값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표준편차</a:t>
            </a:r>
            <a:endParaRPr lang="ko-KR" altLang="en-US" sz="1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A9CFAC3A-C768-44D0-B233-8D8530639CB1}"/>
              </a:ext>
            </a:extLst>
          </p:cNvPr>
          <p:cNvCxnSpPr>
            <a:cxnSpLocks/>
            <a:stCxn id="37" idx="2"/>
            <a:endCxn id="42" idx="0"/>
          </p:cNvCxnSpPr>
          <p:nvPr/>
        </p:nvCxnSpPr>
        <p:spPr>
          <a:xfrm>
            <a:off x="2205962" y="2600823"/>
            <a:ext cx="0" cy="673423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B95BBD4C-C2EF-41E9-A025-EE61359C4A0E}"/>
              </a:ext>
            </a:extLst>
          </p:cNvPr>
          <p:cNvCxnSpPr>
            <a:cxnSpLocks/>
            <a:stCxn id="42" idx="2"/>
            <a:endCxn id="25" idx="0"/>
          </p:cNvCxnSpPr>
          <p:nvPr/>
        </p:nvCxnSpPr>
        <p:spPr>
          <a:xfrm>
            <a:off x="2205962" y="3778246"/>
            <a:ext cx="1477" cy="2538658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3A5BF226-697F-4DFD-8961-9040E158699E}"/>
              </a:ext>
            </a:extLst>
          </p:cNvPr>
          <p:cNvCxnSpPr>
            <a:cxnSpLocks/>
            <a:stCxn id="42" idx="3"/>
            <a:endCxn id="48" idx="1"/>
          </p:cNvCxnSpPr>
          <p:nvPr/>
        </p:nvCxnSpPr>
        <p:spPr>
          <a:xfrm>
            <a:off x="2885141" y="3526246"/>
            <a:ext cx="867988" cy="1230205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사각형: 둥근 모서리 63">
            <a:extLst>
              <a:ext uri="{FF2B5EF4-FFF2-40B4-BE49-F238E27FC236}">
                <a16:creationId xmlns:a16="http://schemas.microsoft.com/office/drawing/2014/main" id="{79C8FA1F-BBC4-469B-BF00-CC84C623815F}"/>
              </a:ext>
            </a:extLst>
          </p:cNvPr>
          <p:cNvSpPr/>
          <p:nvPr/>
        </p:nvSpPr>
        <p:spPr>
          <a:xfrm>
            <a:off x="529389" y="2096824"/>
            <a:ext cx="921219" cy="5120240"/>
          </a:xfrm>
          <a:prstGeom prst="roundRect">
            <a:avLst>
              <a:gd name="adj" fmla="val 8430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데이터</a:t>
            </a:r>
            <a:endParaRPr lang="en-US" altLang="ko-KR" sz="11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ctr"/>
            <a:r>
              <a:rPr lang="ko-KR" altLang="en-US" sz="11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전처리</a:t>
            </a:r>
            <a:endParaRPr lang="ko-KR" altLang="en-US" sz="11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02D997E1-109E-4C87-BFBD-0068146404FB}"/>
              </a:ext>
            </a:extLst>
          </p:cNvPr>
          <p:cNvCxnSpPr>
            <a:cxnSpLocks/>
          </p:cNvCxnSpPr>
          <p:nvPr/>
        </p:nvCxnSpPr>
        <p:spPr>
          <a:xfrm>
            <a:off x="2205962" y="1907093"/>
            <a:ext cx="0" cy="18973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79">
            <a:extLst>
              <a:ext uri="{FF2B5EF4-FFF2-40B4-BE49-F238E27FC236}">
                <a16:creationId xmlns:a16="http://schemas.microsoft.com/office/drawing/2014/main" id="{8C870BBD-22E0-4A05-AD73-D6F433EB8C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8260" y="6316904"/>
            <a:ext cx="1358358" cy="504000"/>
          </a:xfrm>
          <a:prstGeom prst="rect">
            <a:avLst/>
          </a:prstGeom>
          <a:solidFill>
            <a:schemeClr val="tx1"/>
          </a:solidFill>
          <a:ln w="6350" algn="ctr">
            <a:noFill/>
            <a:miter lim="800000"/>
            <a:headEnd/>
            <a:tailEnd/>
          </a:ln>
        </p:spPr>
        <p:txBody>
          <a:bodyPr wrap="none" lIns="36000" tIns="36000" rIns="36000" bIns="36000" anchor="ctr"/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9pPr>
          </a:lstStyle>
          <a:p>
            <a:pPr marL="92075" indent="-92075" algn="ctr">
              <a:spcBef>
                <a:spcPts val="500"/>
              </a:spcBef>
            </a:pPr>
            <a:r>
              <a:rPr lang="ko-KR" altLang="en-US" sz="1200" dirty="0">
                <a:solidFill>
                  <a:schemeClr val="bg1"/>
                </a:solidFill>
                <a:latin typeface="+mn-ea"/>
                <a:ea typeface="+mn-ea"/>
                <a:cs typeface="Arial" pitchFamily="34" charset="0"/>
              </a:rPr>
              <a:t>모델링 및 검증</a:t>
            </a:r>
            <a:endParaRPr lang="en-US" altLang="ko-KR" sz="1200" dirty="0"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  <a:p>
            <a:pPr marL="92075" indent="-92075" algn="ctr">
              <a:spcBef>
                <a:spcPts val="500"/>
              </a:spcBef>
            </a:pPr>
            <a:r>
              <a:rPr lang="ko-KR" altLang="en-US" sz="1200" dirty="0">
                <a:solidFill>
                  <a:schemeClr val="bg1"/>
                </a:solidFill>
                <a:latin typeface="+mn-ea"/>
                <a:ea typeface="+mn-ea"/>
                <a:cs typeface="Arial" pitchFamily="34" charset="0"/>
              </a:rPr>
              <a:t>데이터셋 분리</a:t>
            </a:r>
            <a:endParaRPr lang="en-US" altLang="ko-KR" sz="1200" dirty="0"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DFAE3995-2681-4374-9DCD-997CC1D7CFBE}"/>
              </a:ext>
            </a:extLst>
          </p:cNvPr>
          <p:cNvSpPr/>
          <p:nvPr/>
        </p:nvSpPr>
        <p:spPr>
          <a:xfrm>
            <a:off x="3753129" y="5993394"/>
            <a:ext cx="6406199" cy="138284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모델링 데이터와 검증 데이터의 비율은 </a:t>
            </a:r>
            <a:r>
              <a:rPr lang="en-US" altLang="ko-KR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7:3</a:t>
            </a:r>
            <a:r>
              <a: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으로 하며</a:t>
            </a:r>
            <a:r>
              <a:rPr lang="en-US" altLang="ko-KR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시간을 기준으로 구분</a:t>
            </a:r>
            <a:endParaRPr lang="en-US" altLang="ko-KR" sz="1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ABFB46B5-E3A1-47DE-AF85-4F3518E6424F}"/>
              </a:ext>
            </a:extLst>
          </p:cNvPr>
          <p:cNvCxnSpPr>
            <a:cxnSpLocks/>
            <a:stCxn id="25" idx="2"/>
          </p:cNvCxnSpPr>
          <p:nvPr/>
        </p:nvCxnSpPr>
        <p:spPr>
          <a:xfrm>
            <a:off x="2207439" y="6820904"/>
            <a:ext cx="0" cy="358838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연결선: 꺾임 32">
            <a:extLst>
              <a:ext uri="{FF2B5EF4-FFF2-40B4-BE49-F238E27FC236}">
                <a16:creationId xmlns:a16="http://schemas.microsoft.com/office/drawing/2014/main" id="{FED15FC7-FE79-4457-B945-A7D9C7F7963E}"/>
              </a:ext>
            </a:extLst>
          </p:cNvPr>
          <p:cNvCxnSpPr>
            <a:cxnSpLocks/>
            <a:stCxn id="25" idx="3"/>
            <a:endCxn id="29" idx="1"/>
          </p:cNvCxnSpPr>
          <p:nvPr/>
        </p:nvCxnSpPr>
        <p:spPr>
          <a:xfrm>
            <a:off x="2886618" y="6568904"/>
            <a:ext cx="866511" cy="115914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그림 35">
            <a:extLst>
              <a:ext uri="{FF2B5EF4-FFF2-40B4-BE49-F238E27FC236}">
                <a16:creationId xmlns:a16="http://schemas.microsoft.com/office/drawing/2014/main" id="{4A8C4339-CD9A-4F51-95A3-C1166C834DC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754" t="77450" r="50095"/>
          <a:stretch/>
        </p:blipFill>
        <p:spPr>
          <a:xfrm>
            <a:off x="5485067" y="6476752"/>
            <a:ext cx="2907235" cy="396000"/>
          </a:xfrm>
          <a:prstGeom prst="rect">
            <a:avLst/>
          </a:prstGeom>
        </p:spPr>
      </p:pic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FC5BC5B4-DE37-4A93-937A-648E84B077CD}"/>
              </a:ext>
            </a:extLst>
          </p:cNvPr>
          <p:cNvCxnSpPr/>
          <p:nvPr/>
        </p:nvCxnSpPr>
        <p:spPr>
          <a:xfrm>
            <a:off x="5535572" y="6996345"/>
            <a:ext cx="2531616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B45C6CA7-CED1-4A58-B492-66AB7F53B1D5}"/>
              </a:ext>
            </a:extLst>
          </p:cNvPr>
          <p:cNvSpPr/>
          <p:nvPr/>
        </p:nvSpPr>
        <p:spPr>
          <a:xfrm>
            <a:off x="6567983" y="6996345"/>
            <a:ext cx="46679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시간</a:t>
            </a:r>
            <a:endParaRPr lang="ko-KR" altLang="en-US" sz="10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404CCC71-E901-4E18-B6F3-AFD22FA90788}"/>
              </a:ext>
            </a:extLst>
          </p:cNvPr>
          <p:cNvSpPr/>
          <p:nvPr/>
        </p:nvSpPr>
        <p:spPr>
          <a:xfrm>
            <a:off x="8194077" y="6886049"/>
            <a:ext cx="46679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현재</a:t>
            </a:r>
            <a:endParaRPr lang="ko-KR" altLang="en-US" sz="10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5B32291-CBA4-468B-9907-84ECE590FA93}"/>
              </a:ext>
            </a:extLst>
          </p:cNvPr>
          <p:cNvSpPr/>
          <p:nvPr/>
        </p:nvSpPr>
        <p:spPr>
          <a:xfrm>
            <a:off x="5035097" y="6878648"/>
            <a:ext cx="46679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과거</a:t>
            </a:r>
            <a:endParaRPr lang="ko-KR" altLang="en-US" sz="10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34" name="연결선: 꺾임 13">
            <a:extLst>
              <a:ext uri="{FF2B5EF4-FFF2-40B4-BE49-F238E27FC236}">
                <a16:creationId xmlns:a16="http://schemas.microsoft.com/office/drawing/2014/main" id="{3A5BF226-697F-4DFD-8961-9040E158699E}"/>
              </a:ext>
            </a:extLst>
          </p:cNvPr>
          <p:cNvCxnSpPr>
            <a:cxnSpLocks/>
            <a:stCxn id="37" idx="3"/>
            <a:endCxn id="49" idx="1"/>
          </p:cNvCxnSpPr>
          <p:nvPr/>
        </p:nvCxnSpPr>
        <p:spPr>
          <a:xfrm>
            <a:off x="2885141" y="2348823"/>
            <a:ext cx="867988" cy="415279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8" name="표 1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88590941"/>
                  </p:ext>
                </p:extLst>
              </p:nvPr>
            </p:nvGraphicFramePr>
            <p:xfrm>
              <a:off x="3957345" y="2510293"/>
              <a:ext cx="2448000" cy="929640"/>
            </p:xfrm>
            <a:graphic>
              <a:graphicData uri="http://schemas.openxmlformats.org/drawingml/2006/table">
                <a:tbl>
                  <a:tblPr/>
                  <a:tblGrid>
                    <a:gridCol w="360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600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4320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4320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4320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4320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ko-KR" altLang="en-US" sz="7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날짜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ko-KR" altLang="en-US" sz="7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시간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ko-KR" altLang="en-US" sz="7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분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ko-KR" altLang="en-US" sz="7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암모니아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ko-KR" altLang="en-US" sz="7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황화수소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ko-KR" altLang="en-US" sz="7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습도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8/3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10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2.5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0.1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56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indent="0" algn="ctr" defTabSz="1007943" rtl="0" eaLnBrk="1" fontAlgn="ctr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8/3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10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30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2.5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0.1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56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indent="0" algn="ctr" defTabSz="1007943" rtl="0" eaLnBrk="1" fontAlgn="ctr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8/3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10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45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2.5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0.1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56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indent="0" algn="ctr" defTabSz="1007943" rtl="0" eaLnBrk="1" fontAlgn="ctr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8/3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11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24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0.1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67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indent="0" algn="ctr" defTabSz="1007943" rtl="0" eaLnBrk="1" fontAlgn="ctr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8/3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11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30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24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0.1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68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indent="0" algn="ctr" defTabSz="1007943" rtl="0" eaLnBrk="1" fontAlgn="ctr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8/3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11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45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24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0.1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68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ko-KR" altLang="en-US" sz="7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ko-KR" altLang="en-US" sz="7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맑은 고딕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ko-KR" altLang="en-US" sz="7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ko-KR" altLang="en-US" sz="7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맑은 고딕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ko-KR" altLang="en-US" sz="7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ko-KR" altLang="en-US" sz="7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맑은 고딕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ko-KR" altLang="en-US" sz="7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ko-KR" altLang="en-US" sz="7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맑은 고딕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ko-KR" altLang="en-US" sz="7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ko-KR" altLang="en-US" sz="7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맑은 고딕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ko-KR" altLang="en-US" sz="7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ko-KR" altLang="en-US" sz="7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맑은 고딕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8" name="표 1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88590941"/>
                  </p:ext>
                </p:extLst>
              </p:nvPr>
            </p:nvGraphicFramePr>
            <p:xfrm>
              <a:off x="3957345" y="2510293"/>
              <a:ext cx="2448000" cy="929640"/>
            </p:xfrm>
            <a:graphic>
              <a:graphicData uri="http://schemas.openxmlformats.org/drawingml/2006/table">
                <a:tbl>
                  <a:tblPr/>
                  <a:tblGrid>
                    <a:gridCol w="360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600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4320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4320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4320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4320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</a:tblGrid>
                  <a:tr h="116205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ko-KR" altLang="en-US" sz="7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날짜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ko-KR" altLang="en-US" sz="7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시간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ko-KR" altLang="en-US" sz="7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분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ko-KR" altLang="en-US" sz="7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암모니아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ko-KR" altLang="en-US" sz="7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황화수소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ko-KR" altLang="en-US" sz="7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습도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116205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8/3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10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2.5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0.1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56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116205">
                    <a:tc>
                      <a:txBody>
                        <a:bodyPr/>
                        <a:lstStyle/>
                        <a:p>
                          <a:pPr marL="0" marR="0" indent="0" algn="ctr" defTabSz="1007943" rtl="0" eaLnBrk="1" fontAlgn="ctr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8/3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10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30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2.5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0.1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56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116205">
                    <a:tc>
                      <a:txBody>
                        <a:bodyPr/>
                        <a:lstStyle/>
                        <a:p>
                          <a:pPr marL="0" marR="0" indent="0" algn="ctr" defTabSz="1007943" rtl="0" eaLnBrk="1" fontAlgn="ctr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8/3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10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45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2.5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0.1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56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116205">
                    <a:tc>
                      <a:txBody>
                        <a:bodyPr/>
                        <a:lstStyle/>
                        <a:p>
                          <a:pPr marL="0" marR="0" indent="0" algn="ctr" defTabSz="1007943" rtl="0" eaLnBrk="1" fontAlgn="ctr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8/3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11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24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0.1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67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116205">
                    <a:tc>
                      <a:txBody>
                        <a:bodyPr/>
                        <a:lstStyle/>
                        <a:p>
                          <a:pPr marL="0" marR="0" indent="0" algn="ctr" defTabSz="1007943" rtl="0" eaLnBrk="1" fontAlgn="ctr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8/3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11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30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24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0.1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68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116205">
                    <a:tc>
                      <a:txBody>
                        <a:bodyPr/>
                        <a:lstStyle/>
                        <a:p>
                          <a:pPr marL="0" marR="0" indent="0" algn="ctr" defTabSz="1007943" rtl="0" eaLnBrk="1" fontAlgn="ctr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8/3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11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45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24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0.1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68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11620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695" t="-726316" r="-584746" b="-105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01695" t="-726316" r="-484746" b="-105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67606" t="-726316" r="-302817" b="-105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267606" t="-726316" r="-202817" b="-105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367606" t="-726316" r="-102817" b="-105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467606" t="-726316" r="-2817" b="-1052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1" name="표 2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23086194"/>
                  </p:ext>
                </p:extLst>
              </p:nvPr>
            </p:nvGraphicFramePr>
            <p:xfrm>
              <a:off x="6799522" y="2510293"/>
              <a:ext cx="3272999" cy="697230"/>
            </p:xfrm>
            <a:graphic>
              <a:graphicData uri="http://schemas.openxmlformats.org/drawingml/2006/table">
                <a:tbl>
                  <a:tblPr/>
                  <a:tblGrid>
                    <a:gridCol w="33146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31462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464047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464047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464047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464047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464047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  <a:gridCol w="289840">
                      <a:extLst>
                        <a:ext uri="{9D8B030D-6E8A-4147-A177-3AD203B41FA5}">
                          <a16:colId xmlns:a16="http://schemas.microsoft.com/office/drawing/2014/main" val="20007"/>
                        </a:ext>
                      </a:extLst>
                    </a:gridCol>
                  </a:tblGrid>
                  <a:tr h="91027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ko-KR" altLang="en-US" sz="7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날짜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ko-KR" altLang="en-US" sz="7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시간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ko-KR" altLang="en-US" sz="7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습도</a:t>
                          </a:r>
                          <a:r>
                            <a:rPr lang="en-US" altLang="ko-KR" sz="7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_</a:t>
                          </a:r>
                          <a:r>
                            <a:rPr lang="ko-KR" altLang="en-US" sz="7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최대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ko-KR" altLang="en-US" sz="7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습도</a:t>
                          </a:r>
                          <a:r>
                            <a:rPr lang="en-US" altLang="ko-KR" sz="7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_</a:t>
                          </a:r>
                          <a:r>
                            <a:rPr lang="ko-KR" altLang="en-US" sz="7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평균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ko-KR" altLang="en-US" sz="7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습도</a:t>
                          </a:r>
                          <a:r>
                            <a:rPr lang="en-US" altLang="ko-KR" sz="7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_</a:t>
                          </a:r>
                          <a:r>
                            <a:rPr lang="ko-KR" altLang="en-US" sz="7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중앙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ko-KR" altLang="en-US" sz="7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습도</a:t>
                          </a:r>
                          <a:r>
                            <a:rPr lang="en-US" altLang="ko-KR" sz="7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_</a:t>
                          </a:r>
                          <a:r>
                            <a:rPr lang="ko-KR" altLang="en-US" sz="7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최소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ko-KR" altLang="en-US" sz="7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습도</a:t>
                          </a:r>
                          <a:r>
                            <a:rPr lang="en-US" altLang="ko-KR" sz="7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_</a:t>
                          </a:r>
                          <a:r>
                            <a:rPr lang="ko-KR" altLang="en-US" sz="7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편차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ko-KR" altLang="en-US" sz="700" b="1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ko-KR" altLang="en-US" sz="7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맑은 고딕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91027">
                    <a:tc>
                      <a:txBody>
                        <a:bodyPr/>
                        <a:lstStyle/>
                        <a:p>
                          <a:pPr marL="0" marR="0" indent="0" algn="ctr" defTabSz="1007943" rtl="0" eaLnBrk="1" fontAlgn="ctr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8/3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10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56.00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56.00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56.00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56.00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0.00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ko-KR" altLang="en-US" sz="7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ko-KR" altLang="en-US" sz="7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맑은 고딕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91027">
                    <a:tc>
                      <a:txBody>
                        <a:bodyPr/>
                        <a:lstStyle/>
                        <a:p>
                          <a:pPr marL="0" marR="0" indent="0" algn="ctr" defTabSz="1007943" rtl="0" eaLnBrk="1" fontAlgn="ctr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8/3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11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68.00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67.67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68.00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67.00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0.58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ko-KR" altLang="en-US" sz="7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ko-KR" altLang="en-US" sz="7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맑은 고딕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91027">
                    <a:tc>
                      <a:txBody>
                        <a:bodyPr/>
                        <a:lstStyle/>
                        <a:p>
                          <a:pPr marL="0" marR="0" indent="0" algn="ctr" defTabSz="1007943" rtl="0" eaLnBrk="1" fontAlgn="ctr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8/3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12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69.00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69.00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69.00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69.00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0.00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ko-KR" altLang="en-US" sz="7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ko-KR" altLang="en-US" sz="7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맑은 고딕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91027">
                    <a:tc>
                      <a:txBody>
                        <a:bodyPr/>
                        <a:lstStyle/>
                        <a:p>
                          <a:pPr marL="0" marR="0" indent="0" algn="ctr" defTabSz="1007943" rtl="0" eaLnBrk="1" fontAlgn="ctr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8/3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13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61.00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61.00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61.00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61.00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0.00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ko-KR" altLang="en-US" sz="7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ko-KR" altLang="en-US" sz="7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맑은 고딕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91027">
                    <a:tc>
                      <a:txBody>
                        <a:bodyPr/>
                        <a:lstStyle/>
                        <a:p>
                          <a:pPr marL="0" marR="0" indent="0" algn="ctr" defTabSz="1007943" rtl="0" eaLnBrk="1" fontAlgn="ctr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8/3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14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58.00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58.00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58.00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58.00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0.00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ko-KR" altLang="en-US" sz="7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ko-KR" altLang="en-US" sz="7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맑은 고딕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1" name="표 2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23086194"/>
                  </p:ext>
                </p:extLst>
              </p:nvPr>
            </p:nvGraphicFramePr>
            <p:xfrm>
              <a:off x="6799522" y="2510293"/>
              <a:ext cx="3272999" cy="697230"/>
            </p:xfrm>
            <a:graphic>
              <a:graphicData uri="http://schemas.openxmlformats.org/drawingml/2006/table">
                <a:tbl>
                  <a:tblPr/>
                  <a:tblGrid>
                    <a:gridCol w="331462"/>
                    <a:gridCol w="331462"/>
                    <a:gridCol w="464047"/>
                    <a:gridCol w="464047"/>
                    <a:gridCol w="464047"/>
                    <a:gridCol w="464047"/>
                    <a:gridCol w="464047"/>
                    <a:gridCol w="289840"/>
                  </a:tblGrid>
                  <a:tr h="116205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ko-KR" altLang="en-US" sz="7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날짜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ko-KR" altLang="en-US" sz="7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시간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ko-KR" altLang="en-US" sz="7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습도</a:t>
                          </a:r>
                          <a:r>
                            <a:rPr lang="en-US" altLang="ko-KR" sz="7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_</a:t>
                          </a:r>
                          <a:r>
                            <a:rPr lang="ko-KR" altLang="en-US" sz="700" b="1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최대</a:t>
                          </a:r>
                          <a:endParaRPr lang="ko-KR" altLang="en-US" sz="7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맑은 고딕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ko-KR" altLang="en-US" sz="7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습도</a:t>
                          </a:r>
                          <a:r>
                            <a:rPr lang="en-US" altLang="ko-KR" sz="7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_</a:t>
                          </a:r>
                          <a:r>
                            <a:rPr lang="ko-KR" altLang="en-US" sz="700" b="1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평균</a:t>
                          </a:r>
                          <a:endParaRPr lang="ko-KR" altLang="en-US" sz="7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맑은 고딕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ko-KR" altLang="en-US" sz="7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습도</a:t>
                          </a:r>
                          <a:r>
                            <a:rPr lang="en-US" altLang="ko-KR" sz="7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_</a:t>
                          </a:r>
                          <a:r>
                            <a:rPr lang="ko-KR" altLang="en-US" sz="700" b="1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중앙</a:t>
                          </a:r>
                          <a:endParaRPr lang="ko-KR" altLang="en-US" sz="7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맑은 고딕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ko-KR" altLang="en-US" sz="7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습도</a:t>
                          </a:r>
                          <a:r>
                            <a:rPr lang="en-US" altLang="ko-KR" sz="7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_</a:t>
                          </a:r>
                          <a:r>
                            <a:rPr lang="ko-KR" altLang="en-US" sz="700" b="1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최소</a:t>
                          </a:r>
                          <a:endParaRPr lang="ko-KR" altLang="en-US" sz="7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맑은 고딕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ko-KR" altLang="en-US" sz="7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습도</a:t>
                          </a:r>
                          <a:r>
                            <a:rPr lang="en-US" altLang="ko-KR" sz="700" b="1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_</a:t>
                          </a:r>
                          <a:r>
                            <a:rPr lang="ko-KR" altLang="en-US" sz="700" b="1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편차</a:t>
                          </a:r>
                          <a:endParaRPr lang="ko-KR" altLang="en-US" sz="7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맑은 고딕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6"/>
                          <a:stretch>
                            <a:fillRect l="-1018750" t="-15789" r="-2083" b="-552632"/>
                          </a:stretch>
                        </a:blipFill>
                      </a:tcPr>
                    </a:tc>
                  </a:tr>
                  <a:tr h="116205">
                    <a:tc>
                      <a:txBody>
                        <a:bodyPr/>
                        <a:lstStyle/>
                        <a:p>
                          <a:pPr marL="0" marR="0" indent="0" algn="ctr" defTabSz="1007943" rtl="0" eaLnBrk="1" fontAlgn="ctr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7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8/3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10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56.00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56.00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56.00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56.00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0.00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6"/>
                          <a:stretch>
                            <a:fillRect l="-1018750" t="-115789" r="-2083" b="-452632"/>
                          </a:stretch>
                        </a:blipFill>
                      </a:tcPr>
                    </a:tc>
                  </a:tr>
                  <a:tr h="116205">
                    <a:tc>
                      <a:txBody>
                        <a:bodyPr/>
                        <a:lstStyle/>
                        <a:p>
                          <a:pPr marL="0" marR="0" indent="0" algn="ctr" defTabSz="1007943" rtl="0" eaLnBrk="1" fontAlgn="ctr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7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8/3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11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68.00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67.67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68.00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67.00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0.58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6"/>
                          <a:stretch>
                            <a:fillRect l="-1018750" t="-215789" r="-2083" b="-352632"/>
                          </a:stretch>
                        </a:blipFill>
                      </a:tcPr>
                    </a:tc>
                  </a:tr>
                  <a:tr h="116205">
                    <a:tc>
                      <a:txBody>
                        <a:bodyPr/>
                        <a:lstStyle/>
                        <a:p>
                          <a:pPr marL="0" marR="0" indent="0" algn="ctr" defTabSz="1007943" rtl="0" eaLnBrk="1" fontAlgn="ctr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7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8/3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12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69.00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69.00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69.00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69.00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0.00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6"/>
                          <a:stretch>
                            <a:fillRect l="-1018750" t="-315789" r="-2083" b="-252632"/>
                          </a:stretch>
                        </a:blipFill>
                      </a:tcPr>
                    </a:tc>
                  </a:tr>
                  <a:tr h="116205">
                    <a:tc>
                      <a:txBody>
                        <a:bodyPr/>
                        <a:lstStyle/>
                        <a:p>
                          <a:pPr marL="0" marR="0" indent="0" algn="ctr" defTabSz="1007943" rtl="0" eaLnBrk="1" fontAlgn="ctr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7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8/3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13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61.00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61.00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61.00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61.00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0.00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6"/>
                          <a:stretch>
                            <a:fillRect l="-1018750" t="-415789" r="-2083" b="-152632"/>
                          </a:stretch>
                        </a:blipFill>
                      </a:tcPr>
                    </a:tc>
                  </a:tr>
                  <a:tr h="116205">
                    <a:tc>
                      <a:txBody>
                        <a:bodyPr/>
                        <a:lstStyle/>
                        <a:p>
                          <a:pPr marL="0" marR="0" indent="0" algn="ctr" defTabSz="1007943" rtl="0" eaLnBrk="1" fontAlgn="ctr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7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8/3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14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58.00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58.00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58.00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58.00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0.00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6"/>
                          <a:stretch>
                            <a:fillRect l="-1018750" t="-515789" r="-2083" b="-52632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24" name="직사각형 23"/>
          <p:cNvSpPr/>
          <p:nvPr/>
        </p:nvSpPr>
        <p:spPr>
          <a:xfrm>
            <a:off x="3947311" y="2643613"/>
            <a:ext cx="2472458" cy="334978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/>
          <p:cNvSpPr/>
          <p:nvPr/>
        </p:nvSpPr>
        <p:spPr>
          <a:xfrm>
            <a:off x="6770950" y="2627818"/>
            <a:ext cx="3332645" cy="108000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/>
          <p:cNvSpPr/>
          <p:nvPr/>
        </p:nvSpPr>
        <p:spPr>
          <a:xfrm>
            <a:off x="3947311" y="2986136"/>
            <a:ext cx="2472458" cy="334978"/>
          </a:xfrm>
          <a:prstGeom prst="rect">
            <a:avLst/>
          </a:prstGeom>
          <a:noFill/>
          <a:ln w="190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/>
          <p:cNvSpPr/>
          <p:nvPr/>
        </p:nvSpPr>
        <p:spPr>
          <a:xfrm>
            <a:off x="6770950" y="2758293"/>
            <a:ext cx="3332645" cy="108000"/>
          </a:xfrm>
          <a:prstGeom prst="rect">
            <a:avLst/>
          </a:prstGeom>
          <a:noFill/>
          <a:ln w="190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2" name="Picture 2" descr="C:\Users\강세환\Desktop\temp\ar.png">
            <a:extLst>
              <a:ext uri="{FF2B5EF4-FFF2-40B4-BE49-F238E27FC236}">
                <a16:creationId xmlns:a16="http://schemas.microsoft.com/office/drawing/2014/main" id="{C9723DB0-193D-4FCA-9A66-39DE2879D1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/>
          <a:stretch>
            <a:fillRect/>
          </a:stretch>
        </p:blipFill>
        <p:spPr bwMode="auto">
          <a:xfrm>
            <a:off x="6436744" y="2722498"/>
            <a:ext cx="256379" cy="432254"/>
          </a:xfrm>
          <a:prstGeom prst="rect">
            <a:avLst/>
          </a:prstGeom>
          <a:noFill/>
        </p:spPr>
      </p:pic>
      <p:sp>
        <p:nvSpPr>
          <p:cNvPr id="2" name="직사각형 1"/>
          <p:cNvSpPr/>
          <p:nvPr/>
        </p:nvSpPr>
        <p:spPr>
          <a:xfrm>
            <a:off x="5984342" y="2642104"/>
            <a:ext cx="408268" cy="344031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/>
          <p:cNvSpPr/>
          <p:nvPr/>
        </p:nvSpPr>
        <p:spPr>
          <a:xfrm>
            <a:off x="7442632" y="2653086"/>
            <a:ext cx="2344164" cy="105208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/>
          <p:cNvSpPr/>
          <p:nvPr/>
        </p:nvSpPr>
        <p:spPr>
          <a:xfrm>
            <a:off x="5984342" y="2984617"/>
            <a:ext cx="408268" cy="344031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/>
          <p:cNvSpPr/>
          <p:nvPr/>
        </p:nvSpPr>
        <p:spPr>
          <a:xfrm>
            <a:off x="7442632" y="2769274"/>
            <a:ext cx="2344164" cy="105208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1" name="표 4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89171272"/>
                  </p:ext>
                </p:extLst>
              </p:nvPr>
            </p:nvGraphicFramePr>
            <p:xfrm>
              <a:off x="3957345" y="4656944"/>
              <a:ext cx="2448000" cy="929640"/>
            </p:xfrm>
            <a:graphic>
              <a:graphicData uri="http://schemas.openxmlformats.org/drawingml/2006/table">
                <a:tbl>
                  <a:tblPr/>
                  <a:tblGrid>
                    <a:gridCol w="360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600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4320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4320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4320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4320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ko-KR" altLang="en-US" sz="7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날짜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ko-KR" altLang="en-US" sz="7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시간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ko-KR" altLang="en-US" sz="7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종속변수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ko-KR" altLang="en-US" sz="7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설명변수</a:t>
                          </a:r>
                          <a:r>
                            <a:rPr lang="en-US" altLang="ko-KR" sz="7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1</a:t>
                          </a:r>
                          <a:endParaRPr lang="ko-KR" altLang="en-US" sz="7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맑은 고딕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ko-KR" altLang="en-US" sz="7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설명변수</a:t>
                          </a:r>
                          <a:r>
                            <a:rPr lang="en-US" altLang="ko-KR" sz="7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2</a:t>
                          </a:r>
                          <a:endParaRPr lang="ko-KR" altLang="en-US" sz="7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맑은 고딕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ko-KR" altLang="en-US" sz="7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설명변수</a:t>
                          </a:r>
                          <a:r>
                            <a:rPr lang="en-US" altLang="ko-KR" sz="7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3</a:t>
                          </a:r>
                          <a:endParaRPr lang="ko-KR" altLang="en-US" sz="7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맑은 고딕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8/3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10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2.5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0.1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32.4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56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indent="0" algn="ctr" defTabSz="1007943" rtl="0" eaLnBrk="1" fontAlgn="ctr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8/3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11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2.5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0.1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32.4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56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indent="0" algn="ctr" defTabSz="1007943" rtl="0" eaLnBrk="1" fontAlgn="ctr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8/3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12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2.5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0.1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32.4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56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indent="0" algn="ctr" defTabSz="1007943" rtl="0" eaLnBrk="1" fontAlgn="ctr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8/3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13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24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0.1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30.9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67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indent="0" algn="ctr" defTabSz="1007943" rtl="0" eaLnBrk="1" fontAlgn="ctr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8/3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14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24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0.1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30.9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68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indent="0" algn="ctr" defTabSz="1007943" rtl="0" eaLnBrk="1" fontAlgn="ctr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8/3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24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0.1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30.9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68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ko-KR" altLang="en-US" sz="7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ko-KR" altLang="en-US" sz="7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맑은 고딕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ko-KR" altLang="en-US" sz="7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ko-KR" altLang="en-US" sz="7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맑은 고딕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ko-KR" altLang="en-US" sz="7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ko-KR" altLang="en-US" sz="7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맑은 고딕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ko-KR" altLang="en-US" sz="7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ko-KR" altLang="en-US" sz="7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맑은 고딕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ko-KR" altLang="en-US" sz="7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ko-KR" altLang="en-US" sz="7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맑은 고딕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ko-KR" altLang="en-US" sz="7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ko-KR" altLang="en-US" sz="7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맑은 고딕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1" name="표 4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89171272"/>
                  </p:ext>
                </p:extLst>
              </p:nvPr>
            </p:nvGraphicFramePr>
            <p:xfrm>
              <a:off x="3957345" y="4656944"/>
              <a:ext cx="2448000" cy="929640"/>
            </p:xfrm>
            <a:graphic>
              <a:graphicData uri="http://schemas.openxmlformats.org/drawingml/2006/table">
                <a:tbl>
                  <a:tblPr/>
                  <a:tblGrid>
                    <a:gridCol w="360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600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4320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4320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4320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4320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</a:tblGrid>
                  <a:tr h="116205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ko-KR" altLang="en-US" sz="7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날짜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ko-KR" altLang="en-US" sz="7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시간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ko-KR" altLang="en-US" sz="7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종속변수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ko-KR" altLang="en-US" sz="7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설명변수</a:t>
                          </a:r>
                          <a:r>
                            <a:rPr lang="en-US" altLang="ko-KR" sz="7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1</a:t>
                          </a:r>
                          <a:endParaRPr lang="ko-KR" altLang="en-US" sz="7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맑은 고딕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ko-KR" altLang="en-US" sz="7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설명변수</a:t>
                          </a:r>
                          <a:r>
                            <a:rPr lang="en-US" altLang="ko-KR" sz="7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2</a:t>
                          </a:r>
                          <a:endParaRPr lang="ko-KR" altLang="en-US" sz="7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맑은 고딕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ko-KR" altLang="en-US" sz="7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설명변수</a:t>
                          </a:r>
                          <a:r>
                            <a:rPr lang="en-US" altLang="ko-KR" sz="7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3</a:t>
                          </a:r>
                          <a:endParaRPr lang="ko-KR" altLang="en-US" sz="7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맑은 고딕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116205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8/3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10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2.5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0.1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32.4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56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116205">
                    <a:tc>
                      <a:txBody>
                        <a:bodyPr/>
                        <a:lstStyle/>
                        <a:p>
                          <a:pPr marL="0" marR="0" indent="0" algn="ctr" defTabSz="1007943" rtl="0" eaLnBrk="1" fontAlgn="ctr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8/3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11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2.5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0.1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32.4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56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116205">
                    <a:tc>
                      <a:txBody>
                        <a:bodyPr/>
                        <a:lstStyle/>
                        <a:p>
                          <a:pPr marL="0" marR="0" indent="0" algn="ctr" defTabSz="1007943" rtl="0" eaLnBrk="1" fontAlgn="ctr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8/3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12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2.5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0.1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32.4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56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116205">
                    <a:tc>
                      <a:txBody>
                        <a:bodyPr/>
                        <a:lstStyle/>
                        <a:p>
                          <a:pPr marL="0" marR="0" indent="0" algn="ctr" defTabSz="1007943" rtl="0" eaLnBrk="1" fontAlgn="ctr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8/3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13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24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0.1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30.9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67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116205">
                    <a:tc>
                      <a:txBody>
                        <a:bodyPr/>
                        <a:lstStyle/>
                        <a:p>
                          <a:pPr marL="0" marR="0" indent="0" algn="ctr" defTabSz="1007943" rtl="0" eaLnBrk="1" fontAlgn="ctr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8/3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14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24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0.1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30.9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68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116205">
                    <a:tc>
                      <a:txBody>
                        <a:bodyPr/>
                        <a:lstStyle/>
                        <a:p>
                          <a:pPr marL="0" marR="0" indent="0" algn="ctr" defTabSz="1007943" rtl="0" eaLnBrk="1" fontAlgn="ctr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8/3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24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0.1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30.9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68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11620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8"/>
                          <a:stretch>
                            <a:fillRect l="-1695" t="-726316" r="-584746" b="-105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8"/>
                          <a:stretch>
                            <a:fillRect l="-101695" t="-726316" r="-484746" b="-105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8"/>
                          <a:stretch>
                            <a:fillRect l="-167606" t="-726316" r="-302817" b="-105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8"/>
                          <a:stretch>
                            <a:fillRect l="-267606" t="-726316" r="-202817" b="-105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8"/>
                          <a:stretch>
                            <a:fillRect l="-367606" t="-726316" r="-102817" b="-105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8"/>
                          <a:stretch>
                            <a:fillRect l="-467606" t="-726316" r="-2817" b="-1052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3" name="표 4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07076349"/>
                  </p:ext>
                </p:extLst>
              </p:nvPr>
            </p:nvGraphicFramePr>
            <p:xfrm>
              <a:off x="6799522" y="4656944"/>
              <a:ext cx="3024000" cy="929640"/>
            </p:xfrm>
            <a:graphic>
              <a:graphicData uri="http://schemas.openxmlformats.org/drawingml/2006/table">
                <a:tbl>
                  <a:tblPr/>
                  <a:tblGrid>
                    <a:gridCol w="360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600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4320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7200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7200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4320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ko-KR" altLang="en-US" sz="7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날짜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ko-KR" altLang="en-US" sz="7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시간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ko-KR" altLang="en-US" sz="7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종속변수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ko-KR" altLang="en-US" sz="7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설명변수</a:t>
                          </a:r>
                          <a:r>
                            <a:rPr lang="en-US" altLang="ko-KR" sz="7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1_12h</a:t>
                          </a:r>
                          <a:endParaRPr lang="ko-KR" altLang="en-US" sz="7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맑은 고딕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ko-KR" altLang="en-US" sz="7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설명변수</a:t>
                          </a:r>
                          <a:r>
                            <a:rPr lang="en-US" altLang="ko-KR" sz="7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1_24h</a:t>
                          </a:r>
                          <a:endParaRPr lang="ko-KR" altLang="en-US" sz="7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맑은 고딕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1007943" rtl="0" eaLnBrk="1" fontAlgn="ctr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ko-KR" altLang="en-US" sz="7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ko-KR" altLang="en-US" sz="7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맑은 고딕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8/3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10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2.5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0.12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0.3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1007943" rtl="0" eaLnBrk="1" fontAlgn="ctr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ko-KR" altLang="en-US" sz="7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ko-KR" altLang="en-US" sz="7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맑은 고딕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indent="0" algn="ctr" defTabSz="1007943" rtl="0" eaLnBrk="1" fontAlgn="ctr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8/3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11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2.5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0.12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0.2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1007943" rtl="0" eaLnBrk="1" fontAlgn="ctr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ko-KR" altLang="en-US" sz="7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ko-KR" altLang="en-US" sz="7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맑은 고딕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indent="0" algn="ctr" defTabSz="1007943" rtl="0" eaLnBrk="1" fontAlgn="ctr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8/3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12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2.5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0.11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0.2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1007943" rtl="0" eaLnBrk="1" fontAlgn="ctr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ko-KR" altLang="en-US" sz="7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ko-KR" altLang="en-US" sz="7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맑은 고딕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indent="0" algn="ctr" defTabSz="1007943" rtl="0" eaLnBrk="1" fontAlgn="ctr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8/3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13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24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0.11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0.3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1007943" rtl="0" eaLnBrk="1" fontAlgn="ctr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ko-KR" altLang="en-US" sz="7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ko-KR" altLang="en-US" sz="7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맑은 고딕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indent="0" algn="ctr" defTabSz="1007943" rtl="0" eaLnBrk="1" fontAlgn="ctr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8/3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14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24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0.11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0.15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1007943" rtl="0" eaLnBrk="1" fontAlgn="ctr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ko-KR" altLang="en-US" sz="7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ko-KR" altLang="en-US" sz="7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맑은 고딕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indent="0" algn="ctr" defTabSz="1007943" rtl="0" eaLnBrk="1" fontAlgn="ctr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8/3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24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0.10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0.12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1007943" rtl="0" eaLnBrk="1" fontAlgn="ctr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ko-KR" altLang="en-US" sz="7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ko-KR" altLang="en-US" sz="7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맑은 고딕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ko-KR" altLang="en-US" sz="7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ko-KR" altLang="en-US" sz="7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맑은 고딕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ko-KR" altLang="en-US" sz="7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ko-KR" altLang="en-US" sz="7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맑은 고딕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ko-KR" altLang="en-US" sz="7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ko-KR" altLang="en-US" sz="7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맑은 고딕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ko-KR" altLang="en-US" sz="7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ko-KR" altLang="en-US" sz="7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맑은 고딕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ko-KR" altLang="en-US" sz="7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ko-KR" altLang="en-US" sz="7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맑은 고딕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ko-KR" altLang="en-US" sz="7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ko-KR" altLang="en-US" sz="7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맑은 고딕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3" name="표 4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07076349"/>
                  </p:ext>
                </p:extLst>
              </p:nvPr>
            </p:nvGraphicFramePr>
            <p:xfrm>
              <a:off x="6799522" y="4656944"/>
              <a:ext cx="3024000" cy="929640"/>
            </p:xfrm>
            <a:graphic>
              <a:graphicData uri="http://schemas.openxmlformats.org/drawingml/2006/table">
                <a:tbl>
                  <a:tblPr/>
                  <a:tblGrid>
                    <a:gridCol w="360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600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4320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7200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7200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4320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</a:tblGrid>
                  <a:tr h="116205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ko-KR" altLang="en-US" sz="7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날짜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ko-KR" altLang="en-US" sz="7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시간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ko-KR" altLang="en-US" sz="7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종속변수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ko-KR" altLang="en-US" sz="7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설명변수</a:t>
                          </a:r>
                          <a:r>
                            <a:rPr lang="en-US" altLang="ko-KR" sz="7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1_12h</a:t>
                          </a:r>
                          <a:endParaRPr lang="ko-KR" altLang="en-US" sz="7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맑은 고딕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ko-KR" altLang="en-US" sz="7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설명변수</a:t>
                          </a:r>
                          <a:r>
                            <a:rPr lang="en-US" altLang="ko-KR" sz="7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1_24h</a:t>
                          </a:r>
                          <a:endParaRPr lang="ko-KR" altLang="en-US" sz="7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맑은 고딕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9"/>
                          <a:stretch>
                            <a:fillRect l="-601408" t="-15789" r="-2817" b="-72105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116205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8/3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10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2.5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0.12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0.3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9"/>
                          <a:stretch>
                            <a:fillRect l="-601408" t="-110000" r="-2817" b="-58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116205">
                    <a:tc>
                      <a:txBody>
                        <a:bodyPr/>
                        <a:lstStyle/>
                        <a:p>
                          <a:pPr marL="0" marR="0" indent="0" algn="ctr" defTabSz="1007943" rtl="0" eaLnBrk="1" fontAlgn="ctr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8/3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11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2.5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0.12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0.2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9"/>
                          <a:stretch>
                            <a:fillRect l="-601408" t="-221053" r="-2817" b="-51578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116205">
                    <a:tc>
                      <a:txBody>
                        <a:bodyPr/>
                        <a:lstStyle/>
                        <a:p>
                          <a:pPr marL="0" marR="0" indent="0" algn="ctr" defTabSz="1007943" rtl="0" eaLnBrk="1" fontAlgn="ctr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8/3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12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2.5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0.11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0.2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9"/>
                          <a:stretch>
                            <a:fillRect l="-601408" t="-321053" r="-2817" b="-41578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116205">
                    <a:tc>
                      <a:txBody>
                        <a:bodyPr/>
                        <a:lstStyle/>
                        <a:p>
                          <a:pPr marL="0" marR="0" indent="0" algn="ctr" defTabSz="1007943" rtl="0" eaLnBrk="1" fontAlgn="ctr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8/3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13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24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0.11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0.3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9"/>
                          <a:stretch>
                            <a:fillRect l="-601408" t="-421053" r="-2817" b="-31578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116205">
                    <a:tc>
                      <a:txBody>
                        <a:bodyPr/>
                        <a:lstStyle/>
                        <a:p>
                          <a:pPr marL="0" marR="0" indent="0" algn="ctr" defTabSz="1007943" rtl="0" eaLnBrk="1" fontAlgn="ctr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8/3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14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24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0.11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0.15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9"/>
                          <a:stretch>
                            <a:fillRect l="-601408" t="-495000" r="-2817" b="-2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116205">
                    <a:tc>
                      <a:txBody>
                        <a:bodyPr/>
                        <a:lstStyle/>
                        <a:p>
                          <a:pPr marL="0" marR="0" indent="0" algn="ctr" defTabSz="1007943" rtl="0" eaLnBrk="1" fontAlgn="ctr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8/3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15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24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0.10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7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0.12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9"/>
                          <a:stretch>
                            <a:fillRect l="-601408" t="-626316" r="-2817" b="-11052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11620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9"/>
                          <a:stretch>
                            <a:fillRect l="-1695" t="-726316" r="-745763" b="-105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9"/>
                          <a:stretch>
                            <a:fillRect l="-101695" t="-726316" r="-645763" b="-105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9"/>
                          <a:stretch>
                            <a:fillRect l="-167606" t="-726316" r="-436620" b="-105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9"/>
                          <a:stretch>
                            <a:fillRect l="-159664" t="-726316" r="-160504" b="-105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9"/>
                          <a:stretch>
                            <a:fillRect l="-261864" t="-726316" r="-61864" b="-105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9"/>
                          <a:stretch>
                            <a:fillRect l="-601408" t="-726316" r="-2817" b="-1052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44" name="Picture 2" descr="C:\Users\강세환\Desktop\temp\ar.png">
            <a:extLst>
              <a:ext uri="{FF2B5EF4-FFF2-40B4-BE49-F238E27FC236}">
                <a16:creationId xmlns:a16="http://schemas.microsoft.com/office/drawing/2014/main" id="{C9723DB0-193D-4FCA-9A66-39DE2879D1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/>
          <a:stretch>
            <a:fillRect/>
          </a:stretch>
        </p:blipFill>
        <p:spPr bwMode="auto">
          <a:xfrm>
            <a:off x="6436744" y="4905637"/>
            <a:ext cx="256379" cy="432254"/>
          </a:xfrm>
          <a:prstGeom prst="rect">
            <a:avLst/>
          </a:prstGeom>
          <a:noFill/>
        </p:spPr>
      </p:pic>
      <p:cxnSp>
        <p:nvCxnSpPr>
          <p:cNvPr id="10" name="직선 화살표 연결선 9"/>
          <p:cNvCxnSpPr/>
          <p:nvPr/>
        </p:nvCxnSpPr>
        <p:spPr>
          <a:xfrm>
            <a:off x="9234541" y="4846981"/>
            <a:ext cx="0" cy="639416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직사각형 53"/>
          <p:cNvSpPr/>
          <p:nvPr/>
        </p:nvSpPr>
        <p:spPr>
          <a:xfrm>
            <a:off x="7955185" y="4777732"/>
            <a:ext cx="1872000" cy="810000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9331494" y="4870962"/>
            <a:ext cx="744306" cy="39054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각 설명변수</a:t>
            </a:r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12,24</a:t>
            </a:r>
            <a:r>
              <a:rPr lang="ko-KR" altLang="en-US" sz="800" dirty="0">
                <a:solidFill>
                  <a:schemeClr val="tx1"/>
                </a:solidFill>
              </a:rPr>
              <a:t>시간</a:t>
            </a:r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시차 이동</a:t>
            </a:r>
          </a:p>
        </p:txBody>
      </p:sp>
    </p:spTree>
    <p:extLst>
      <p:ext uri="{BB962C8B-B14F-4D97-AF65-F5344CB8AC3E}">
        <p14:creationId xmlns:p14="http://schemas.microsoft.com/office/powerpoint/2010/main" val="31446984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4">
            <a:extLst>
              <a:ext uri="{FF2B5EF4-FFF2-40B4-BE49-F238E27FC236}">
                <a16:creationId xmlns:a16="http://schemas.microsoft.com/office/drawing/2014/main" id="{C86F9EAE-F351-4D00-AD07-407FF5785F94}"/>
              </a:ext>
            </a:extLst>
          </p:cNvPr>
          <p:cNvSpPr txBox="1">
            <a:spLocks/>
          </p:cNvSpPr>
          <p:nvPr/>
        </p:nvSpPr>
        <p:spPr>
          <a:xfrm>
            <a:off x="221536" y="109173"/>
            <a:ext cx="7706491" cy="446020"/>
          </a:xfrm>
          <a:prstGeom prst="rect">
            <a:avLst/>
          </a:prstGeom>
        </p:spPr>
        <p:txBody>
          <a:bodyPr wrap="none"/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세부 과제명 </a:t>
            </a:r>
            <a:r>
              <a:rPr lang="en-US" altLang="ko-KR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altLang="ko-KR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IoT </a:t>
            </a:r>
            <a:r>
              <a:rPr lang="ko-KR" altLang="en-US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빅데이터 및 인공지능 기반의 축산 악취 실시간 조기 예</a:t>
            </a:r>
            <a:r>
              <a:rPr lang="en-US" altLang="ko-KR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,</a:t>
            </a:r>
            <a:r>
              <a:rPr lang="ko-KR" altLang="en-US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경보 알고리즘 개발 및 실증 연구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C87074A4-D440-4674-B0A4-91D4F5E87437}"/>
              </a:ext>
            </a:extLst>
          </p:cNvPr>
          <p:cNvSpPr txBox="1"/>
          <p:nvPr/>
        </p:nvSpPr>
        <p:spPr>
          <a:xfrm>
            <a:off x="8154896" y="342611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Ⅲ</a:t>
            </a:r>
            <a:endParaRPr lang="ko-KR" altLang="en-US" sz="28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56E7B2F1-E7A8-47D3-A8EF-3CEF2088A4FD}"/>
              </a:ext>
            </a:extLst>
          </p:cNvPr>
          <p:cNvSpPr/>
          <p:nvPr/>
        </p:nvSpPr>
        <p:spPr>
          <a:xfrm>
            <a:off x="8608633" y="430945"/>
            <a:ext cx="17187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03030"/>
                </a:solidFill>
                <a:latin typeface="+mn-ea"/>
              </a:rPr>
              <a:t>학습코어 구성 </a:t>
            </a:r>
            <a:r>
              <a:rPr lang="en-US" altLang="ko-KR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03030"/>
                </a:solidFill>
                <a:latin typeface="+mn-ea"/>
              </a:rPr>
              <a:t>(3/4)</a:t>
            </a:r>
            <a:endParaRPr lang="ko-KR" altLang="en-US" spc="-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03030"/>
              </a:solidFill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40EA27-81C4-4277-941E-6F50437C2B7D}"/>
              </a:ext>
            </a:extLst>
          </p:cNvPr>
          <p:cNvSpPr txBox="1"/>
          <p:nvPr/>
        </p:nvSpPr>
        <p:spPr>
          <a:xfrm>
            <a:off x="412748" y="1140156"/>
            <a:ext cx="9967327" cy="4542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142875" indent="-142875" defTabSz="914400" fontAlgn="base">
              <a:lnSpc>
                <a:spcPct val="150000"/>
              </a:lnSpc>
              <a:spcBef>
                <a:spcPct val="0"/>
              </a:spcBef>
              <a:spcAft>
                <a:spcPts val="800"/>
              </a:spcAft>
              <a:buSzPct val="75000"/>
              <a:buBlip>
                <a:blip r:embed="rId3"/>
              </a:buBlip>
              <a:defRPr/>
            </a:pPr>
            <a:r>
              <a:rPr lang="ko-KR" altLang="en-US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학습 코어에 대한 구성은 다음과 같습니다</a:t>
            </a:r>
            <a:r>
              <a:rPr lang="en-US" altLang="ko-KR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endParaRPr lang="ko-KR" altLang="en-US" b="1" spc="-100" dirty="0">
              <a:ln>
                <a:solidFill>
                  <a:srgbClr val="C2CAD4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7" name="Rectangle 79">
            <a:extLst>
              <a:ext uri="{FF2B5EF4-FFF2-40B4-BE49-F238E27FC236}">
                <a16:creationId xmlns:a16="http://schemas.microsoft.com/office/drawing/2014/main" id="{5E2EAE4C-D0A0-4D98-A853-7B421FC422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6783" y="2096823"/>
            <a:ext cx="1358358" cy="504000"/>
          </a:xfrm>
          <a:prstGeom prst="rect">
            <a:avLst/>
          </a:prstGeom>
          <a:solidFill>
            <a:schemeClr val="tx1"/>
          </a:solidFill>
          <a:ln w="6350" algn="ctr">
            <a:noFill/>
            <a:miter lim="800000"/>
            <a:headEnd/>
            <a:tailEnd/>
          </a:ln>
        </p:spPr>
        <p:txBody>
          <a:bodyPr wrap="none" lIns="36000" tIns="36000" rIns="36000" bIns="36000" anchor="ctr"/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9pPr>
          </a:lstStyle>
          <a:p>
            <a:pPr marL="92075" indent="-92075" algn="ctr">
              <a:spcBef>
                <a:spcPts val="500"/>
              </a:spcBef>
            </a:pPr>
            <a:r>
              <a:rPr lang="ko-KR" altLang="en-US" sz="1100" dirty="0">
                <a:solidFill>
                  <a:schemeClr val="bg1"/>
                </a:solidFill>
                <a:latin typeface="+mn-ea"/>
                <a:ea typeface="+mn-ea"/>
                <a:cs typeface="Arial" pitchFamily="34" charset="0"/>
              </a:rPr>
              <a:t>데이터 형식 변환</a:t>
            </a:r>
            <a:endParaRPr lang="en-US" altLang="ko-KR" sz="1100" dirty="0"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</p:txBody>
      </p:sp>
      <p:sp>
        <p:nvSpPr>
          <p:cNvPr id="42" name="Rectangle 79">
            <a:extLst>
              <a:ext uri="{FF2B5EF4-FFF2-40B4-BE49-F238E27FC236}">
                <a16:creationId xmlns:a16="http://schemas.microsoft.com/office/drawing/2014/main" id="{29B4EE61-9DD0-408F-820D-A88EA23AB7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6783" y="2842440"/>
            <a:ext cx="1358358" cy="504000"/>
          </a:xfrm>
          <a:prstGeom prst="rect">
            <a:avLst/>
          </a:prstGeom>
          <a:solidFill>
            <a:schemeClr val="tx1"/>
          </a:solidFill>
          <a:ln w="6350" algn="ctr">
            <a:noFill/>
            <a:miter lim="800000"/>
            <a:headEnd/>
            <a:tailEnd/>
          </a:ln>
        </p:spPr>
        <p:txBody>
          <a:bodyPr wrap="none" lIns="36000" tIns="36000" rIns="36000" bIns="36000" anchor="ctr"/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9pPr>
          </a:lstStyle>
          <a:p>
            <a:pPr marL="92075" indent="-92075" algn="ctr">
              <a:spcBef>
                <a:spcPts val="500"/>
              </a:spcBef>
            </a:pPr>
            <a:r>
              <a:rPr lang="ko-KR" altLang="en-US" sz="1200" dirty="0">
                <a:solidFill>
                  <a:schemeClr val="bg1"/>
                </a:solidFill>
                <a:latin typeface="+mn-ea"/>
                <a:ea typeface="+mn-ea"/>
                <a:cs typeface="Arial" pitchFamily="34" charset="0"/>
              </a:rPr>
              <a:t>알고리즘 적용</a:t>
            </a:r>
            <a:endParaRPr lang="en-US" altLang="ko-KR" sz="1200" dirty="0"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4134A425-691A-432F-9D43-82AE69E5E66C}"/>
              </a:ext>
            </a:extLst>
          </p:cNvPr>
          <p:cNvSpPr/>
          <p:nvPr/>
        </p:nvSpPr>
        <p:spPr>
          <a:xfrm>
            <a:off x="3753128" y="2096823"/>
            <a:ext cx="6406199" cy="5040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필요 시</a:t>
            </a:r>
            <a:r>
              <a:rPr lang="en-US" altLang="ko-KR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적용할 알고리즘에 맞는 형태로 데이터 포맷 변환</a:t>
            </a:r>
          </a:p>
        </p:txBody>
      </p: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EEAB70AB-ED71-466F-A7A6-A858CFE7C55A}"/>
              </a:ext>
            </a:extLst>
          </p:cNvPr>
          <p:cNvCxnSpPr>
            <a:cxnSpLocks/>
            <a:stCxn id="37" idx="3"/>
            <a:endCxn id="49" idx="1"/>
          </p:cNvCxnSpPr>
          <p:nvPr/>
        </p:nvCxnSpPr>
        <p:spPr>
          <a:xfrm>
            <a:off x="2885141" y="2348823"/>
            <a:ext cx="867987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A9CFAC3A-C768-44D0-B233-8D8530639CB1}"/>
              </a:ext>
            </a:extLst>
          </p:cNvPr>
          <p:cNvCxnSpPr>
            <a:cxnSpLocks/>
            <a:stCxn id="37" idx="2"/>
            <a:endCxn id="42" idx="0"/>
          </p:cNvCxnSpPr>
          <p:nvPr/>
        </p:nvCxnSpPr>
        <p:spPr>
          <a:xfrm>
            <a:off x="2205962" y="2600823"/>
            <a:ext cx="0" cy="241617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B95BBD4C-C2EF-41E9-A025-EE61359C4A0E}"/>
              </a:ext>
            </a:extLst>
          </p:cNvPr>
          <p:cNvCxnSpPr>
            <a:cxnSpLocks/>
            <a:stCxn id="42" idx="2"/>
            <a:endCxn id="25" idx="0"/>
          </p:cNvCxnSpPr>
          <p:nvPr/>
        </p:nvCxnSpPr>
        <p:spPr>
          <a:xfrm>
            <a:off x="2205962" y="3346440"/>
            <a:ext cx="1477" cy="1393617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3A5BF226-697F-4DFD-8961-9040E158699E}"/>
              </a:ext>
            </a:extLst>
          </p:cNvPr>
          <p:cNvCxnSpPr>
            <a:cxnSpLocks/>
            <a:stCxn id="42" idx="3"/>
            <a:endCxn id="30" idx="1"/>
          </p:cNvCxnSpPr>
          <p:nvPr/>
        </p:nvCxnSpPr>
        <p:spPr>
          <a:xfrm>
            <a:off x="2885141" y="3094440"/>
            <a:ext cx="867987" cy="489865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사각형: 둥근 모서리 63">
            <a:extLst>
              <a:ext uri="{FF2B5EF4-FFF2-40B4-BE49-F238E27FC236}">
                <a16:creationId xmlns:a16="http://schemas.microsoft.com/office/drawing/2014/main" id="{79C8FA1F-BBC4-469B-BF00-CC84C623815F}"/>
              </a:ext>
            </a:extLst>
          </p:cNvPr>
          <p:cNvSpPr/>
          <p:nvPr/>
        </p:nvSpPr>
        <p:spPr>
          <a:xfrm>
            <a:off x="529389" y="2096823"/>
            <a:ext cx="921219" cy="2452901"/>
          </a:xfrm>
          <a:prstGeom prst="roundRect">
            <a:avLst>
              <a:gd name="adj" fmla="val 8430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모델링</a:t>
            </a: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02D997E1-109E-4C87-BFBD-0068146404FB}"/>
              </a:ext>
            </a:extLst>
          </p:cNvPr>
          <p:cNvCxnSpPr>
            <a:cxnSpLocks/>
          </p:cNvCxnSpPr>
          <p:nvPr/>
        </p:nvCxnSpPr>
        <p:spPr>
          <a:xfrm>
            <a:off x="2205962" y="1907093"/>
            <a:ext cx="0" cy="18973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79">
            <a:extLst>
              <a:ext uri="{FF2B5EF4-FFF2-40B4-BE49-F238E27FC236}">
                <a16:creationId xmlns:a16="http://schemas.microsoft.com/office/drawing/2014/main" id="{8C870BBD-22E0-4A05-AD73-D6F433EB8C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8260" y="4740057"/>
            <a:ext cx="1358358" cy="504000"/>
          </a:xfrm>
          <a:prstGeom prst="rect">
            <a:avLst/>
          </a:prstGeom>
          <a:solidFill>
            <a:schemeClr val="tx1"/>
          </a:solidFill>
          <a:ln w="6350" algn="ctr">
            <a:noFill/>
            <a:miter lim="800000"/>
            <a:headEnd/>
            <a:tailEnd/>
          </a:ln>
        </p:spPr>
        <p:txBody>
          <a:bodyPr wrap="none" lIns="36000" tIns="36000" rIns="36000" bIns="36000" anchor="ctr"/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9pPr>
          </a:lstStyle>
          <a:p>
            <a:pPr marL="92075" indent="-92075" algn="ctr">
              <a:spcBef>
                <a:spcPts val="500"/>
              </a:spcBef>
            </a:pPr>
            <a:r>
              <a:rPr lang="ko-KR" altLang="en-US" sz="1200" dirty="0">
                <a:solidFill>
                  <a:schemeClr val="bg1"/>
                </a:solidFill>
                <a:latin typeface="+mn-ea"/>
                <a:ea typeface="+mn-ea"/>
                <a:cs typeface="Arial" pitchFamily="34" charset="0"/>
              </a:rPr>
              <a:t>예측 값 검증</a:t>
            </a:r>
            <a:endParaRPr lang="en-US" altLang="ko-KR" sz="1200" dirty="0"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ABFB46B5-E3A1-47DE-AF85-4F3518E6424F}"/>
              </a:ext>
            </a:extLst>
          </p:cNvPr>
          <p:cNvCxnSpPr>
            <a:cxnSpLocks/>
            <a:stCxn id="25" idx="2"/>
            <a:endCxn id="38" idx="0"/>
          </p:cNvCxnSpPr>
          <p:nvPr/>
        </p:nvCxnSpPr>
        <p:spPr>
          <a:xfrm>
            <a:off x="2207439" y="5244057"/>
            <a:ext cx="0" cy="637618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연결선: 꺾임 32">
            <a:extLst>
              <a:ext uri="{FF2B5EF4-FFF2-40B4-BE49-F238E27FC236}">
                <a16:creationId xmlns:a16="http://schemas.microsoft.com/office/drawing/2014/main" id="{FED15FC7-FE79-4457-B945-A7D9C7F7963E}"/>
              </a:ext>
            </a:extLst>
          </p:cNvPr>
          <p:cNvCxnSpPr>
            <a:cxnSpLocks/>
            <a:stCxn id="25" idx="3"/>
            <a:endCxn id="34" idx="1"/>
          </p:cNvCxnSpPr>
          <p:nvPr/>
        </p:nvCxnSpPr>
        <p:spPr>
          <a:xfrm>
            <a:off x="2886618" y="4992057"/>
            <a:ext cx="866510" cy="154932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BD7FE3B7-71F1-4206-ADEB-00862823D63E}"/>
              </a:ext>
            </a:extLst>
          </p:cNvPr>
          <p:cNvSpPr/>
          <p:nvPr/>
        </p:nvSpPr>
        <p:spPr>
          <a:xfrm>
            <a:off x="3753128" y="2756305"/>
            <a:ext cx="6406199" cy="16560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모델링 데이터를 아래의 알고리즘에 적용하여 모형 생성</a:t>
            </a:r>
            <a:endParaRPr lang="en-US" altLang="ko-KR" sz="1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→ 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MLR (Multiple Linear Regression)</a:t>
            </a:r>
          </a:p>
          <a:p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→ 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RF (Random Forest)</a:t>
            </a:r>
          </a:p>
          <a:p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→ 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ANN (Artificial Neural Network)</a:t>
            </a:r>
          </a:p>
          <a:p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→ 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LSTM (Long Short Term Memory)</a:t>
            </a:r>
          </a:p>
          <a:p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→ 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ARIMAX (Auto-regressive Integrated Moving Average)</a:t>
            </a:r>
          </a:p>
          <a:p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→ </a:t>
            </a:r>
            <a:r>
              <a:rPr lang="en-US" altLang="ko-KR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XGBoost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(Extreme Gradient Boosting)</a:t>
            </a:r>
          </a:p>
          <a:p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→ </a:t>
            </a:r>
            <a:r>
              <a:rPr lang="en-US" altLang="ko-KR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lightGBM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(Light Gradient Boosting Machine)</a:t>
            </a:r>
          </a:p>
          <a:p>
            <a:endParaRPr lang="en-US" altLang="ko-KR" sz="1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endParaRPr lang="ko-KR" altLang="en-US" sz="1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F19890B5-3BB0-4FDF-874A-24EB3E384423}"/>
              </a:ext>
            </a:extLst>
          </p:cNvPr>
          <p:cNvSpPr/>
          <p:nvPr/>
        </p:nvSpPr>
        <p:spPr>
          <a:xfrm>
            <a:off x="529389" y="4740057"/>
            <a:ext cx="921219" cy="2293618"/>
          </a:xfrm>
          <a:prstGeom prst="roundRect">
            <a:avLst>
              <a:gd name="adj" fmla="val 8430"/>
            </a:avLst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모형 검증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사각형: 둥근 모서리 33">
                <a:extLst>
                  <a:ext uri="{FF2B5EF4-FFF2-40B4-BE49-F238E27FC236}">
                    <a16:creationId xmlns:a16="http://schemas.microsoft.com/office/drawing/2014/main" id="{CF460639-DDB8-4D20-861B-F2BC9E6AA143}"/>
                  </a:ext>
                </a:extLst>
              </p:cNvPr>
              <p:cNvSpPr/>
              <p:nvPr/>
            </p:nvSpPr>
            <p:spPr>
              <a:xfrm>
                <a:off x="3753128" y="4567787"/>
                <a:ext cx="6406199" cy="1158404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검증 데이터를 생성된 모형에 적용하여 아래의 평가지표를 통해 검증</a:t>
                </a:r>
                <a:endParaRPr lang="en-US" altLang="ko-KR" sz="1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ko-KR" altLang="en-US" sz="1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→ </a:t>
                </a:r>
                <a:r>
                  <a:rPr lang="en-US" altLang="ko-KR" sz="1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MAPE (Mean Absolute Percentage Error) : </a:t>
                </a:r>
                <a:r>
                  <a:rPr lang="ko-KR" altLang="en-US" sz="1000" dirty="0">
                    <a:solidFill>
                      <a:schemeClr val="tx1"/>
                    </a:solidFill>
                    <a:latin typeface="+mn-ea"/>
                    <a:ea typeface="+mn-ea"/>
                  </a:rPr>
                  <a:t>실제</a:t>
                </a:r>
                <a:r>
                  <a:rPr lang="en-US" altLang="ko-KR" sz="1000" dirty="0">
                    <a:solidFill>
                      <a:schemeClr val="tx1"/>
                    </a:solidFill>
                    <a:latin typeface="+mn-ea"/>
                    <a:ea typeface="+mn-ea"/>
                  </a:rPr>
                  <a:t>(</a:t>
                </a:r>
                <a:r>
                  <a:rPr lang="ko-KR" altLang="en-US" sz="1000" dirty="0">
                    <a:solidFill>
                      <a:schemeClr val="tx1"/>
                    </a:solidFill>
                    <a:latin typeface="+mn-ea"/>
                    <a:ea typeface="+mn-ea"/>
                  </a:rPr>
                  <a:t>또는 예측</a:t>
                </a:r>
                <a:r>
                  <a:rPr lang="en-US" altLang="ko-KR" sz="1000" dirty="0">
                    <a:solidFill>
                      <a:schemeClr val="tx1"/>
                    </a:solidFill>
                    <a:latin typeface="+mn-ea"/>
                    <a:ea typeface="+mn-ea"/>
                  </a:rPr>
                  <a:t>)</a:t>
                </a:r>
                <a:r>
                  <a:rPr lang="ko-KR" altLang="en-US" sz="1000" dirty="0">
                    <a:solidFill>
                      <a:schemeClr val="tx1"/>
                    </a:solidFill>
                    <a:latin typeface="+mn-ea"/>
                    <a:ea typeface="+mn-ea"/>
                  </a:rPr>
                  <a:t>값 대비 실제 값과 예측 값 편차 비율의 평균</a:t>
                </a:r>
                <a:endParaRPr lang="en-US" altLang="ko-KR" sz="1000" dirty="0">
                  <a:solidFill>
                    <a:schemeClr val="tx1"/>
                  </a:solidFill>
                  <a:latin typeface="+mn-ea"/>
                  <a:ea typeface="+mn-ea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0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𝑀𝐴𝑃𝐸</m:t>
                      </m:r>
                      <m:r>
                        <a:rPr lang="en-US" altLang="ko-KR" sz="10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altLang="ko-KR" sz="10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0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10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altLang="ko-KR" sz="10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altLang="ko-KR" sz="10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10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10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altLang="ko-KR" sz="100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ko-KR" sz="100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altLang="ko-KR" sz="1000" i="1" smtClean="0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000" b="0" i="1" smtClean="0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r>
                                        <a:rPr lang="en-US" altLang="ko-KR" sz="1000" b="0" i="1" smtClean="0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ko-KR" sz="10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ko-KR" sz="1000" b="0" i="1" smtClean="0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altLang="ko-KR" sz="1000" b="0" i="1" smtClean="0">
                                              <a:solidFill>
                                                <a:schemeClr val="tx1">
                                                  <a:lumMod val="75000"/>
                                                  <a:lumOff val="2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ko-KR" sz="1000" b="0" i="1" smtClean="0">
                                              <a:solidFill>
                                                <a:schemeClr val="tx1">
                                                  <a:lumMod val="75000"/>
                                                  <a:lumOff val="2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altLang="ko-KR" sz="1000" b="0" i="1" smtClean="0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altLang="ko-KR" sz="1000" i="1" smtClean="0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000" b="0" i="1" smtClean="0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r>
                                        <a:rPr lang="en-US" altLang="ko-KR" sz="1000" b="0" i="1" smtClean="0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nary>
                    </m:oMath>
                  </m:oMathPara>
                </a14:m>
                <a:endParaRPr lang="en-US" altLang="ko-KR" sz="1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endParaRPr>
              </a:p>
              <a:p>
                <a:pPr>
                  <a:lnSpc>
                    <a:spcPct val="150000"/>
                  </a:lnSpc>
                </a:pPr>
                <a:endParaRPr lang="ko-KR" altLang="en-US" sz="1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endParaRPr>
              </a:p>
            </p:txBody>
          </p:sp>
        </mc:Choice>
        <mc:Fallback xmlns="">
          <p:sp>
            <p:nvSpPr>
              <p:cNvPr id="34" name="사각형: 둥근 모서리 33">
                <a:extLst>
                  <a:ext uri="{FF2B5EF4-FFF2-40B4-BE49-F238E27FC236}">
                    <a16:creationId xmlns:a16="http://schemas.microsoft.com/office/drawing/2014/main" id="{CF460639-DDB8-4D20-861B-F2BC9E6AA1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3128" y="4567787"/>
                <a:ext cx="6406199" cy="1158404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Rectangle 79">
            <a:extLst>
              <a:ext uri="{FF2B5EF4-FFF2-40B4-BE49-F238E27FC236}">
                <a16:creationId xmlns:a16="http://schemas.microsoft.com/office/drawing/2014/main" id="{45CD60C7-0CD8-4AF1-8F95-FF8ED7AA94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8260" y="5881675"/>
            <a:ext cx="1358358" cy="504000"/>
          </a:xfrm>
          <a:prstGeom prst="rect">
            <a:avLst/>
          </a:prstGeom>
          <a:solidFill>
            <a:schemeClr val="tx1"/>
          </a:solidFill>
          <a:ln w="6350" algn="ctr">
            <a:noFill/>
            <a:miter lim="800000"/>
            <a:headEnd/>
            <a:tailEnd/>
          </a:ln>
        </p:spPr>
        <p:txBody>
          <a:bodyPr wrap="none" lIns="36000" tIns="36000" rIns="36000" bIns="36000" anchor="ctr"/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9pPr>
          </a:lstStyle>
          <a:p>
            <a:pPr marL="92075" indent="-92075" algn="ctr">
              <a:spcBef>
                <a:spcPts val="500"/>
              </a:spcBef>
            </a:pPr>
            <a:r>
              <a:rPr lang="ko-KR" altLang="en-US" sz="1200" dirty="0">
                <a:solidFill>
                  <a:schemeClr val="bg1"/>
                </a:solidFill>
                <a:latin typeface="+mn-ea"/>
                <a:ea typeface="+mn-ea"/>
                <a:cs typeface="Arial" pitchFamily="34" charset="0"/>
              </a:rPr>
              <a:t>분류 값 검증</a:t>
            </a:r>
            <a:endParaRPr lang="en-US" altLang="ko-KR" sz="1200" dirty="0"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79DBDDFD-7959-40B1-BDEE-D68434C300FE}"/>
              </a:ext>
            </a:extLst>
          </p:cNvPr>
          <p:cNvSpPr/>
          <p:nvPr/>
        </p:nvSpPr>
        <p:spPr>
          <a:xfrm>
            <a:off x="3753128" y="5881674"/>
            <a:ext cx="6406199" cy="153311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특정 값</a:t>
            </a:r>
            <a:r>
              <a:rPr lang="en-US" altLang="ko-KR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(=α) </a:t>
            </a:r>
            <a:r>
              <a: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을 기준으로 </a:t>
            </a:r>
            <a:r>
              <a:rPr lang="en-US" altLang="ko-KR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α </a:t>
            </a:r>
            <a:r>
              <a: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보다 크거나 같으면 악취</a:t>
            </a:r>
            <a:r>
              <a:rPr lang="en-US" altLang="ko-KR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작으면 정상으로 분류</a:t>
            </a:r>
            <a:endParaRPr lang="en-US" altLang="ko-KR" sz="1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검증 데이터에 적용하여 아래의 평가지표를 통해 검증</a:t>
            </a:r>
            <a:endParaRPr lang="en-US" altLang="ko-KR" sz="1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→ 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Accuracy (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정확도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) : 0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과 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사이의 결과 값</a:t>
            </a:r>
            <a:endParaRPr lang="en-US" altLang="ko-KR" sz="1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실제 분류 결과와 예측 분류 결과를 비교하여 산출</a:t>
            </a:r>
            <a:endParaRPr lang="en-US" altLang="ko-KR" sz="1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1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1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 sz="1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AC77CF3C-4931-4AE3-A20E-74D780CF5385}"/>
              </a:ext>
            </a:extLst>
          </p:cNvPr>
          <p:cNvCxnSpPr>
            <a:cxnSpLocks/>
            <a:stCxn id="38" idx="2"/>
          </p:cNvCxnSpPr>
          <p:nvPr/>
        </p:nvCxnSpPr>
        <p:spPr>
          <a:xfrm flipH="1">
            <a:off x="2205963" y="6385675"/>
            <a:ext cx="1476" cy="637618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연결선: 꺾임 43">
            <a:extLst>
              <a:ext uri="{FF2B5EF4-FFF2-40B4-BE49-F238E27FC236}">
                <a16:creationId xmlns:a16="http://schemas.microsoft.com/office/drawing/2014/main" id="{ADF9970C-41DE-42BF-B63C-F8299CAC509E}"/>
              </a:ext>
            </a:extLst>
          </p:cNvPr>
          <p:cNvCxnSpPr>
            <a:cxnSpLocks/>
            <a:stCxn id="38" idx="3"/>
            <a:endCxn id="39" idx="1"/>
          </p:cNvCxnSpPr>
          <p:nvPr/>
        </p:nvCxnSpPr>
        <p:spPr>
          <a:xfrm>
            <a:off x="2886618" y="6133675"/>
            <a:ext cx="866510" cy="514556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6" name="표 12">
                <a:extLst>
                  <a:ext uri="{FF2B5EF4-FFF2-40B4-BE49-F238E27FC236}">
                    <a16:creationId xmlns:a16="http://schemas.microsoft.com/office/drawing/2014/main" id="{61CA6A63-1F91-4674-8317-90248B95DE2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19409918"/>
                  </p:ext>
                </p:extLst>
              </p:nvPr>
            </p:nvGraphicFramePr>
            <p:xfrm>
              <a:off x="7604902" y="6249051"/>
              <a:ext cx="1711224" cy="128016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27806">
                      <a:extLst>
                        <a:ext uri="{9D8B030D-6E8A-4147-A177-3AD203B41FA5}">
                          <a16:colId xmlns:a16="http://schemas.microsoft.com/office/drawing/2014/main" val="4208823907"/>
                        </a:ext>
                      </a:extLst>
                    </a:gridCol>
                    <a:gridCol w="427806">
                      <a:extLst>
                        <a:ext uri="{9D8B030D-6E8A-4147-A177-3AD203B41FA5}">
                          <a16:colId xmlns:a16="http://schemas.microsoft.com/office/drawing/2014/main" val="1448187472"/>
                        </a:ext>
                      </a:extLst>
                    </a:gridCol>
                    <a:gridCol w="427806">
                      <a:extLst>
                        <a:ext uri="{9D8B030D-6E8A-4147-A177-3AD203B41FA5}">
                          <a16:colId xmlns:a16="http://schemas.microsoft.com/office/drawing/2014/main" val="2738523966"/>
                        </a:ext>
                      </a:extLst>
                    </a:gridCol>
                    <a:gridCol w="427806">
                      <a:extLst>
                        <a:ext uri="{9D8B030D-6E8A-4147-A177-3AD203B41FA5}">
                          <a16:colId xmlns:a16="http://schemas.microsoft.com/office/drawing/2014/main" val="2352533271"/>
                        </a:ext>
                      </a:extLst>
                    </a:gridCol>
                  </a:tblGrid>
                  <a:tr h="203857">
                    <a:tc gridSpan="4">
                      <a:txBody>
                        <a:bodyPr/>
                        <a:lstStyle/>
                        <a:p>
                          <a:pPr marL="0" marR="0" lvl="0" indent="0" algn="ctr" defTabSz="91440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800" dirty="0">
                              <a:latin typeface="+mn-ea"/>
                            </a:rPr>
                            <a:t>[</a:t>
                          </a:r>
                          <a:r>
                            <a:rPr lang="ko-KR" altLang="en-US" sz="800" dirty="0">
                              <a:latin typeface="+mn-ea"/>
                            </a:rPr>
                            <a:t>정확도</a:t>
                          </a:r>
                          <a:r>
                            <a:rPr lang="en-US" altLang="ko-KR" sz="800" dirty="0">
                              <a:latin typeface="+mn-ea"/>
                            </a:rPr>
                            <a:t> : Accuracy]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sz="1100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sz="1100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sz="11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40023601"/>
                      </a:ext>
                    </a:extLst>
                  </a:tr>
                  <a:tr h="204972">
                    <a:tc rowSpan="2" gridSpan="2">
                      <a:txBody>
                        <a:bodyPr/>
                        <a:lstStyle/>
                        <a:p>
                          <a:pPr algn="ctr" latinLnBrk="1"/>
                          <a:endParaRPr lang="ko-KR" altLang="en-US" sz="800" dirty="0"/>
                        </a:p>
                      </a:txBody>
                      <a:tcPr anchor="ctr"/>
                    </a:tc>
                    <a:tc rowSpan="2" hMerge="1">
                      <a:txBody>
                        <a:bodyPr/>
                        <a:lstStyle/>
                        <a:p>
                          <a:pPr latinLnBrk="1"/>
                          <a:endParaRPr lang="ko-KR" altLang="en-US" sz="1100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800" dirty="0"/>
                            <a:t>실제</a:t>
                          </a: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sz="11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51342565"/>
                      </a:ext>
                    </a:extLst>
                  </a:tr>
                  <a:tr h="204972">
                    <a:tc gridSpan="2" vMerge="1">
                      <a:txBody>
                        <a:bodyPr/>
                        <a:lstStyle/>
                        <a:p>
                          <a:pPr latinLnBrk="1"/>
                          <a:endParaRPr lang="ko-KR" altLang="en-US" sz="1100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pPr latinLnBrk="1"/>
                          <a:endParaRPr lang="ko-KR" altLang="en-US" sz="11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800" dirty="0"/>
                            <a:t>악취</a:t>
                          </a:r>
                        </a:p>
                      </a:txBody>
                      <a:tcPr anchor="ctr">
                        <a:lnB w="381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800" dirty="0"/>
                            <a:t>정상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111760744"/>
                      </a:ext>
                    </a:extLst>
                  </a:tr>
                  <a:tr h="204972">
                    <a:tc row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800" dirty="0"/>
                            <a:t>예측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800" dirty="0"/>
                            <a:t>악취</a:t>
                          </a:r>
                        </a:p>
                      </a:txBody>
                      <a:tcPr anchor="ctr">
                        <a:lnR w="381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8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altLang="ko-KR" sz="800" b="0" i="1" smtClean="0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800" dirty="0"/>
                        </a:p>
                      </a:txBody>
                      <a:tcPr anchor="ctr">
                        <a:lnL w="381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8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altLang="ko-KR" sz="800" b="0" i="1" smtClean="0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800" dirty="0"/>
                        </a:p>
                      </a:txBody>
                      <a:tcPr anchor="ctr">
                        <a:lnL w="381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381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793461113"/>
                      </a:ext>
                    </a:extLst>
                  </a:tr>
                  <a:tr h="204972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 sz="11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800" dirty="0"/>
                            <a:t>정상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8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altLang="ko-KR" sz="800" b="0" i="1" smtClean="0"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800" dirty="0"/>
                        </a:p>
                      </a:txBody>
                      <a:tcPr anchor="ctr">
                        <a:lnR w="381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8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altLang="ko-KR" sz="800" b="0" i="1" smtClean="0"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800" dirty="0"/>
                        </a:p>
                      </a:txBody>
                      <a:tcPr anchor="ctr">
                        <a:lnL w="381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257849349"/>
                      </a:ext>
                    </a:extLst>
                  </a:tr>
                  <a:tr h="204972">
                    <a:tc gridSpan="4">
                      <a:txBody>
                        <a:bodyPr/>
                        <a:lstStyle/>
                        <a:p>
                          <a:pPr marL="0" indent="0" algn="l" latinLnBrk="1">
                            <a:buFont typeface="Arial" panose="020B0604020202020204" pitchFamily="34" charset="0"/>
                            <a:buNone/>
                          </a:pPr>
                          <a:endParaRPr lang="ko-KR" altLang="en-US" sz="8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B w="12700" cmpd="sng">
                          <a:noFill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000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000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98418866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6" name="표 1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61CA6A63-1F91-4674-8317-90248B95DE2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19409918"/>
                  </p:ext>
                </p:extLst>
              </p:nvPr>
            </p:nvGraphicFramePr>
            <p:xfrm>
              <a:off x="7604902" y="6249051"/>
              <a:ext cx="1711224" cy="128016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27806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4208823907"/>
                        </a:ext>
                      </a:extLst>
                    </a:gridCol>
                    <a:gridCol w="427806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1448187472"/>
                        </a:ext>
                      </a:extLst>
                    </a:gridCol>
                    <a:gridCol w="427806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2738523966"/>
                        </a:ext>
                      </a:extLst>
                    </a:gridCol>
                    <a:gridCol w="427806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2352533271"/>
                        </a:ext>
                      </a:extLst>
                    </a:gridCol>
                  </a:tblGrid>
                  <a:tr h="213360">
                    <a:tc gridSpan="4">
                      <a:txBody>
                        <a:bodyPr/>
                        <a:lstStyle/>
                        <a:p>
                          <a:pPr marL="0" marR="0" lvl="0" indent="0" algn="ctr" defTabSz="91440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800" dirty="0">
                              <a:latin typeface="+mn-ea"/>
                            </a:rPr>
                            <a:t>[</a:t>
                          </a:r>
                          <a:r>
                            <a:rPr lang="ko-KR" altLang="en-US" sz="800" dirty="0">
                              <a:latin typeface="+mn-ea"/>
                            </a:rPr>
                            <a:t>정확도</a:t>
                          </a:r>
                          <a:r>
                            <a:rPr lang="en-US" altLang="ko-KR" sz="800" dirty="0">
                              <a:latin typeface="+mn-ea"/>
                            </a:rPr>
                            <a:t> : Accuracy]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sz="1100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sz="1100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sz="11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4240023601"/>
                      </a:ext>
                    </a:extLst>
                  </a:tr>
                  <a:tr h="213360">
                    <a:tc rowSpan="2" gridSpan="2">
                      <a:txBody>
                        <a:bodyPr/>
                        <a:lstStyle/>
                        <a:p>
                          <a:pPr algn="ctr" latinLnBrk="1"/>
                          <a:endParaRPr lang="ko-KR" altLang="en-US" sz="800" dirty="0"/>
                        </a:p>
                      </a:txBody>
                      <a:tcPr anchor="ctr"/>
                    </a:tc>
                    <a:tc rowSpan="2" hMerge="1">
                      <a:txBody>
                        <a:bodyPr/>
                        <a:lstStyle/>
                        <a:p>
                          <a:pPr latinLnBrk="1"/>
                          <a:endParaRPr lang="ko-KR" altLang="en-US" sz="1100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800" dirty="0"/>
                            <a:t>실제</a:t>
                          </a: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sz="11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1951342565"/>
                      </a:ext>
                    </a:extLst>
                  </a:tr>
                  <a:tr h="213360">
                    <a:tc gridSpan="2" vMerge="1">
                      <a:txBody>
                        <a:bodyPr/>
                        <a:lstStyle/>
                        <a:p>
                          <a:pPr latinLnBrk="1"/>
                          <a:endParaRPr lang="ko-KR" altLang="en-US" sz="1100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pPr latinLnBrk="1"/>
                          <a:endParaRPr lang="ko-KR" altLang="en-US" sz="11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800" dirty="0" smtClean="0"/>
                            <a:t>악취</a:t>
                          </a:r>
                          <a:endParaRPr lang="ko-KR" altLang="en-US" sz="800" dirty="0"/>
                        </a:p>
                      </a:txBody>
                      <a:tcPr anchor="ctr">
                        <a:lnB w="381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800" dirty="0" smtClean="0"/>
                            <a:t>정상</a:t>
                          </a:r>
                          <a:endParaRPr lang="ko-KR" altLang="en-US" sz="8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3111760744"/>
                      </a:ext>
                    </a:extLst>
                  </a:tr>
                  <a:tr h="213360">
                    <a:tc row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800" dirty="0"/>
                            <a:t>예측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800" dirty="0" smtClean="0"/>
                            <a:t>악취</a:t>
                          </a:r>
                          <a:endParaRPr lang="ko-KR" altLang="en-US" sz="800" dirty="0"/>
                        </a:p>
                      </a:txBody>
                      <a:tcPr anchor="ctr">
                        <a:lnR w="381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381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5"/>
                          <a:stretch>
                            <a:fillRect l="-201429" t="-300000" r="-101429" b="-202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381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381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5"/>
                          <a:stretch>
                            <a:fillRect l="-301429" t="-300000" r="-1429" b="-20285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1793461113"/>
                      </a:ext>
                    </a:extLst>
                  </a:tr>
                  <a:tr h="213360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 sz="11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800" dirty="0" smtClean="0"/>
                            <a:t>정상</a:t>
                          </a:r>
                          <a:endParaRPr lang="ko-KR" altLang="en-US" sz="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R w="381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 rotWithShape="1">
                          <a:blip r:embed="rId5"/>
                          <a:stretch>
                            <a:fillRect l="-201429" t="-400000" r="-101429" b="-102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381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5"/>
                          <a:stretch>
                            <a:fillRect l="-301429" t="-400000" r="-1429" b="-10285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1257849349"/>
                      </a:ext>
                    </a:extLst>
                  </a:tr>
                  <a:tr h="213360">
                    <a:tc gridSpan="4">
                      <a:txBody>
                        <a:bodyPr/>
                        <a:lstStyle/>
                        <a:p>
                          <a:pPr marL="0" indent="0" algn="l" latinLnBrk="1">
                            <a:buFont typeface="Arial" panose="020B0604020202020204" pitchFamily="34" charset="0"/>
                            <a:buNone/>
                          </a:pPr>
                          <a:endParaRPr lang="ko-KR" altLang="en-US" sz="8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B w="12700" cmpd="sng">
                          <a:noFill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000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000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398418866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7564E4F5-E168-4A87-B21C-122C2AD9C6A4}"/>
              </a:ext>
            </a:extLst>
          </p:cNvPr>
          <p:cNvSpPr txBox="1"/>
          <p:nvPr/>
        </p:nvSpPr>
        <p:spPr>
          <a:xfrm>
            <a:off x="9307654" y="6801176"/>
            <a:ext cx="5334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+mn-ea"/>
              </a:rPr>
              <a:t>비율 </a:t>
            </a:r>
            <a:r>
              <a:rPr lang="en-US" altLang="ko-KR" sz="800" dirty="0">
                <a:latin typeface="+mn-ea"/>
              </a:rPr>
              <a:t>=</a:t>
            </a:r>
            <a:endParaRPr lang="ko-KR" altLang="en-US" sz="800" dirty="0">
              <a:latin typeface="+mn-ea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90D2FED-C5EE-4EF3-A904-374334BD1C82}"/>
              </a:ext>
            </a:extLst>
          </p:cNvPr>
          <p:cNvSpPr/>
          <p:nvPr/>
        </p:nvSpPr>
        <p:spPr>
          <a:xfrm>
            <a:off x="9802954" y="6738199"/>
            <a:ext cx="228600" cy="15919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BC86A623-72CE-4BBC-8520-C6F1E37655B7}"/>
              </a:ext>
            </a:extLst>
          </p:cNvPr>
          <p:cNvSpPr/>
          <p:nvPr/>
        </p:nvSpPr>
        <p:spPr>
          <a:xfrm>
            <a:off x="9807692" y="6969472"/>
            <a:ext cx="228600" cy="159192"/>
          </a:xfrm>
          <a:prstGeom prst="rect">
            <a:avLst/>
          </a:prstGeom>
          <a:noFill/>
          <a:ln w="2222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1EEE7F50-B052-401D-ACCF-6B3ADF527B2D}"/>
              </a:ext>
            </a:extLst>
          </p:cNvPr>
          <p:cNvCxnSpPr>
            <a:cxnSpLocks/>
          </p:cNvCxnSpPr>
          <p:nvPr/>
        </p:nvCxnSpPr>
        <p:spPr>
          <a:xfrm>
            <a:off x="9780797" y="6936302"/>
            <a:ext cx="288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0" name="표 39">
            <a:extLst>
              <a:ext uri="{FF2B5EF4-FFF2-40B4-BE49-F238E27FC236}">
                <a16:creationId xmlns:a16="http://schemas.microsoft.com/office/drawing/2014/main" id="{A4BF7762-4AB4-4F1B-8D30-9CC524BCCC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5754072"/>
              </p:ext>
            </p:extLst>
          </p:nvPr>
        </p:nvGraphicFramePr>
        <p:xfrm>
          <a:off x="8474036" y="6879839"/>
          <a:ext cx="840976" cy="440802"/>
        </p:xfrm>
        <a:graphic>
          <a:graphicData uri="http://schemas.openxmlformats.org/drawingml/2006/table">
            <a:tbl>
              <a:tblPr/>
              <a:tblGrid>
                <a:gridCol w="840976">
                  <a:extLst>
                    <a:ext uri="{9D8B030D-6E8A-4147-A177-3AD203B41FA5}">
                      <a16:colId xmlns:a16="http://schemas.microsoft.com/office/drawing/2014/main" val="3338918212"/>
                    </a:ext>
                  </a:extLst>
                </a:gridCol>
              </a:tblGrid>
              <a:tr h="440802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mpd="sng">
                      <a:solidFill>
                        <a:srgbClr val="FF0000"/>
                      </a:solidFill>
                      <a:prstDash val="sysDot"/>
                    </a:lnL>
                    <a:lnR w="19050" cmpd="sng">
                      <a:solidFill>
                        <a:srgbClr val="FF0000"/>
                      </a:solidFill>
                      <a:prstDash val="sysDot"/>
                    </a:lnR>
                    <a:lnT w="19050" cmpd="sng">
                      <a:solidFill>
                        <a:srgbClr val="FF0000"/>
                      </a:solidFill>
                      <a:prstDash val="sysDot"/>
                    </a:lnT>
                    <a:lnB w="19050" cmpd="sng">
                      <a:solidFill>
                        <a:srgbClr val="FF0000"/>
                      </a:solidFill>
                      <a:prstDash val="sys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14162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694286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4">
            <a:extLst>
              <a:ext uri="{FF2B5EF4-FFF2-40B4-BE49-F238E27FC236}">
                <a16:creationId xmlns:a16="http://schemas.microsoft.com/office/drawing/2014/main" id="{C86F9EAE-F351-4D00-AD07-407FF5785F94}"/>
              </a:ext>
            </a:extLst>
          </p:cNvPr>
          <p:cNvSpPr txBox="1">
            <a:spLocks/>
          </p:cNvSpPr>
          <p:nvPr/>
        </p:nvSpPr>
        <p:spPr>
          <a:xfrm>
            <a:off x="221536" y="109173"/>
            <a:ext cx="7706491" cy="446020"/>
          </a:xfrm>
          <a:prstGeom prst="rect">
            <a:avLst/>
          </a:prstGeom>
        </p:spPr>
        <p:txBody>
          <a:bodyPr wrap="none"/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세부 과제명 </a:t>
            </a:r>
            <a:r>
              <a:rPr lang="en-US" altLang="ko-KR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altLang="ko-KR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IoT </a:t>
            </a:r>
            <a:r>
              <a:rPr lang="ko-KR" altLang="en-US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빅데이터 및 인공지능 기반의 축산 악취 실시간 조기 예</a:t>
            </a:r>
            <a:r>
              <a:rPr lang="en-US" altLang="ko-KR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,</a:t>
            </a:r>
            <a:r>
              <a:rPr lang="ko-KR" altLang="en-US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경보 알고리즘 개발 및 실증 연구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C87074A4-D440-4674-B0A4-91D4F5E87437}"/>
              </a:ext>
            </a:extLst>
          </p:cNvPr>
          <p:cNvSpPr txBox="1"/>
          <p:nvPr/>
        </p:nvSpPr>
        <p:spPr>
          <a:xfrm>
            <a:off x="8154896" y="342611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Ⅲ</a:t>
            </a:r>
            <a:endParaRPr lang="ko-KR" altLang="en-US" sz="28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56E7B2F1-E7A8-47D3-A8EF-3CEF2088A4FD}"/>
              </a:ext>
            </a:extLst>
          </p:cNvPr>
          <p:cNvSpPr/>
          <p:nvPr/>
        </p:nvSpPr>
        <p:spPr>
          <a:xfrm>
            <a:off x="8608633" y="430945"/>
            <a:ext cx="17187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03030"/>
                </a:solidFill>
                <a:latin typeface="+mn-ea"/>
              </a:rPr>
              <a:t>학습코어 구성 </a:t>
            </a:r>
            <a:r>
              <a:rPr lang="en-US" altLang="ko-KR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03030"/>
                </a:solidFill>
                <a:latin typeface="+mn-ea"/>
              </a:rPr>
              <a:t>(4/4)</a:t>
            </a:r>
            <a:endParaRPr lang="ko-KR" altLang="en-US" spc="-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03030"/>
              </a:solidFill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40EA27-81C4-4277-941E-6F50437C2B7D}"/>
              </a:ext>
            </a:extLst>
          </p:cNvPr>
          <p:cNvSpPr txBox="1"/>
          <p:nvPr/>
        </p:nvSpPr>
        <p:spPr>
          <a:xfrm>
            <a:off x="412748" y="1140156"/>
            <a:ext cx="9967327" cy="4542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142875" indent="-142875" defTabSz="914400" fontAlgn="base">
              <a:lnSpc>
                <a:spcPct val="150000"/>
              </a:lnSpc>
              <a:spcBef>
                <a:spcPct val="0"/>
              </a:spcBef>
              <a:spcAft>
                <a:spcPts val="800"/>
              </a:spcAft>
              <a:buSzPct val="75000"/>
              <a:buBlip>
                <a:blip r:embed="rId3"/>
              </a:buBlip>
              <a:defRPr/>
            </a:pPr>
            <a:r>
              <a:rPr lang="ko-KR" altLang="en-US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학습 코어에 대한 구성은 다음과 같습니다</a:t>
            </a:r>
            <a:r>
              <a:rPr lang="en-US" altLang="ko-KR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endParaRPr lang="ko-KR" altLang="en-US" b="1" spc="-100" dirty="0">
              <a:ln>
                <a:solidFill>
                  <a:srgbClr val="C2CAD4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7" name="Rectangle 79">
            <a:extLst>
              <a:ext uri="{FF2B5EF4-FFF2-40B4-BE49-F238E27FC236}">
                <a16:creationId xmlns:a16="http://schemas.microsoft.com/office/drawing/2014/main" id="{5E2EAE4C-D0A0-4D98-A853-7B421FC422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6783" y="2096823"/>
            <a:ext cx="1358358" cy="504000"/>
          </a:xfrm>
          <a:prstGeom prst="rect">
            <a:avLst/>
          </a:prstGeom>
          <a:solidFill>
            <a:schemeClr val="tx1"/>
          </a:solidFill>
          <a:ln w="6350" algn="ctr">
            <a:noFill/>
            <a:miter lim="800000"/>
            <a:headEnd/>
            <a:tailEnd/>
          </a:ln>
        </p:spPr>
        <p:txBody>
          <a:bodyPr wrap="none" lIns="36000" tIns="36000" rIns="36000" bIns="36000" anchor="ctr"/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9pPr>
          </a:lstStyle>
          <a:p>
            <a:pPr marL="92075" indent="-92075" algn="ctr">
              <a:spcBef>
                <a:spcPts val="500"/>
              </a:spcBef>
            </a:pPr>
            <a:r>
              <a:rPr lang="ko-KR" altLang="en-US" sz="1100" dirty="0">
                <a:solidFill>
                  <a:schemeClr val="bg1"/>
                </a:solidFill>
                <a:latin typeface="+mn-ea"/>
                <a:ea typeface="+mn-ea"/>
                <a:cs typeface="Arial" pitchFamily="34" charset="0"/>
              </a:rPr>
              <a:t>모형 선정</a:t>
            </a:r>
            <a:endParaRPr lang="en-US" altLang="ko-KR" sz="1100" dirty="0"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</p:txBody>
      </p:sp>
      <p:sp>
        <p:nvSpPr>
          <p:cNvPr id="42" name="Rectangle 79">
            <a:extLst>
              <a:ext uri="{FF2B5EF4-FFF2-40B4-BE49-F238E27FC236}">
                <a16:creationId xmlns:a16="http://schemas.microsoft.com/office/drawing/2014/main" id="{29B4EE61-9DD0-408F-820D-A88EA23AB7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6783" y="2842440"/>
            <a:ext cx="1358358" cy="504000"/>
          </a:xfrm>
          <a:prstGeom prst="rect">
            <a:avLst/>
          </a:prstGeom>
          <a:solidFill>
            <a:schemeClr val="tx1"/>
          </a:solidFill>
          <a:ln w="6350" algn="ctr">
            <a:noFill/>
            <a:miter lim="800000"/>
            <a:headEnd/>
            <a:tailEnd/>
          </a:ln>
        </p:spPr>
        <p:txBody>
          <a:bodyPr wrap="none" lIns="36000" tIns="36000" rIns="36000" bIns="36000" anchor="ctr"/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9pPr>
          </a:lstStyle>
          <a:p>
            <a:pPr marL="92075" indent="-92075" algn="ctr">
              <a:spcBef>
                <a:spcPts val="500"/>
              </a:spcBef>
            </a:pPr>
            <a:r>
              <a:rPr lang="ko-KR" altLang="en-US" sz="1200" dirty="0">
                <a:solidFill>
                  <a:schemeClr val="bg1"/>
                </a:solidFill>
                <a:latin typeface="+mn-ea"/>
                <a:ea typeface="+mn-ea"/>
                <a:cs typeface="Arial" pitchFamily="34" charset="0"/>
              </a:rPr>
              <a:t>모형 저장</a:t>
            </a:r>
            <a:endParaRPr lang="en-US" altLang="ko-KR" sz="1200" dirty="0"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4134A425-691A-432F-9D43-82AE69E5E66C}"/>
              </a:ext>
            </a:extLst>
          </p:cNvPr>
          <p:cNvSpPr/>
          <p:nvPr/>
        </p:nvSpPr>
        <p:spPr>
          <a:xfrm>
            <a:off x="3753128" y="2096823"/>
            <a:ext cx="6406199" cy="5040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예측 값 검증</a:t>
            </a:r>
            <a:r>
              <a:rPr lang="en-US" altLang="ko-KR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(MAPE)</a:t>
            </a:r>
            <a:r>
              <a: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결과와 분류 값 검증</a:t>
            </a:r>
            <a:r>
              <a:rPr lang="en-US" altLang="ko-KR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(Accuracy) </a:t>
            </a:r>
            <a:r>
              <a: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결과를 통해 최종 모형 선정</a:t>
            </a:r>
          </a:p>
        </p:txBody>
      </p: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EEAB70AB-ED71-466F-A7A6-A858CFE7C55A}"/>
              </a:ext>
            </a:extLst>
          </p:cNvPr>
          <p:cNvCxnSpPr>
            <a:cxnSpLocks/>
            <a:stCxn id="37" idx="3"/>
            <a:endCxn id="49" idx="1"/>
          </p:cNvCxnSpPr>
          <p:nvPr/>
        </p:nvCxnSpPr>
        <p:spPr>
          <a:xfrm>
            <a:off x="2885141" y="2348823"/>
            <a:ext cx="867987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A9CFAC3A-C768-44D0-B233-8D8530639CB1}"/>
              </a:ext>
            </a:extLst>
          </p:cNvPr>
          <p:cNvCxnSpPr>
            <a:cxnSpLocks/>
            <a:stCxn id="37" idx="2"/>
            <a:endCxn id="42" idx="0"/>
          </p:cNvCxnSpPr>
          <p:nvPr/>
        </p:nvCxnSpPr>
        <p:spPr>
          <a:xfrm>
            <a:off x="2205962" y="2600823"/>
            <a:ext cx="0" cy="241617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3A5BF226-697F-4DFD-8961-9040E158699E}"/>
              </a:ext>
            </a:extLst>
          </p:cNvPr>
          <p:cNvCxnSpPr>
            <a:cxnSpLocks/>
            <a:stCxn id="42" idx="3"/>
            <a:endCxn id="30" idx="1"/>
          </p:cNvCxnSpPr>
          <p:nvPr/>
        </p:nvCxnSpPr>
        <p:spPr>
          <a:xfrm>
            <a:off x="2885141" y="3094440"/>
            <a:ext cx="867987" cy="4379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사각형: 둥근 모서리 63">
            <a:extLst>
              <a:ext uri="{FF2B5EF4-FFF2-40B4-BE49-F238E27FC236}">
                <a16:creationId xmlns:a16="http://schemas.microsoft.com/office/drawing/2014/main" id="{79C8FA1F-BBC4-469B-BF00-CC84C623815F}"/>
              </a:ext>
            </a:extLst>
          </p:cNvPr>
          <p:cNvSpPr/>
          <p:nvPr/>
        </p:nvSpPr>
        <p:spPr>
          <a:xfrm>
            <a:off x="529389" y="2096824"/>
            <a:ext cx="921219" cy="504000"/>
          </a:xfrm>
          <a:prstGeom prst="roundRect">
            <a:avLst>
              <a:gd name="adj" fmla="val 8430"/>
            </a:avLst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모형 검증</a:t>
            </a: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02D997E1-109E-4C87-BFBD-0068146404FB}"/>
              </a:ext>
            </a:extLst>
          </p:cNvPr>
          <p:cNvCxnSpPr>
            <a:cxnSpLocks/>
          </p:cNvCxnSpPr>
          <p:nvPr/>
        </p:nvCxnSpPr>
        <p:spPr>
          <a:xfrm>
            <a:off x="2205962" y="1907093"/>
            <a:ext cx="0" cy="18973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BD7FE3B7-71F1-4206-ADEB-00862823D63E}"/>
              </a:ext>
            </a:extLst>
          </p:cNvPr>
          <p:cNvSpPr/>
          <p:nvPr/>
        </p:nvSpPr>
        <p:spPr>
          <a:xfrm>
            <a:off x="3753128" y="2842440"/>
            <a:ext cx="6406199" cy="51275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사전 정의된 위치에 전체 모형 및 최종 모형 저장</a:t>
            </a:r>
            <a:endParaRPr lang="en-US" altLang="ko-KR" sz="1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F19890B5-3BB0-4FDF-874A-24EB3E384423}"/>
              </a:ext>
            </a:extLst>
          </p:cNvPr>
          <p:cNvSpPr/>
          <p:nvPr/>
        </p:nvSpPr>
        <p:spPr>
          <a:xfrm>
            <a:off x="529389" y="2842441"/>
            <a:ext cx="921219" cy="504000"/>
          </a:xfrm>
          <a:prstGeom prst="roundRect">
            <a:avLst>
              <a:gd name="adj" fmla="val 8430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모형 저장</a:t>
            </a:r>
          </a:p>
        </p:txBody>
      </p:sp>
    </p:spTree>
    <p:extLst>
      <p:ext uri="{BB962C8B-B14F-4D97-AF65-F5344CB8AC3E}">
        <p14:creationId xmlns:p14="http://schemas.microsoft.com/office/powerpoint/2010/main" val="41278564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4">
            <a:extLst>
              <a:ext uri="{FF2B5EF4-FFF2-40B4-BE49-F238E27FC236}">
                <a16:creationId xmlns:a16="http://schemas.microsoft.com/office/drawing/2014/main" id="{C86F9EAE-F351-4D00-AD07-407FF5785F94}"/>
              </a:ext>
            </a:extLst>
          </p:cNvPr>
          <p:cNvSpPr txBox="1">
            <a:spLocks/>
          </p:cNvSpPr>
          <p:nvPr/>
        </p:nvSpPr>
        <p:spPr>
          <a:xfrm>
            <a:off x="221536" y="109173"/>
            <a:ext cx="7706491" cy="446020"/>
          </a:xfrm>
          <a:prstGeom prst="rect">
            <a:avLst/>
          </a:prstGeom>
        </p:spPr>
        <p:txBody>
          <a:bodyPr wrap="none"/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세부 과제명 </a:t>
            </a:r>
            <a:r>
              <a:rPr lang="en-US" altLang="ko-KR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altLang="ko-KR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IoT </a:t>
            </a:r>
            <a:r>
              <a:rPr lang="ko-KR" altLang="en-US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빅데이터 및 인공지능 기반의 축산 악취 실시간 조기 예</a:t>
            </a:r>
            <a:r>
              <a:rPr lang="en-US" altLang="ko-KR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,</a:t>
            </a:r>
            <a:r>
              <a:rPr lang="ko-KR" altLang="en-US" sz="1800" b="1" spc="-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경보 알고리즘 개발 및 실증 연구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C87074A4-D440-4674-B0A4-91D4F5E87437}"/>
              </a:ext>
            </a:extLst>
          </p:cNvPr>
          <p:cNvSpPr txBox="1"/>
          <p:nvPr/>
        </p:nvSpPr>
        <p:spPr>
          <a:xfrm>
            <a:off x="8154896" y="342611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Ⅳ</a:t>
            </a:r>
            <a:endParaRPr lang="ko-KR" altLang="en-US" sz="28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56E7B2F1-E7A8-47D3-A8EF-3CEF2088A4FD}"/>
              </a:ext>
            </a:extLst>
          </p:cNvPr>
          <p:cNvSpPr/>
          <p:nvPr/>
        </p:nvSpPr>
        <p:spPr>
          <a:xfrm>
            <a:off x="8608633" y="430945"/>
            <a:ext cx="17187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03030"/>
                </a:solidFill>
                <a:latin typeface="+mn-ea"/>
              </a:rPr>
              <a:t>예측코어 구성 </a:t>
            </a:r>
            <a:r>
              <a:rPr lang="en-US" altLang="ko-KR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03030"/>
                </a:solidFill>
                <a:latin typeface="+mn-ea"/>
              </a:rPr>
              <a:t>(1/1)</a:t>
            </a:r>
            <a:endParaRPr lang="ko-KR" altLang="en-US" spc="-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03030"/>
              </a:solidFill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40EA27-81C4-4277-941E-6F50437C2B7D}"/>
              </a:ext>
            </a:extLst>
          </p:cNvPr>
          <p:cNvSpPr txBox="1"/>
          <p:nvPr/>
        </p:nvSpPr>
        <p:spPr>
          <a:xfrm>
            <a:off x="412748" y="1140156"/>
            <a:ext cx="9967327" cy="4542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142875" indent="-142875" defTabSz="914400" fontAlgn="base">
              <a:lnSpc>
                <a:spcPct val="150000"/>
              </a:lnSpc>
              <a:spcBef>
                <a:spcPct val="0"/>
              </a:spcBef>
              <a:spcAft>
                <a:spcPts val="800"/>
              </a:spcAft>
              <a:buSzPct val="75000"/>
              <a:buBlip>
                <a:blip r:embed="rId3"/>
              </a:buBlip>
              <a:defRPr/>
            </a:pPr>
            <a:r>
              <a:rPr lang="ko-KR" altLang="en-US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예측 코어에 대한 구성은 다음과 같습니다</a:t>
            </a:r>
            <a:r>
              <a:rPr lang="en-US" altLang="ko-KR" b="1" spc="-100" dirty="0">
                <a:ln>
                  <a:solidFill>
                    <a:srgbClr val="C2CAD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endParaRPr lang="ko-KR" altLang="en-US" b="1" spc="-100" dirty="0">
              <a:ln>
                <a:solidFill>
                  <a:srgbClr val="C2CAD4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54A37335-4D99-45BF-A713-4701E1CA2578}"/>
              </a:ext>
            </a:extLst>
          </p:cNvPr>
          <p:cNvSpPr/>
          <p:nvPr/>
        </p:nvSpPr>
        <p:spPr>
          <a:xfrm>
            <a:off x="3753129" y="2408489"/>
            <a:ext cx="6406199" cy="5400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판단 기준</a:t>
            </a:r>
            <a:endParaRPr lang="en-US" altLang="ko-KR" sz="1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r>
              <a: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→ 학습 데이터와 동일한 기준 적용</a:t>
            </a:r>
          </a:p>
        </p:txBody>
      </p:sp>
      <p:sp>
        <p:nvSpPr>
          <p:cNvPr id="37" name="Rectangle 79">
            <a:extLst>
              <a:ext uri="{FF2B5EF4-FFF2-40B4-BE49-F238E27FC236}">
                <a16:creationId xmlns:a16="http://schemas.microsoft.com/office/drawing/2014/main" id="{5E2EAE4C-D0A0-4D98-A853-7B421FC422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6783" y="1720630"/>
            <a:ext cx="1358358" cy="504000"/>
          </a:xfrm>
          <a:prstGeom prst="rect">
            <a:avLst/>
          </a:prstGeom>
          <a:solidFill>
            <a:schemeClr val="tx1"/>
          </a:solidFill>
          <a:ln w="6350" algn="ctr">
            <a:noFill/>
            <a:miter lim="800000"/>
            <a:headEnd/>
            <a:tailEnd/>
          </a:ln>
        </p:spPr>
        <p:txBody>
          <a:bodyPr wrap="none" lIns="36000" tIns="36000" rIns="36000" bIns="36000" anchor="ctr"/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9pPr>
          </a:lstStyle>
          <a:p>
            <a:pPr marL="92075" indent="-92075" algn="ctr">
              <a:spcBef>
                <a:spcPts val="500"/>
              </a:spcBef>
            </a:pPr>
            <a:r>
              <a:rPr lang="ko-KR" altLang="en-US" sz="1100" dirty="0">
                <a:solidFill>
                  <a:schemeClr val="bg1"/>
                </a:solidFill>
                <a:latin typeface="+mn-ea"/>
                <a:ea typeface="+mn-ea"/>
                <a:cs typeface="Arial" pitchFamily="34" charset="0"/>
              </a:rPr>
              <a:t>예측 데이터 호출</a:t>
            </a:r>
            <a:endParaRPr lang="en-US" altLang="ko-KR" sz="1100" dirty="0"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</p:txBody>
      </p:sp>
      <p:sp>
        <p:nvSpPr>
          <p:cNvPr id="42" name="Rectangle 79">
            <a:extLst>
              <a:ext uri="{FF2B5EF4-FFF2-40B4-BE49-F238E27FC236}">
                <a16:creationId xmlns:a16="http://schemas.microsoft.com/office/drawing/2014/main" id="{29B4EE61-9DD0-408F-820D-A88EA23AB7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6783" y="2426489"/>
            <a:ext cx="1358358" cy="504000"/>
          </a:xfrm>
          <a:prstGeom prst="rect">
            <a:avLst/>
          </a:prstGeom>
          <a:solidFill>
            <a:schemeClr val="tx1"/>
          </a:solidFill>
          <a:ln w="6350" algn="ctr">
            <a:noFill/>
            <a:miter lim="800000"/>
            <a:headEnd/>
            <a:tailEnd/>
          </a:ln>
        </p:spPr>
        <p:txBody>
          <a:bodyPr wrap="none" lIns="36000" tIns="36000" rIns="36000" bIns="36000" anchor="ctr"/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9pPr>
          </a:lstStyle>
          <a:p>
            <a:pPr marL="92075" indent="-92075" algn="ctr">
              <a:spcBef>
                <a:spcPts val="500"/>
              </a:spcBef>
            </a:pPr>
            <a:r>
              <a:rPr lang="ko-KR" altLang="en-US" sz="1200" dirty="0">
                <a:solidFill>
                  <a:schemeClr val="bg1"/>
                </a:solidFill>
                <a:latin typeface="+mn-ea"/>
                <a:ea typeface="+mn-ea"/>
                <a:cs typeface="Arial" pitchFamily="34" charset="0"/>
              </a:rPr>
              <a:t>이상 및 결측</a:t>
            </a:r>
            <a:r>
              <a:rPr lang="en-US" altLang="ko-KR" sz="1200" dirty="0">
                <a:solidFill>
                  <a:schemeClr val="bg1"/>
                </a:solidFill>
                <a:latin typeface="+mn-ea"/>
                <a:ea typeface="+mn-ea"/>
                <a:cs typeface="Arial" pitchFamily="34" charset="0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+mn-ea"/>
                <a:ea typeface="+mn-ea"/>
                <a:cs typeface="Arial" pitchFamily="34" charset="0"/>
              </a:rPr>
              <a:t>값</a:t>
            </a:r>
            <a:endParaRPr lang="en-US" altLang="ko-KR" sz="1200" dirty="0"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  <a:p>
            <a:pPr marL="92075" indent="-92075" algn="ctr">
              <a:spcBef>
                <a:spcPts val="500"/>
              </a:spcBef>
            </a:pPr>
            <a:r>
              <a:rPr lang="ko-KR" altLang="en-US" sz="1200" dirty="0">
                <a:solidFill>
                  <a:schemeClr val="bg1"/>
                </a:solidFill>
                <a:latin typeface="+mn-ea"/>
                <a:ea typeface="+mn-ea"/>
                <a:cs typeface="Arial" pitchFamily="34" charset="0"/>
              </a:rPr>
              <a:t>보정</a:t>
            </a:r>
            <a:endParaRPr lang="en-US" altLang="ko-KR" sz="1200" dirty="0"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4134A425-691A-432F-9D43-82AE69E5E66C}"/>
              </a:ext>
            </a:extLst>
          </p:cNvPr>
          <p:cNvSpPr/>
          <p:nvPr/>
        </p:nvSpPr>
        <p:spPr>
          <a:xfrm>
            <a:off x="3753129" y="1720630"/>
            <a:ext cx="6406199" cy="5040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DB </a:t>
            </a:r>
            <a:r>
              <a: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정보를 통해 예측 데이터 호출</a:t>
            </a:r>
          </a:p>
        </p:txBody>
      </p: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EEAB70AB-ED71-466F-A7A6-A858CFE7C55A}"/>
              </a:ext>
            </a:extLst>
          </p:cNvPr>
          <p:cNvCxnSpPr>
            <a:cxnSpLocks/>
            <a:stCxn id="37" idx="3"/>
            <a:endCxn id="49" idx="1"/>
          </p:cNvCxnSpPr>
          <p:nvPr/>
        </p:nvCxnSpPr>
        <p:spPr>
          <a:xfrm>
            <a:off x="2885141" y="1972630"/>
            <a:ext cx="867988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A9CFAC3A-C768-44D0-B233-8D8530639CB1}"/>
              </a:ext>
            </a:extLst>
          </p:cNvPr>
          <p:cNvCxnSpPr>
            <a:cxnSpLocks/>
          </p:cNvCxnSpPr>
          <p:nvPr/>
        </p:nvCxnSpPr>
        <p:spPr>
          <a:xfrm>
            <a:off x="2205962" y="2224630"/>
            <a:ext cx="0" cy="18973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B95BBD4C-C2EF-41E9-A025-EE61359C4A0E}"/>
              </a:ext>
            </a:extLst>
          </p:cNvPr>
          <p:cNvCxnSpPr>
            <a:cxnSpLocks/>
            <a:stCxn id="42" idx="2"/>
            <a:endCxn id="25" idx="0"/>
          </p:cNvCxnSpPr>
          <p:nvPr/>
        </p:nvCxnSpPr>
        <p:spPr>
          <a:xfrm>
            <a:off x="2205962" y="2930489"/>
            <a:ext cx="0" cy="201643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사각형: 둥근 모서리 63">
            <a:extLst>
              <a:ext uri="{FF2B5EF4-FFF2-40B4-BE49-F238E27FC236}">
                <a16:creationId xmlns:a16="http://schemas.microsoft.com/office/drawing/2014/main" id="{79C8FA1F-BBC4-469B-BF00-CC84C623815F}"/>
              </a:ext>
            </a:extLst>
          </p:cNvPr>
          <p:cNvSpPr/>
          <p:nvPr/>
        </p:nvSpPr>
        <p:spPr>
          <a:xfrm>
            <a:off x="529389" y="2423918"/>
            <a:ext cx="921219" cy="1946576"/>
          </a:xfrm>
          <a:prstGeom prst="roundRect">
            <a:avLst>
              <a:gd name="adj" fmla="val 8430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데이터</a:t>
            </a:r>
            <a:endParaRPr lang="en-US" altLang="ko-KR" sz="11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ctr"/>
            <a:r>
              <a:rPr lang="ko-KR" altLang="en-US" sz="11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전처리</a:t>
            </a:r>
            <a:endParaRPr lang="ko-KR" altLang="en-US" sz="11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66" name="사각형: 둥근 모서리 65">
            <a:extLst>
              <a:ext uri="{FF2B5EF4-FFF2-40B4-BE49-F238E27FC236}">
                <a16:creationId xmlns:a16="http://schemas.microsoft.com/office/drawing/2014/main" id="{AB33EC3C-2002-4856-A213-0B551562F512}"/>
              </a:ext>
            </a:extLst>
          </p:cNvPr>
          <p:cNvSpPr/>
          <p:nvPr/>
        </p:nvSpPr>
        <p:spPr>
          <a:xfrm>
            <a:off x="529389" y="1720631"/>
            <a:ext cx="921219" cy="504000"/>
          </a:xfrm>
          <a:prstGeom prst="roundRect">
            <a:avLst>
              <a:gd name="adj" fmla="val 8430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예측 데이터 호출</a:t>
            </a:r>
          </a:p>
        </p:txBody>
      </p:sp>
      <p:sp>
        <p:nvSpPr>
          <p:cNvPr id="25" name="Rectangle 79">
            <a:extLst>
              <a:ext uri="{FF2B5EF4-FFF2-40B4-BE49-F238E27FC236}">
                <a16:creationId xmlns:a16="http://schemas.microsoft.com/office/drawing/2014/main" id="{90C4E2DE-F0E5-4953-8029-019F5DBD23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6783" y="3132132"/>
            <a:ext cx="1358358" cy="504000"/>
          </a:xfrm>
          <a:prstGeom prst="rect">
            <a:avLst/>
          </a:prstGeom>
          <a:solidFill>
            <a:schemeClr val="tx1"/>
          </a:solidFill>
          <a:ln w="6350" algn="ctr">
            <a:noFill/>
            <a:miter lim="800000"/>
            <a:headEnd/>
            <a:tailEnd/>
          </a:ln>
        </p:spPr>
        <p:txBody>
          <a:bodyPr wrap="none" lIns="36000" tIns="36000" rIns="36000" bIns="36000" anchor="ctr"/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9pPr>
          </a:lstStyle>
          <a:p>
            <a:pPr marL="92075" indent="-92075" algn="ctr">
              <a:spcBef>
                <a:spcPts val="500"/>
              </a:spcBef>
            </a:pPr>
            <a:r>
              <a:rPr lang="ko-KR" altLang="en-US" sz="1100" dirty="0">
                <a:solidFill>
                  <a:schemeClr val="bg1"/>
                </a:solidFill>
                <a:latin typeface="+mn-ea"/>
                <a:ea typeface="+mn-ea"/>
                <a:cs typeface="Arial" pitchFamily="34" charset="0"/>
              </a:rPr>
              <a:t>데이터 요약</a:t>
            </a:r>
            <a:endParaRPr lang="en-US" altLang="ko-KR" sz="1100" dirty="0"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</p:txBody>
      </p:sp>
      <p:sp>
        <p:nvSpPr>
          <p:cNvPr id="26" name="Rectangle 79">
            <a:extLst>
              <a:ext uri="{FF2B5EF4-FFF2-40B4-BE49-F238E27FC236}">
                <a16:creationId xmlns:a16="http://schemas.microsoft.com/office/drawing/2014/main" id="{AD4D17AC-C28D-47AF-8D2B-9BAF0C08C4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6783" y="3819883"/>
            <a:ext cx="1358358" cy="504000"/>
          </a:xfrm>
          <a:prstGeom prst="rect">
            <a:avLst/>
          </a:prstGeom>
          <a:solidFill>
            <a:schemeClr val="tx1"/>
          </a:solidFill>
          <a:ln w="6350" algn="ctr">
            <a:noFill/>
            <a:miter lim="800000"/>
            <a:headEnd/>
            <a:tailEnd/>
          </a:ln>
        </p:spPr>
        <p:txBody>
          <a:bodyPr wrap="none" lIns="36000" tIns="36000" rIns="36000" bIns="36000" anchor="ctr"/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9pPr>
          </a:lstStyle>
          <a:p>
            <a:pPr marL="92075" indent="-92075" algn="ctr">
              <a:spcBef>
                <a:spcPts val="500"/>
              </a:spcBef>
            </a:pPr>
            <a:r>
              <a:rPr lang="ko-KR" altLang="en-US" sz="1200" dirty="0">
                <a:solidFill>
                  <a:schemeClr val="bg1"/>
                </a:solidFill>
                <a:latin typeface="+mn-ea"/>
                <a:ea typeface="+mn-ea"/>
                <a:cs typeface="Arial" pitchFamily="34" charset="0"/>
              </a:rPr>
              <a:t>설명 변수 정의</a:t>
            </a:r>
            <a:endParaRPr lang="en-US" altLang="ko-KR" sz="1200" dirty="0"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CDC52092-EF45-49D0-B81B-3AEDC38E2807}"/>
              </a:ext>
            </a:extLst>
          </p:cNvPr>
          <p:cNvSpPr/>
          <p:nvPr/>
        </p:nvSpPr>
        <p:spPr>
          <a:xfrm>
            <a:off x="3753127" y="3819883"/>
            <a:ext cx="6406199" cy="81128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종속 변수 </a:t>
            </a:r>
            <a:r>
              <a:rPr lang="en-US" altLang="ko-KR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</a:t>
            </a:r>
            <a:r>
              <a: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암모니아 최대값</a:t>
            </a:r>
            <a:r>
              <a:rPr lang="en-US" altLang="ko-KR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황화수소 최대값</a:t>
            </a:r>
            <a:endParaRPr lang="en-US" altLang="ko-KR" sz="1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설명 변수 </a:t>
            </a:r>
            <a:r>
              <a:rPr lang="en-US" altLang="ko-KR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</a:t>
            </a:r>
            <a:r>
              <a:rPr lang="ko-KR" altLang="en-US" sz="10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특정 시점 이전</a:t>
            </a:r>
            <a:r>
              <a: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의 암모니아</a:t>
            </a:r>
            <a:r>
              <a:rPr lang="en-US" altLang="ko-KR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황화수소</a:t>
            </a:r>
            <a:r>
              <a:rPr lang="en-US" altLang="ko-KR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온도</a:t>
            </a:r>
            <a:r>
              <a:rPr lang="en-US" altLang="ko-KR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습도</a:t>
            </a:r>
            <a:r>
              <a:rPr lang="en-US" altLang="ko-KR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거품 도포 시간</a:t>
            </a:r>
            <a:r>
              <a:rPr lang="en-US" altLang="ko-KR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거품 </a:t>
            </a:r>
            <a:r>
              <a:rPr lang="ko-KR" altLang="en-US" sz="1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도포량</a:t>
            </a:r>
            <a:r>
              <a: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등 </a:t>
            </a:r>
            <a:endParaRPr lang="en-US" altLang="ko-KR" sz="1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※ 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변수 별 시차는 학습데이터와 동일하게 적용</a:t>
            </a: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A9850435-CFC6-40B4-B3EC-E1B52F628574}"/>
              </a:ext>
            </a:extLst>
          </p:cNvPr>
          <p:cNvSpPr/>
          <p:nvPr/>
        </p:nvSpPr>
        <p:spPr>
          <a:xfrm>
            <a:off x="3754606" y="3132132"/>
            <a:ext cx="6406199" cy="5040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예측 주기</a:t>
            </a:r>
            <a:r>
              <a:rPr lang="en-US" altLang="ko-KR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</a:t>
            </a:r>
            <a:r>
              <a: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현 기준 </a:t>
            </a:r>
            <a:r>
              <a:rPr lang="en-US" altLang="ko-KR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</a:t>
            </a:r>
            <a:r>
              <a: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시간</a:t>
            </a:r>
            <a:r>
              <a:rPr lang="en-US" altLang="ko-KR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)</a:t>
            </a:r>
            <a:r>
              <a: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에 따라 통계량 요약</a:t>
            </a:r>
          </a:p>
        </p:txBody>
      </p:sp>
      <p:sp>
        <p:nvSpPr>
          <p:cNvPr id="30" name="Rectangle 79">
            <a:extLst>
              <a:ext uri="{FF2B5EF4-FFF2-40B4-BE49-F238E27FC236}">
                <a16:creationId xmlns:a16="http://schemas.microsoft.com/office/drawing/2014/main" id="{E679D6FD-2EE5-4798-9295-007E349E45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6783" y="4814922"/>
            <a:ext cx="1358358" cy="504000"/>
          </a:xfrm>
          <a:prstGeom prst="rect">
            <a:avLst/>
          </a:prstGeom>
          <a:solidFill>
            <a:schemeClr val="tx1"/>
          </a:solidFill>
          <a:ln w="6350" algn="ctr">
            <a:noFill/>
            <a:miter lim="800000"/>
            <a:headEnd/>
            <a:tailEnd/>
          </a:ln>
        </p:spPr>
        <p:txBody>
          <a:bodyPr wrap="none" lIns="36000" tIns="36000" rIns="36000" bIns="36000" anchor="ctr"/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9pPr>
          </a:lstStyle>
          <a:p>
            <a:pPr marL="92075" indent="-92075" algn="ctr">
              <a:spcBef>
                <a:spcPts val="500"/>
              </a:spcBef>
            </a:pPr>
            <a:r>
              <a:rPr lang="ko-KR" altLang="en-US" sz="1100" dirty="0">
                <a:solidFill>
                  <a:schemeClr val="bg1"/>
                </a:solidFill>
                <a:latin typeface="+mn-ea"/>
                <a:ea typeface="+mn-ea"/>
                <a:cs typeface="Arial" pitchFamily="34" charset="0"/>
              </a:rPr>
              <a:t>최종 모형 호출</a:t>
            </a:r>
            <a:endParaRPr lang="en-US" altLang="ko-KR" sz="1100" dirty="0"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FD0058E6-F385-4A98-8302-F20A676DE140}"/>
              </a:ext>
            </a:extLst>
          </p:cNvPr>
          <p:cNvSpPr/>
          <p:nvPr/>
        </p:nvSpPr>
        <p:spPr>
          <a:xfrm>
            <a:off x="3754606" y="4814922"/>
            <a:ext cx="6406199" cy="5040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사전 정의된 위치에서 최종 모형 호출</a:t>
            </a: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AC662446-7B49-4B79-B484-1335D2CC73EE}"/>
              </a:ext>
            </a:extLst>
          </p:cNvPr>
          <p:cNvSpPr/>
          <p:nvPr/>
        </p:nvSpPr>
        <p:spPr>
          <a:xfrm>
            <a:off x="529389" y="4814922"/>
            <a:ext cx="921219" cy="504000"/>
          </a:xfrm>
          <a:prstGeom prst="roundRect">
            <a:avLst>
              <a:gd name="adj" fmla="val 8430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모형 호출</a:t>
            </a:r>
          </a:p>
        </p:txBody>
      </p:sp>
      <p:sp>
        <p:nvSpPr>
          <p:cNvPr id="33" name="Rectangle 79">
            <a:extLst>
              <a:ext uri="{FF2B5EF4-FFF2-40B4-BE49-F238E27FC236}">
                <a16:creationId xmlns:a16="http://schemas.microsoft.com/office/drawing/2014/main" id="{82AD80C1-8308-4E3E-A8F3-35EF665629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6783" y="5502673"/>
            <a:ext cx="1358358" cy="504000"/>
          </a:xfrm>
          <a:prstGeom prst="rect">
            <a:avLst/>
          </a:prstGeom>
          <a:solidFill>
            <a:schemeClr val="tx1"/>
          </a:solidFill>
          <a:ln w="6350" algn="ctr">
            <a:noFill/>
            <a:miter lim="800000"/>
            <a:headEnd/>
            <a:tailEnd/>
          </a:ln>
        </p:spPr>
        <p:txBody>
          <a:bodyPr wrap="none" lIns="36000" tIns="36000" rIns="36000" bIns="36000" anchor="ctr"/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9pPr>
          </a:lstStyle>
          <a:p>
            <a:pPr marL="92075" indent="-92075" algn="ctr">
              <a:spcBef>
                <a:spcPts val="500"/>
              </a:spcBef>
            </a:pPr>
            <a:r>
              <a:rPr lang="ko-KR" altLang="en-US" sz="1100" dirty="0">
                <a:solidFill>
                  <a:schemeClr val="bg1"/>
                </a:solidFill>
                <a:latin typeface="+mn-ea"/>
                <a:ea typeface="+mn-ea"/>
                <a:cs typeface="Arial" pitchFamily="34" charset="0"/>
              </a:rPr>
              <a:t>데이터 형식 변환</a:t>
            </a:r>
            <a:endParaRPr lang="en-US" altLang="ko-KR" sz="1100" dirty="0"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09E17F4E-369B-42DE-B21B-5E70C26655BE}"/>
              </a:ext>
            </a:extLst>
          </p:cNvPr>
          <p:cNvSpPr/>
          <p:nvPr/>
        </p:nvSpPr>
        <p:spPr>
          <a:xfrm>
            <a:off x="3753128" y="5502673"/>
            <a:ext cx="6406199" cy="5040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필요 시</a:t>
            </a:r>
            <a:r>
              <a:rPr lang="en-US" altLang="ko-KR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모형에 맞는 형태로 데이터 포맷 변환</a:t>
            </a: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FBCE6817-155D-4113-B902-4DE2787D7F1F}"/>
              </a:ext>
            </a:extLst>
          </p:cNvPr>
          <p:cNvSpPr/>
          <p:nvPr/>
        </p:nvSpPr>
        <p:spPr>
          <a:xfrm>
            <a:off x="529389" y="5487136"/>
            <a:ext cx="921219" cy="1207288"/>
          </a:xfrm>
          <a:prstGeom prst="roundRect">
            <a:avLst>
              <a:gd name="adj" fmla="val 8430"/>
            </a:avLst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모형 적용</a:t>
            </a:r>
          </a:p>
        </p:txBody>
      </p:sp>
      <p:sp>
        <p:nvSpPr>
          <p:cNvPr id="38" name="Rectangle 79">
            <a:extLst>
              <a:ext uri="{FF2B5EF4-FFF2-40B4-BE49-F238E27FC236}">
                <a16:creationId xmlns:a16="http://schemas.microsoft.com/office/drawing/2014/main" id="{8BF2CDCE-913D-4115-85FF-3BF1B4FF14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6783" y="6190424"/>
            <a:ext cx="1358358" cy="504000"/>
          </a:xfrm>
          <a:prstGeom prst="rect">
            <a:avLst/>
          </a:prstGeom>
          <a:solidFill>
            <a:schemeClr val="tx1"/>
          </a:solidFill>
          <a:ln w="6350" algn="ctr">
            <a:noFill/>
            <a:miter lim="800000"/>
            <a:headEnd/>
            <a:tailEnd/>
          </a:ln>
        </p:spPr>
        <p:txBody>
          <a:bodyPr wrap="none" lIns="36000" tIns="36000" rIns="36000" bIns="36000" anchor="ctr"/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9pPr>
          </a:lstStyle>
          <a:p>
            <a:pPr marL="92075" indent="-92075" algn="ctr">
              <a:spcBef>
                <a:spcPts val="500"/>
              </a:spcBef>
            </a:pPr>
            <a:r>
              <a:rPr lang="ko-KR" altLang="en-US" sz="1100" dirty="0">
                <a:solidFill>
                  <a:schemeClr val="bg1"/>
                </a:solidFill>
                <a:latin typeface="+mn-ea"/>
                <a:ea typeface="+mn-ea"/>
                <a:cs typeface="Arial" pitchFamily="34" charset="0"/>
              </a:rPr>
              <a:t>모형 적용</a:t>
            </a:r>
            <a:endParaRPr lang="en-US" altLang="ko-KR" sz="1100" dirty="0"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DCEB0C8A-D12A-48B5-AE67-023F1B901DB0}"/>
              </a:ext>
            </a:extLst>
          </p:cNvPr>
          <p:cNvSpPr/>
          <p:nvPr/>
        </p:nvSpPr>
        <p:spPr>
          <a:xfrm>
            <a:off x="3753127" y="6190424"/>
            <a:ext cx="6406199" cy="5040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예측 데이터를 최종 모형에 적용하여 결과 산출 </a:t>
            </a:r>
            <a:r>
              <a:rPr lang="en-US" altLang="ko-KR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</a:t>
            </a:r>
            <a:r>
              <a: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예측 값</a:t>
            </a:r>
            <a:r>
              <a:rPr lang="en-US" altLang="ko-KR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분류 값</a:t>
            </a:r>
            <a:r>
              <a:rPr lang="en-US" altLang="ko-KR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)</a:t>
            </a:r>
            <a:endParaRPr lang="ko-KR" altLang="en-US" sz="1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cxnSp>
        <p:nvCxnSpPr>
          <p:cNvPr id="40" name="연결선: 꺾임 39">
            <a:extLst>
              <a:ext uri="{FF2B5EF4-FFF2-40B4-BE49-F238E27FC236}">
                <a16:creationId xmlns:a16="http://schemas.microsoft.com/office/drawing/2014/main" id="{AF006BB2-A157-4934-A22D-5578641AA7D3}"/>
              </a:ext>
            </a:extLst>
          </p:cNvPr>
          <p:cNvCxnSpPr>
            <a:cxnSpLocks/>
            <a:stCxn id="26" idx="3"/>
            <a:endCxn id="27" idx="1"/>
          </p:cNvCxnSpPr>
          <p:nvPr/>
        </p:nvCxnSpPr>
        <p:spPr>
          <a:xfrm>
            <a:off x="2885141" y="4071883"/>
            <a:ext cx="867986" cy="153644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3CDFE3F1-A277-4189-BD8B-E3F22277AB07}"/>
              </a:ext>
            </a:extLst>
          </p:cNvPr>
          <p:cNvCxnSpPr>
            <a:cxnSpLocks/>
            <a:stCxn id="25" idx="3"/>
            <a:endCxn id="28" idx="1"/>
          </p:cNvCxnSpPr>
          <p:nvPr/>
        </p:nvCxnSpPr>
        <p:spPr>
          <a:xfrm>
            <a:off x="2885141" y="3384132"/>
            <a:ext cx="869465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158CE461-0DE1-41EF-A62D-7F2972C5B9CA}"/>
              </a:ext>
            </a:extLst>
          </p:cNvPr>
          <p:cNvCxnSpPr>
            <a:cxnSpLocks/>
            <a:stCxn id="30" idx="3"/>
            <a:endCxn id="31" idx="1"/>
          </p:cNvCxnSpPr>
          <p:nvPr/>
        </p:nvCxnSpPr>
        <p:spPr>
          <a:xfrm>
            <a:off x="2885141" y="5066922"/>
            <a:ext cx="869465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FC2BE860-8AFF-4926-AAF0-04D5741CFD7C}"/>
              </a:ext>
            </a:extLst>
          </p:cNvPr>
          <p:cNvCxnSpPr>
            <a:cxnSpLocks/>
            <a:stCxn id="33" idx="3"/>
            <a:endCxn id="34" idx="1"/>
          </p:cNvCxnSpPr>
          <p:nvPr/>
        </p:nvCxnSpPr>
        <p:spPr>
          <a:xfrm>
            <a:off x="2885141" y="5754673"/>
            <a:ext cx="867987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E4879F9C-75DF-40C7-8524-66B8F32689BB}"/>
              </a:ext>
            </a:extLst>
          </p:cNvPr>
          <p:cNvCxnSpPr>
            <a:cxnSpLocks/>
            <a:stCxn id="38" idx="3"/>
            <a:endCxn id="39" idx="1"/>
          </p:cNvCxnSpPr>
          <p:nvPr/>
        </p:nvCxnSpPr>
        <p:spPr>
          <a:xfrm>
            <a:off x="2885141" y="6442424"/>
            <a:ext cx="8679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49BD8754-FAF1-4488-97ED-CB6BB7CCB0D8}"/>
              </a:ext>
            </a:extLst>
          </p:cNvPr>
          <p:cNvCxnSpPr>
            <a:cxnSpLocks/>
            <a:stCxn id="25" idx="2"/>
            <a:endCxn id="26" idx="0"/>
          </p:cNvCxnSpPr>
          <p:nvPr/>
        </p:nvCxnSpPr>
        <p:spPr>
          <a:xfrm>
            <a:off x="2205962" y="3636132"/>
            <a:ext cx="0" cy="183751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BD5DD387-8C59-42C3-886F-669175035C47}"/>
              </a:ext>
            </a:extLst>
          </p:cNvPr>
          <p:cNvCxnSpPr>
            <a:cxnSpLocks/>
            <a:stCxn id="26" idx="2"/>
            <a:endCxn id="30" idx="0"/>
          </p:cNvCxnSpPr>
          <p:nvPr/>
        </p:nvCxnSpPr>
        <p:spPr>
          <a:xfrm>
            <a:off x="2205962" y="4323883"/>
            <a:ext cx="0" cy="491039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74533174-81C4-4646-B3A0-51098C4B4A95}"/>
              </a:ext>
            </a:extLst>
          </p:cNvPr>
          <p:cNvCxnSpPr>
            <a:cxnSpLocks/>
            <a:stCxn id="30" idx="2"/>
            <a:endCxn id="33" idx="0"/>
          </p:cNvCxnSpPr>
          <p:nvPr/>
        </p:nvCxnSpPr>
        <p:spPr>
          <a:xfrm>
            <a:off x="2205962" y="5318922"/>
            <a:ext cx="0" cy="183751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EF6DE452-6963-4D2A-9040-92D873271245}"/>
              </a:ext>
            </a:extLst>
          </p:cNvPr>
          <p:cNvCxnSpPr>
            <a:cxnSpLocks/>
            <a:stCxn id="33" idx="2"/>
            <a:endCxn id="38" idx="0"/>
          </p:cNvCxnSpPr>
          <p:nvPr/>
        </p:nvCxnSpPr>
        <p:spPr>
          <a:xfrm>
            <a:off x="2205962" y="6006673"/>
            <a:ext cx="0" cy="183751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12DB3DFB-76BB-414C-84EA-5435318AB3E1}"/>
              </a:ext>
            </a:extLst>
          </p:cNvPr>
          <p:cNvCxnSpPr>
            <a:cxnSpLocks/>
            <a:stCxn id="38" idx="2"/>
            <a:endCxn id="73" idx="0"/>
          </p:cNvCxnSpPr>
          <p:nvPr/>
        </p:nvCxnSpPr>
        <p:spPr>
          <a:xfrm>
            <a:off x="2205962" y="6694424"/>
            <a:ext cx="0" cy="183751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 79">
            <a:extLst>
              <a:ext uri="{FF2B5EF4-FFF2-40B4-BE49-F238E27FC236}">
                <a16:creationId xmlns:a16="http://schemas.microsoft.com/office/drawing/2014/main" id="{8E1EF5AE-7187-425B-B8DC-8E71297C5B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6783" y="6878175"/>
            <a:ext cx="1358358" cy="504000"/>
          </a:xfrm>
          <a:prstGeom prst="rect">
            <a:avLst/>
          </a:prstGeom>
          <a:solidFill>
            <a:schemeClr val="tx1"/>
          </a:solidFill>
          <a:ln w="6350" algn="ctr">
            <a:noFill/>
            <a:miter lim="800000"/>
            <a:headEnd/>
            <a:tailEnd/>
          </a:ln>
        </p:spPr>
        <p:txBody>
          <a:bodyPr wrap="none" lIns="36000" tIns="36000" rIns="36000" bIns="36000" anchor="ctr"/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400" b="1" kern="1200">
                <a:solidFill>
                  <a:srgbClr val="000000"/>
                </a:solidFill>
                <a:latin typeface="하나 B" pitchFamily="18" charset="-127"/>
                <a:ea typeface="굴림" charset="-127"/>
                <a:cs typeface="+mn-cs"/>
              </a:defRPr>
            </a:lvl9pPr>
          </a:lstStyle>
          <a:p>
            <a:pPr marL="92075" indent="-92075" algn="ctr">
              <a:spcBef>
                <a:spcPts val="500"/>
              </a:spcBef>
            </a:pPr>
            <a:r>
              <a:rPr lang="ko-KR" altLang="en-US" sz="1100" dirty="0">
                <a:solidFill>
                  <a:schemeClr val="bg1"/>
                </a:solidFill>
                <a:latin typeface="+mn-ea"/>
                <a:ea typeface="+mn-ea"/>
                <a:cs typeface="Arial" pitchFamily="34" charset="0"/>
              </a:rPr>
              <a:t>예측 결과 저장</a:t>
            </a:r>
            <a:endParaRPr lang="en-US" altLang="ko-KR" sz="1100" dirty="0"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</p:txBody>
      </p:sp>
      <p:sp>
        <p:nvSpPr>
          <p:cNvPr id="75" name="사각형: 둥근 모서리 74">
            <a:extLst>
              <a:ext uri="{FF2B5EF4-FFF2-40B4-BE49-F238E27FC236}">
                <a16:creationId xmlns:a16="http://schemas.microsoft.com/office/drawing/2014/main" id="{BAF6B7C1-17C3-4319-87A2-816BB331C754}"/>
              </a:ext>
            </a:extLst>
          </p:cNvPr>
          <p:cNvSpPr/>
          <p:nvPr/>
        </p:nvSpPr>
        <p:spPr>
          <a:xfrm>
            <a:off x="3753127" y="6878175"/>
            <a:ext cx="6406199" cy="5040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사전 정의된 위치에 예측 결과 저장</a:t>
            </a:r>
          </a:p>
        </p:txBody>
      </p: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1AC5A199-7CF2-4467-A1D2-92A1793A213E}"/>
              </a:ext>
            </a:extLst>
          </p:cNvPr>
          <p:cNvCxnSpPr>
            <a:cxnSpLocks/>
            <a:stCxn id="73" idx="3"/>
            <a:endCxn id="75" idx="1"/>
          </p:cNvCxnSpPr>
          <p:nvPr/>
        </p:nvCxnSpPr>
        <p:spPr>
          <a:xfrm>
            <a:off x="2885141" y="7130175"/>
            <a:ext cx="8679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사각형: 둥근 모서리 78">
            <a:extLst>
              <a:ext uri="{FF2B5EF4-FFF2-40B4-BE49-F238E27FC236}">
                <a16:creationId xmlns:a16="http://schemas.microsoft.com/office/drawing/2014/main" id="{42082C6B-2A79-41BD-B046-154CFB7C4E6F}"/>
              </a:ext>
            </a:extLst>
          </p:cNvPr>
          <p:cNvSpPr/>
          <p:nvPr/>
        </p:nvSpPr>
        <p:spPr>
          <a:xfrm>
            <a:off x="529388" y="6878175"/>
            <a:ext cx="921219" cy="504000"/>
          </a:xfrm>
          <a:prstGeom prst="roundRect">
            <a:avLst>
              <a:gd name="adj" fmla="val 8430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모형 적용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86BA6832-DD67-397C-6163-0A93B43D888B}"/>
              </a:ext>
            </a:extLst>
          </p:cNvPr>
          <p:cNvCxnSpPr>
            <a:cxnSpLocks/>
            <a:stCxn id="42" idx="3"/>
            <a:endCxn id="48" idx="1"/>
          </p:cNvCxnSpPr>
          <p:nvPr/>
        </p:nvCxnSpPr>
        <p:spPr>
          <a:xfrm>
            <a:off x="2885141" y="2678489"/>
            <a:ext cx="867988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0563725"/>
      </p:ext>
    </p:extLst>
  </p:cSld>
  <p:clrMapOvr>
    <a:masterClrMapping/>
  </p:clrMapOvr>
</p:sld>
</file>

<file path=ppt/theme/theme1.xml><?xml version="1.0" encoding="utf-8"?>
<a:theme xmlns:a="http://schemas.openxmlformats.org/drawingml/2006/main" name="2_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E6E6E6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29825</TotalTime>
  <Words>7322</Words>
  <Application>Microsoft Office PowerPoint</Application>
  <PresentationFormat>사용자 지정</PresentationFormat>
  <Paragraphs>1820</Paragraphs>
  <Slides>50</Slides>
  <Notes>46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50</vt:i4>
      </vt:variant>
    </vt:vector>
  </HeadingPairs>
  <TitlesOfParts>
    <vt:vector size="57" baseType="lpstr">
      <vt:lpstr>맑은 고딕</vt:lpstr>
      <vt:lpstr>Arial</vt:lpstr>
      <vt:lpstr>Calibri</vt:lpstr>
      <vt:lpstr>Cambria Math</vt:lpstr>
      <vt:lpstr>Times New Roman</vt:lpstr>
      <vt:lpstr>Wingdings</vt:lpstr>
      <vt:lpstr>2_Office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yoo kyuong su</dc:creator>
  <cp:lastModifiedBy>노지은</cp:lastModifiedBy>
  <cp:revision>2109</cp:revision>
  <cp:lastPrinted>2020-06-04T04:52:21Z</cp:lastPrinted>
  <dcterms:created xsi:type="dcterms:W3CDTF">2020-05-26T06:44:47Z</dcterms:created>
  <dcterms:modified xsi:type="dcterms:W3CDTF">2022-09-28T06:32:52Z</dcterms:modified>
</cp:coreProperties>
</file>